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0" r:id="rId2"/>
    <p:sldId id="257" r:id="rId3"/>
    <p:sldId id="288" r:id="rId4"/>
    <p:sldId id="289" r:id="rId5"/>
    <p:sldId id="264" r:id="rId6"/>
    <p:sldId id="278" r:id="rId7"/>
    <p:sldId id="279" r:id="rId8"/>
    <p:sldId id="280" r:id="rId9"/>
    <p:sldId id="282" r:id="rId10"/>
    <p:sldId id="291" r:id="rId11"/>
    <p:sldId id="283" r:id="rId12"/>
    <p:sldId id="285" r:id="rId13"/>
    <p:sldId id="286" r:id="rId14"/>
    <p:sldId id="261" r:id="rId15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928">
          <p15:clr>
            <a:srgbClr val="A4A3A4"/>
          </p15:clr>
        </p15:guide>
        <p15:guide id="4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1F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8" autoAdjust="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13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8" d="100"/>
          <a:sy n="68" d="100"/>
        </p:scale>
        <p:origin x="-2694" y="-114"/>
      </p:cViewPr>
      <p:guideLst>
        <p:guide orient="horz" pos="2880"/>
        <p:guide pos="2160"/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C383FFA-3E67-DB41-B3A2-21169D97D067}" type="datetimeFigureOut">
              <a:rPr lang="en-US" smtClean="0"/>
              <a:pPr/>
              <a:t>3/21/2017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50BE9DC-4AA4-B44E-8F32-4AD1D72B1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34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71524B2-032A-9342-AADA-6B28D1DAB08B}" type="datetimeFigureOut">
              <a:rPr lang="en-US" smtClean="0"/>
              <a:pPr/>
              <a:t>3/21/2017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BCF8BBE-5964-3B4B-9F39-2C8B2758F6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605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5634" indent="-28678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7130" indent="-229426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5982" indent="-229426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4833" indent="-229426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23686" indent="-2294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82538" indent="-2294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41389" indent="-2294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00241" indent="-2294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2D5363-96A7-714A-8C6A-991B88C0816B}" type="slidenum">
              <a:rPr lang="en-US" altLang="zh-CN"/>
              <a:pPr eaLnBrk="1" hangingPunct="1"/>
              <a:t>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5634" indent="-28678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7130" indent="-229426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5982" indent="-229426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4833" indent="-229426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23686" indent="-2294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82538" indent="-2294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41389" indent="-2294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00241" indent="-2294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8BE326-07CA-DE49-9523-255E59307CC7}" type="slidenum">
              <a:rPr lang="en-US" altLang="zh-CN"/>
              <a:pPr eaLnBrk="1" hangingPunct="1"/>
              <a:t>10</a:t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ClinicalChemistry" TargetMode="External"/><Relationship Id="rId2" Type="http://schemas.openxmlformats.org/officeDocument/2006/relationships/hyperlink" Target="https://www.youtube.com/user/ClinicalChemistry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twitter.com/Clin_Chem_AACC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380" y="3836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accent4"/>
                </a:solidFill>
                <a:latin typeface="Arial"/>
                <a:cs typeface="Arial"/>
              </a:defRPr>
            </a:lvl1pPr>
          </a:lstStyle>
          <a:p>
            <a:fld id="{B897C2A1-9313-CA4F-AEA9-36A479C1E1A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685800" y="1328968"/>
            <a:ext cx="3304744" cy="39114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1F1F1F"/>
                </a:solidFill>
                <a:latin typeface="Arial"/>
                <a:ea typeface="+mj-ea"/>
                <a:cs typeface="Arial"/>
              </a:defRPr>
            </a:lvl1pPr>
          </a:lstStyle>
          <a:p>
            <a:br>
              <a:rPr lang="en-US" sz="4000">
                <a:solidFill>
                  <a:schemeClr val="bg1">
                    <a:lumMod val="50000"/>
                  </a:schemeClr>
                </a:solidFill>
              </a:rPr>
            </a:br>
            <a:endParaRPr lang="en-US" sz="6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-1380" y="867303"/>
            <a:ext cx="9144000" cy="92333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0" dirty="0">
                <a:solidFill>
                  <a:srgbClr val="B11F24"/>
                </a:solidFill>
              </a:rPr>
              <a:t>Journal Club</a:t>
            </a:r>
          </a:p>
        </p:txBody>
      </p:sp>
      <p:pic>
        <p:nvPicPr>
          <p:cNvPr id="8" name="Picture 7" descr="AACC+tag_horiz_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657" y="199780"/>
            <a:ext cx="2386209" cy="3928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320800"/>
            <a:ext cx="2057400" cy="4805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20800"/>
            <a:ext cx="6019800" cy="48053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03175" y="693855"/>
            <a:ext cx="7250202" cy="747396"/>
          </a:xfrm>
        </p:spPr>
        <p:txBody>
          <a:bodyPr/>
          <a:lstStyle/>
          <a:p>
            <a:r>
              <a:rPr lang="en-US" dirty="0"/>
              <a:t>Slide headline goes here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303175" y="1441251"/>
            <a:ext cx="7250202" cy="379418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Slide text goes here.</a:t>
            </a:r>
          </a:p>
          <a:p>
            <a:pPr lvl="1"/>
            <a:r>
              <a:rPr lang="en-US" dirty="0"/>
              <a:t>Bulleted list item</a:t>
            </a:r>
          </a:p>
          <a:p>
            <a:pPr lvl="1"/>
            <a:r>
              <a:rPr lang="en-US" dirty="0"/>
              <a:t>Bulleted list item</a:t>
            </a:r>
          </a:p>
          <a:p>
            <a:pPr lvl="1"/>
            <a:r>
              <a:rPr lang="en-US" dirty="0"/>
              <a:t>Bulleted list item</a:t>
            </a:r>
          </a:p>
          <a:p>
            <a:pPr marL="0" indent="0">
              <a:buNone/>
            </a:pPr>
            <a:r>
              <a:rPr lang="en-US" dirty="0"/>
              <a:t>Slide text goes here.</a:t>
            </a:r>
          </a:p>
          <a:p>
            <a:pPr lvl="1"/>
            <a:r>
              <a:rPr lang="en-US" dirty="0"/>
              <a:t>Bulleted list item</a:t>
            </a:r>
          </a:p>
          <a:p>
            <a:pPr lvl="1"/>
            <a:r>
              <a:rPr lang="en-US" dirty="0"/>
              <a:t>Bulleted list item</a:t>
            </a:r>
          </a:p>
          <a:p>
            <a:pPr lvl="1"/>
            <a:r>
              <a:rPr lang="en-US" dirty="0"/>
              <a:t>Bulleted list item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1"/>
          <p:cNvSpPr txBox="1">
            <a:spLocks noChangeArrowheads="1"/>
          </p:cNvSpPr>
          <p:nvPr userDrawn="1"/>
        </p:nvSpPr>
        <p:spPr bwMode="auto">
          <a:xfrm flipH="1">
            <a:off x="1333409" y="732559"/>
            <a:ext cx="6375581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7F7F7F"/>
              </a:solidFill>
              <a:latin typeface="Times New Roman" pitchFamily="18" charset="0"/>
              <a:ea typeface="MS PGothic" pitchFamily="34" charset="-128"/>
            </a:endParaRPr>
          </a:p>
          <a:p>
            <a:pPr algn="ctr" defTabSz="914400" eaLnBrk="1" hangingPunct="1"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Thank you for participating in this month’s</a:t>
            </a:r>
          </a:p>
          <a:p>
            <a:pPr algn="ctr" defTabSz="914400" eaLnBrk="1" hangingPunct="1">
              <a:defRPr/>
            </a:pPr>
            <a:r>
              <a:rPr lang="en-US" sz="2400" i="1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Clinical Chemistry 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Journal Club.</a:t>
            </a:r>
          </a:p>
          <a:p>
            <a:pPr algn="ctr" defTabSz="914400" eaLnBrk="1" hangingPunct="1">
              <a:defRPr/>
            </a:pPr>
            <a:endParaRPr lang="en-US" sz="24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  <a:p>
            <a:pPr algn="ctr" defTabSz="914400" eaLnBrk="1" hangingPunct="1"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Additional Journal Clubs are available at</a:t>
            </a:r>
          </a:p>
          <a:p>
            <a:pPr algn="ctr" defTabSz="914400" eaLnBrk="1" hangingPunct="1">
              <a:defRPr/>
            </a:pPr>
            <a:r>
              <a:rPr lang="en-US" sz="2400" kern="1200" dirty="0">
                <a:solidFill>
                  <a:srgbClr val="B11F24"/>
                </a:solidFill>
                <a:latin typeface="Arial" charset="0"/>
                <a:ea typeface="+mn-ea"/>
                <a:cs typeface="Arial" charset="0"/>
              </a:rPr>
              <a:t>www.clinchem.org</a:t>
            </a:r>
          </a:p>
          <a:p>
            <a:pPr algn="ctr" defTabSz="914400" eaLnBrk="1" hangingPunct="1">
              <a:defRPr/>
            </a:pPr>
            <a:endParaRPr lang="en-US" sz="2400" kern="1200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  <a:p>
            <a:pPr algn="ctr" defTabSz="914400" eaLnBrk="1" hangingPunct="1"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Download the free </a:t>
            </a:r>
            <a:r>
              <a:rPr lang="en-US" sz="2400" i="1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Clinical Chemistry 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app </a:t>
            </a:r>
          </a:p>
          <a:p>
            <a:pPr algn="ctr" defTabSz="914400" eaLnBrk="1" hangingPunct="1"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on iTunes for additional content!</a:t>
            </a:r>
          </a:p>
        </p:txBody>
      </p:sp>
      <p:sp>
        <p:nvSpPr>
          <p:cNvPr id="9" name="TextBox 2"/>
          <p:cNvSpPr txBox="1">
            <a:spLocks noChangeArrowheads="1"/>
          </p:cNvSpPr>
          <p:nvPr userDrawn="1"/>
        </p:nvSpPr>
        <p:spPr bwMode="auto">
          <a:xfrm>
            <a:off x="3881730" y="4300850"/>
            <a:ext cx="1270000" cy="40005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9pPr>
          </a:lstStyle>
          <a:p>
            <a:pPr defTabSz="914400" eaLnBrk="1" hangingPunct="1"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</a:rPr>
              <a:t>Follow us</a:t>
            </a:r>
          </a:p>
        </p:txBody>
      </p:sp>
      <p:pic>
        <p:nvPicPr>
          <p:cNvPr id="10" name="Picture 9" descr="http://upload.wikimedia.org/wikipedia/commons/4/41/YouTube_icon_block.png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942" y="4868949"/>
            <a:ext cx="457200" cy="45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http://icons.iconarchive.com/icons/limav/flat-gradient-social/512/Twitter-icon.png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004" y="4845879"/>
            <a:ext cx="501726" cy="50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409" y="4868062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hlinkClick r:id="rId7"/>
          </p:cNvPr>
          <p:cNvPicPr>
            <a:picLocks noChangeAspect="1" noChangeArrowheads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54690" y="4852947"/>
            <a:ext cx="457200" cy="48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9672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96720"/>
            <a:ext cx="5111750" cy="442944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97200"/>
            <a:ext cx="3008313" cy="31289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798319"/>
            <a:ext cx="5486400" cy="29292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03175" y="812591"/>
            <a:ext cx="7250202" cy="7473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175" y="1559987"/>
            <a:ext cx="7250202" cy="3794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1850" y="6243335"/>
            <a:ext cx="7307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rgbClr val="81ADA8"/>
                </a:solidFill>
                <a:latin typeface="Arial"/>
                <a:cs typeface="Arial"/>
              </a:defRPr>
            </a:lvl1pPr>
          </a:lstStyle>
          <a:p>
            <a:fld id="{B897C2A1-9313-CA4F-AEA9-36A479C1E1A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935678" y="6459403"/>
            <a:ext cx="6042561" cy="0"/>
          </a:xfrm>
          <a:prstGeom prst="line">
            <a:avLst/>
          </a:prstGeom>
          <a:ln w="63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linChem_2lines_title_B12025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" y="6046297"/>
            <a:ext cx="1871134" cy="777838"/>
          </a:xfrm>
          <a:prstGeom prst="rect">
            <a:avLst/>
          </a:prstGeom>
        </p:spPr>
      </p:pic>
      <p:pic>
        <p:nvPicPr>
          <p:cNvPr id="4" name="Picture 3" descr="AACC+tag_horiz_rgb.eps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927" y="276426"/>
            <a:ext cx="2023533" cy="33317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0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70000"/>
        <a:buFont typeface="Courier New"/>
        <a:buChar char="o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 txBox="1">
            <a:spLocks/>
          </p:cNvSpPr>
          <p:nvPr/>
        </p:nvSpPr>
        <p:spPr>
          <a:xfrm>
            <a:off x="3719745" y="1971073"/>
            <a:ext cx="5343896" cy="470840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70000"/>
              <a:buFont typeface="Courier New"/>
              <a:buChar char="o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endParaRPr lang="en-US" sz="4000" b="1" dirty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charset="0"/>
              <a:buNone/>
              <a:defRPr/>
            </a:pPr>
            <a:endParaRPr lang="en-US" sz="7200" b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8000" b="1" dirty="0"/>
              <a:t>Two-Stage Isothermal Enzymatic Amplification for Concurrent Multiplex Molecular Detection</a:t>
            </a:r>
          </a:p>
          <a:p>
            <a:pPr marL="0" indent="0">
              <a:buNone/>
            </a:pPr>
            <a:endParaRPr lang="en-US" sz="7200" b="1" dirty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sz="7200" dirty="0">
                <a:latin typeface="Arial" pitchFamily="34" charset="0"/>
                <a:cs typeface="Arial" pitchFamily="34" charset="0"/>
              </a:rPr>
              <a:t>J. Song, C. Liu, M. G. </a:t>
            </a:r>
            <a:r>
              <a:rPr lang="en-US" sz="7200" dirty="0" err="1">
                <a:latin typeface="Arial" pitchFamily="34" charset="0"/>
                <a:cs typeface="Arial" pitchFamily="34" charset="0"/>
              </a:rPr>
              <a:t>Mauk</a:t>
            </a:r>
            <a:r>
              <a:rPr lang="en-US" sz="7200" dirty="0">
                <a:latin typeface="Arial" pitchFamily="34" charset="0"/>
                <a:cs typeface="Arial" pitchFamily="34" charset="0"/>
              </a:rPr>
              <a:t>, S. C. Rankin,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7200" dirty="0">
                <a:latin typeface="Arial" pitchFamily="34" charset="0"/>
                <a:cs typeface="Arial" pitchFamily="34" charset="0"/>
              </a:rPr>
              <a:t>J. B. </a:t>
            </a:r>
            <a:r>
              <a:rPr lang="en-US" sz="7200" dirty="0" err="1">
                <a:latin typeface="Arial" pitchFamily="34" charset="0"/>
                <a:cs typeface="Arial" pitchFamily="34" charset="0"/>
              </a:rPr>
              <a:t>Lok</a:t>
            </a:r>
            <a:r>
              <a:rPr lang="en-US" sz="7200" dirty="0">
                <a:latin typeface="Arial" pitchFamily="34" charset="0"/>
                <a:cs typeface="Arial" pitchFamily="34" charset="0"/>
              </a:rPr>
              <a:t>, R. M. Greenberg, H. H. </a:t>
            </a:r>
            <a:r>
              <a:rPr lang="en-US" sz="7200" dirty="0" err="1">
                <a:latin typeface="Arial" pitchFamily="34" charset="0"/>
                <a:cs typeface="Arial" pitchFamily="34" charset="0"/>
              </a:rPr>
              <a:t>Bau</a:t>
            </a:r>
            <a:endParaRPr lang="en-US" sz="7200" dirty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charset="0"/>
              <a:buNone/>
              <a:defRPr/>
            </a:pPr>
            <a:endParaRPr lang="en-US" sz="7200" dirty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sz="6800" dirty="0">
                <a:latin typeface="Arial" pitchFamily="34" charset="0"/>
                <a:cs typeface="Arial" pitchFamily="34" charset="0"/>
              </a:rPr>
              <a:t>March 2017</a:t>
            </a:r>
            <a:endParaRPr lang="en-US" sz="6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charset="0"/>
              <a:buNone/>
              <a:defRPr/>
            </a:pPr>
            <a:endParaRPr lang="en-US" sz="7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en-US" sz="6400" dirty="0">
                <a:latin typeface="Arial" pitchFamily="34" charset="0"/>
                <a:cs typeface="Arial" pitchFamily="34" charset="0"/>
              </a:rPr>
              <a:t>www.clinchem.org/content/63/3/714.full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sz="9600" b="1" dirty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en-US" sz="5200" dirty="0">
                <a:latin typeface="Arial" pitchFamily="34" charset="0"/>
                <a:cs typeface="Arial" pitchFamily="34" charset="0"/>
              </a:rPr>
              <a:t>© Copyright 2017 by the American Association for Clinical Chemistry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2" y="1971072"/>
            <a:ext cx="3551877" cy="470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88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425" y="838200"/>
            <a:ext cx="4495800" cy="5794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B11F24"/>
                </a:solidFill>
              </a:rPr>
              <a:t>Question 2</a:t>
            </a:r>
          </a:p>
        </p:txBody>
      </p:sp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552450" y="2691466"/>
            <a:ext cx="85915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Ø"/>
            </a:pPr>
            <a:r>
              <a:rPr lang="en-US" altLang="zh-CN" sz="2800" b="1" dirty="0">
                <a:solidFill>
                  <a:srgbClr val="0D0D0D"/>
                </a:solidFill>
              </a:rPr>
              <a:t>What is the advantage of colorimetric </a:t>
            </a:r>
          </a:p>
          <a:p>
            <a:pPr marL="0" indent="0" eaLnBrk="1" hangingPunct="1"/>
            <a:r>
              <a:rPr lang="en-US" altLang="zh-CN" sz="2800" b="1" dirty="0">
                <a:solidFill>
                  <a:srgbClr val="0D0D0D"/>
                </a:solidFill>
              </a:rPr>
              <a:t>     dye over fluorescent dye for the detection </a:t>
            </a:r>
          </a:p>
          <a:p>
            <a:pPr marL="0" indent="0" eaLnBrk="1" hangingPunct="1"/>
            <a:r>
              <a:rPr lang="en-US" altLang="zh-CN" sz="2800" b="1" dirty="0">
                <a:solidFill>
                  <a:srgbClr val="0D0D0D"/>
                </a:solidFill>
              </a:rPr>
              <a:t>     of amplification products?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3230" y="6217936"/>
            <a:ext cx="730770" cy="365125"/>
          </a:xfrm>
        </p:spPr>
        <p:txBody>
          <a:bodyPr/>
          <a:lstStyle/>
          <a:p>
            <a:fld id="{B897C2A1-9313-CA4F-AEA9-36A479C1E1A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086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6646" y="1969477"/>
          <a:ext cx="8581292" cy="3532269"/>
        </p:xfrm>
        <a:graphic>
          <a:graphicData uri="http://schemas.openxmlformats.org/drawingml/2006/table">
            <a:tbl>
              <a:tblPr/>
              <a:tblGrid>
                <a:gridCol w="11957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3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0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97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73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458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223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Method</a:t>
                      </a:r>
                      <a:endParaRPr lang="en-US" sz="1600" b="1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Multiplex</a:t>
                      </a:r>
                      <a:endParaRPr lang="en-US" sz="1600" b="1" dirty="0">
                        <a:latin typeface="Cambria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Capability</a:t>
                      </a:r>
                      <a:endParaRPr lang="en-US" sz="1600" b="1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Sensitivity</a:t>
                      </a:r>
                      <a:endParaRPr lang="en-US" sz="1600" b="1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Specificity</a:t>
                      </a:r>
                      <a:endParaRPr lang="en-US" sz="1600" b="1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Tolerance to inhibitors</a:t>
                      </a:r>
                      <a:endParaRPr lang="en-US" sz="1600" b="1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Platform</a:t>
                      </a:r>
                      <a:endParaRPr lang="en-US" sz="1600" b="1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Amplification Time </a:t>
                      </a:r>
                      <a:endParaRPr lang="en-US" sz="1600" b="1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1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RAMP</a:t>
                      </a:r>
                      <a:endParaRPr lang="en-US" sz="20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16</a:t>
                      </a:r>
                      <a:endParaRPr lang="en-US" sz="20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++++</a:t>
                      </a:r>
                      <a:endParaRPr lang="en-US" sz="20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++++</a:t>
                      </a:r>
                      <a:endParaRPr lang="en-US" sz="20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++++</a:t>
                      </a:r>
                      <a:endParaRPr lang="en-US" sz="20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Isothermal</a:t>
                      </a:r>
                      <a:endParaRPr lang="en-US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≤40 min</a:t>
                      </a:r>
                      <a:endParaRPr lang="en-US" sz="20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1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RPA</a:t>
                      </a:r>
                      <a:endParaRPr lang="en-US" sz="20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4</a:t>
                      </a:r>
                      <a:endParaRPr lang="en-US" sz="20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+++</a:t>
                      </a:r>
                      <a:endParaRPr lang="en-US" sz="20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+</a:t>
                      </a:r>
                      <a:endParaRPr lang="en-US" sz="20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++++</a:t>
                      </a:r>
                      <a:endParaRPr lang="en-US" sz="20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Isothermal</a:t>
                      </a:r>
                      <a:endParaRPr lang="en-US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≤30 min</a:t>
                      </a:r>
                      <a:endParaRPr lang="en-US" sz="20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1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LAMP</a:t>
                      </a:r>
                      <a:endParaRPr lang="en-US" sz="20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4</a:t>
                      </a:r>
                      <a:endParaRPr lang="en-US" sz="20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+++</a:t>
                      </a:r>
                      <a:endParaRPr lang="en-US" sz="20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++++</a:t>
                      </a:r>
                      <a:endParaRPr lang="en-US" sz="20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++</a:t>
                      </a:r>
                      <a:endParaRPr lang="en-US" sz="20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Isothermal</a:t>
                      </a:r>
                      <a:endParaRPr lang="en-US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≤40 min</a:t>
                      </a:r>
                      <a:endParaRPr lang="en-US" sz="20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23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mxPCR</a:t>
                      </a:r>
                      <a:endParaRPr lang="en-US" sz="20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15</a:t>
                      </a:r>
                      <a:endParaRPr lang="en-US" sz="20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++</a:t>
                      </a:r>
                      <a:endParaRPr lang="en-US" sz="20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+++</a:t>
                      </a:r>
                      <a:endParaRPr lang="en-US" sz="20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+</a:t>
                      </a:r>
                      <a:endParaRPr lang="en-US" sz="20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Thermal cycler</a:t>
                      </a:r>
                      <a:endParaRPr lang="en-US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~5 h</a:t>
                      </a:r>
                      <a:endParaRPr lang="en-US" sz="20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23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nmPCR</a:t>
                      </a:r>
                      <a:endParaRPr lang="en-US" sz="20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18</a:t>
                      </a:r>
                      <a:endParaRPr lang="en-US" sz="20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++++</a:t>
                      </a:r>
                      <a:endParaRPr lang="en-US" sz="20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++++</a:t>
                      </a:r>
                      <a:endParaRPr lang="en-US" sz="20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+</a:t>
                      </a:r>
                      <a:endParaRPr lang="en-US" sz="20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Thermal cycler</a:t>
                      </a:r>
                      <a:endParaRPr lang="en-US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1~2 h</a:t>
                      </a:r>
                      <a:endParaRPr lang="en-US" sz="20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23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isoPCR</a:t>
                      </a:r>
                      <a:endParaRPr lang="en-US" sz="20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24</a:t>
                      </a:r>
                      <a:endParaRPr lang="en-US" sz="20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++++</a:t>
                      </a:r>
                      <a:endParaRPr lang="en-US" sz="20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++++</a:t>
                      </a:r>
                      <a:endParaRPr lang="en-US" sz="20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+</a:t>
                      </a:r>
                      <a:endParaRPr lang="en-US" sz="20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Thermal cycler</a:t>
                      </a:r>
                      <a:endParaRPr lang="en-US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  <a:ea typeface="SimSun"/>
                          <a:cs typeface="Times New Roman"/>
                        </a:rPr>
                        <a:t>~1 h</a:t>
                      </a:r>
                      <a:endParaRPr lang="en-US" sz="20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rgbClr val="8488C4">
                            <a:alpha val="21000"/>
                          </a:srgb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46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83534" y="720056"/>
            <a:ext cx="873222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/>
            <a:r>
              <a:rPr lang="en-US" altLang="zh-CN" sz="3000" b="1" dirty="0">
                <a:solidFill>
                  <a:srgbClr val="B11F24"/>
                </a:solidFill>
              </a:rPr>
              <a:t>Comparison of RAMP with other molecular detection methods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785" y="869042"/>
            <a:ext cx="7250202" cy="747396"/>
          </a:xfrm>
        </p:spPr>
        <p:txBody>
          <a:bodyPr/>
          <a:lstStyle/>
          <a:p>
            <a:r>
              <a:rPr lang="en-US" dirty="0">
                <a:solidFill>
                  <a:srgbClr val="B11F24"/>
                </a:solidFill>
              </a:rPr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8494" y="2231185"/>
            <a:ext cx="7793356" cy="37941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both the </a:t>
            </a:r>
            <a:r>
              <a:rPr lang="en-US" dirty="0" err="1"/>
              <a:t>benchtop</a:t>
            </a:r>
            <a:r>
              <a:rPr lang="en-US" dirty="0"/>
              <a:t> and </a:t>
            </a:r>
            <a:r>
              <a:rPr lang="en-US" dirty="0" err="1"/>
              <a:t>microfluidic</a:t>
            </a:r>
            <a:r>
              <a:rPr lang="en-US" dirty="0"/>
              <a:t> format, RAMP demonstrated a high level of multiplexing capability (≥16); high sensitivity (</a:t>
            </a:r>
            <a:r>
              <a:rPr lang="en-US" i="1" dirty="0"/>
              <a:t>i.e.</a:t>
            </a:r>
            <a:r>
              <a:rPr lang="en-US" dirty="0"/>
              <a:t>, 1 </a:t>
            </a:r>
            <a:r>
              <a:rPr lang="en-US" dirty="0" err="1"/>
              <a:t>PFU</a:t>
            </a:r>
            <a:r>
              <a:rPr lang="en-US" dirty="0"/>
              <a:t> of </a:t>
            </a:r>
            <a:r>
              <a:rPr lang="en-US" dirty="0" err="1"/>
              <a:t>ZIKV</a:t>
            </a:r>
            <a:r>
              <a:rPr lang="en-US" dirty="0"/>
              <a:t>) and specificity (no false positives or negatives); speed (&lt;40 min); ease of use; and ability to cope with minimally-processed samples.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421" y="931795"/>
            <a:ext cx="7250202" cy="747396"/>
          </a:xfrm>
        </p:spPr>
        <p:txBody>
          <a:bodyPr/>
          <a:lstStyle/>
          <a:p>
            <a:r>
              <a:rPr lang="en-US" dirty="0">
                <a:solidFill>
                  <a:srgbClr val="B11F24"/>
                </a:solidFill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0021" y="1681761"/>
            <a:ext cx="7793356" cy="3794183"/>
          </a:xfrm>
        </p:spPr>
        <p:txBody>
          <a:bodyPr>
            <a:noAutofit/>
          </a:bodyPr>
          <a:lstStyle/>
          <a:p>
            <a:pPr marL="0" indent="0">
              <a:lnSpc>
                <a:spcPct val="130000"/>
              </a:lnSpc>
              <a:spcBef>
                <a:spcPts val="800"/>
              </a:spcBef>
            </a:pPr>
            <a:r>
              <a:rPr lang="en-US" sz="1800" dirty="0"/>
              <a:t> RAMP is a hybrid, two-stage, rapid, and highly sensitive and specific assay with extensive multiplexing capabilities, combining the advantages of </a:t>
            </a:r>
            <a:r>
              <a:rPr lang="en-US" sz="1800" dirty="0" err="1"/>
              <a:t>RPA</a:t>
            </a:r>
            <a:r>
              <a:rPr lang="en-US" sz="1800" dirty="0"/>
              <a:t> and LAMP, while circumventing their respective shortcomings. </a:t>
            </a:r>
          </a:p>
          <a:p>
            <a:pPr marL="0" indent="0">
              <a:lnSpc>
                <a:spcPct val="130000"/>
              </a:lnSpc>
              <a:spcBef>
                <a:spcPts val="800"/>
              </a:spcBef>
            </a:pPr>
            <a:r>
              <a:rPr lang="en-US" sz="1800" dirty="0"/>
              <a:t> RAMP can be used in the lab, but one of its distinct advantages is amenability to simple implementation in a </a:t>
            </a:r>
            <a:r>
              <a:rPr lang="en-US" sz="1800" dirty="0" err="1"/>
              <a:t>microfluidic</a:t>
            </a:r>
            <a:r>
              <a:rPr lang="en-US" sz="1800" dirty="0"/>
              <a:t> format for use at the point of care, providing health care personnel with an inexpensive, highly sensitive tool to detect multiple pathogens in a single sample, on-site.</a:t>
            </a:r>
          </a:p>
          <a:p>
            <a:pPr marL="0" indent="0">
              <a:lnSpc>
                <a:spcPct val="130000"/>
              </a:lnSpc>
              <a:spcBef>
                <a:spcPts val="800"/>
              </a:spcBef>
            </a:pPr>
            <a:r>
              <a:rPr lang="en-US" sz="1800" dirty="0"/>
              <a:t> Future work will focus on developing self-contained </a:t>
            </a:r>
            <a:r>
              <a:rPr lang="en-US" sz="1800" dirty="0" err="1"/>
              <a:t>microfluidic</a:t>
            </a:r>
            <a:r>
              <a:rPr lang="en-US" sz="1800" dirty="0"/>
              <a:t> cassettes with sample-processing and dry-stored reagents, and various diagnostic panels of medical significance such as vector-borne and neglected tropical diseases. </a:t>
            </a:r>
            <a:endParaRPr lang="en-GB" sz="1800" dirty="0"/>
          </a:p>
          <a:p>
            <a:pPr marL="0" indent="0">
              <a:lnSpc>
                <a:spcPct val="130000"/>
              </a:lnSpc>
              <a:spcBef>
                <a:spcPts val="800"/>
              </a:spcBef>
            </a:pPr>
            <a:endParaRPr lang="en-GB" sz="1800" dirty="0"/>
          </a:p>
          <a:p>
            <a:pPr marL="0" indent="0"/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50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563" y="594128"/>
            <a:ext cx="7250202" cy="747396"/>
          </a:xfrm>
        </p:spPr>
        <p:txBody>
          <a:bodyPr/>
          <a:lstStyle/>
          <a:p>
            <a:r>
              <a:rPr lang="en-US" dirty="0">
                <a:solidFill>
                  <a:srgbClr val="B11F24"/>
                </a:solidFill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49030" y="1076766"/>
            <a:ext cx="8636048" cy="4691641"/>
          </a:xfrm>
        </p:spPr>
        <p:txBody>
          <a:bodyPr>
            <a:noAutofit/>
          </a:bodyPr>
          <a:lstStyle/>
          <a:p>
            <a:pPr marL="460375" lvl="1">
              <a:lnSpc>
                <a:spcPct val="120000"/>
              </a:lnSpc>
              <a:spcBef>
                <a:spcPts val="1000"/>
              </a:spcBef>
            </a:pPr>
            <a:r>
              <a:rPr lang="en-US" sz="1800" dirty="0"/>
              <a:t>The wide array of pathogens responsible for infectious diseases makes it difficult to identify causative agents with single-</a:t>
            </a:r>
            <a:r>
              <a:rPr lang="en-US" sz="1800" dirty="0" err="1"/>
              <a:t>plex</a:t>
            </a:r>
            <a:r>
              <a:rPr lang="en-US" sz="1800" dirty="0"/>
              <a:t> tests. Different infections can cause similar overt symptoms, but require specific disease management strategies</a:t>
            </a:r>
          </a:p>
          <a:p>
            <a:pPr marL="460375" lvl="1">
              <a:lnSpc>
                <a:spcPct val="120000"/>
              </a:lnSpc>
              <a:spcBef>
                <a:spcPts val="1000"/>
              </a:spcBef>
            </a:pPr>
            <a:r>
              <a:rPr lang="en-US" sz="1800" dirty="0"/>
              <a:t>Pathogens are often co-endemic, making it imperative to distinguish single infections from co-infections, which can alter host responses, disease prognosis, transmission dynamics, and treatment strategies and outcomes.</a:t>
            </a:r>
          </a:p>
          <a:p>
            <a:pPr marL="460375" lvl="1">
              <a:lnSpc>
                <a:spcPct val="120000"/>
              </a:lnSpc>
              <a:spcBef>
                <a:spcPts val="1000"/>
              </a:spcBef>
            </a:pPr>
            <a:r>
              <a:rPr lang="en-US" sz="1800" dirty="0" err="1"/>
              <a:t>Syndromic</a:t>
            </a:r>
            <a:r>
              <a:rPr lang="en-US" sz="1800" dirty="0"/>
              <a:t> panel tests with simultaneous detection of multiple biomarkers for infectious diseases can assist health care providers to determine effective treatments and the potential need for additional ancillary diagnostic testing.</a:t>
            </a:r>
          </a:p>
          <a:p>
            <a:pPr marL="460375" lvl="1">
              <a:lnSpc>
                <a:spcPct val="120000"/>
              </a:lnSpc>
              <a:spcBef>
                <a:spcPts val="1000"/>
              </a:spcBef>
            </a:pPr>
            <a:r>
              <a:rPr lang="en-US" sz="1800" dirty="0"/>
              <a:t>Although multiplex </a:t>
            </a:r>
            <a:r>
              <a:rPr lang="en-US" sz="1800" dirty="0" err="1"/>
              <a:t>PCR</a:t>
            </a:r>
            <a:r>
              <a:rPr lang="en-US" sz="1800" dirty="0"/>
              <a:t> detects multiple targets concurrently, it is restricted to centralized laboratories, which delays test results or makes multiplexing unavailable, depriving healthcare providers of critical, real-time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37" y="688302"/>
            <a:ext cx="7250202" cy="747396"/>
          </a:xfrm>
        </p:spPr>
        <p:txBody>
          <a:bodyPr/>
          <a:lstStyle/>
          <a:p>
            <a:r>
              <a:rPr lang="en-US" dirty="0">
                <a:solidFill>
                  <a:srgbClr val="B11F24"/>
                </a:solidFill>
              </a:rPr>
              <a:t>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35837" y="1435698"/>
            <a:ext cx="7976014" cy="3082037"/>
          </a:xfrm>
        </p:spPr>
        <p:txBody>
          <a:bodyPr>
            <a:noAutofit/>
          </a:bodyPr>
          <a:lstStyle/>
          <a:p>
            <a:pPr marL="460375" lvl="1" indent="0">
              <a:lnSpc>
                <a:spcPct val="130000"/>
              </a:lnSpc>
              <a:spcBef>
                <a:spcPts val="1600"/>
              </a:spcBef>
              <a:buNone/>
            </a:pPr>
            <a:r>
              <a:rPr lang="en-US" sz="1800" dirty="0"/>
              <a:t>To address the need for point-of-care, highly multiplexed tests, we propose a two stage, nested-like, rapid (&lt;40 min) isothermal amplification assay, dubbed RAMP. </a:t>
            </a:r>
            <a:r>
              <a:rPr lang="en-US" sz="1800" dirty="0" err="1"/>
              <a:t>RAMP’s</a:t>
            </a:r>
            <a:r>
              <a:rPr lang="en-US" sz="1800" dirty="0"/>
              <a:t> first-stage uses outer Loop-Mediated Isothermal Amplification (LAMP) primers to amplify </a:t>
            </a:r>
            <a:r>
              <a:rPr lang="en-US" sz="1800" i="1" dirty="0"/>
              <a:t>all</a:t>
            </a:r>
            <a:r>
              <a:rPr lang="en-US" sz="1800" dirty="0"/>
              <a:t> targets with </a:t>
            </a:r>
            <a:r>
              <a:rPr lang="en-US" sz="1800" dirty="0" err="1"/>
              <a:t>Recombinase</a:t>
            </a:r>
            <a:r>
              <a:rPr lang="en-US" sz="1800" dirty="0"/>
              <a:t> Polymerase Amplification (</a:t>
            </a:r>
            <a:r>
              <a:rPr lang="en-US" sz="1800" dirty="0" err="1"/>
              <a:t>RPA</a:t>
            </a:r>
            <a:r>
              <a:rPr lang="en-US" sz="1800" dirty="0"/>
              <a:t>). First-stage </a:t>
            </a:r>
            <a:r>
              <a:rPr lang="en-US" sz="1800" dirty="0" err="1"/>
              <a:t>amplicons</a:t>
            </a:r>
            <a:r>
              <a:rPr lang="en-US" sz="1800" dirty="0"/>
              <a:t> are </a:t>
            </a:r>
            <a:r>
              <a:rPr lang="en-US" sz="1800" dirty="0" err="1"/>
              <a:t>aliquoted</a:t>
            </a:r>
            <a:r>
              <a:rPr lang="en-US" sz="1800" dirty="0"/>
              <a:t> to second-stage reactors, each specialized for a specific target, to undergo LAMP. The assay is implemented in a </a:t>
            </a:r>
            <a:r>
              <a:rPr lang="en-US" sz="1800" dirty="0" err="1"/>
              <a:t>microfluidic</a:t>
            </a:r>
            <a:r>
              <a:rPr lang="en-US" sz="1800" dirty="0"/>
              <a:t> chip. LAMP </a:t>
            </a:r>
            <a:r>
              <a:rPr lang="en-US" sz="1800" dirty="0" err="1"/>
              <a:t>amplicons</a:t>
            </a:r>
            <a:r>
              <a:rPr lang="en-US" sz="1800" dirty="0"/>
              <a:t> can be detected </a:t>
            </a:r>
            <a:r>
              <a:rPr lang="en-US" sz="1800" i="1" dirty="0"/>
              <a:t>in-situ</a:t>
            </a:r>
            <a:r>
              <a:rPr lang="en-US" sz="1800" dirty="0"/>
              <a:t> with colorimetric dye by eye or with a fluorescent dye and a </a:t>
            </a:r>
            <a:r>
              <a:rPr lang="en-US" sz="1800" dirty="0" err="1"/>
              <a:t>smartphone</a:t>
            </a:r>
            <a:r>
              <a:rPr lang="en-US" sz="1800" dirty="0"/>
              <a:t> camera.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462" y="863601"/>
            <a:ext cx="4495800" cy="55399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b="1" dirty="0">
                <a:solidFill>
                  <a:srgbClr val="B11F24"/>
                </a:solidFill>
              </a:rPr>
              <a:t>Question 1</a:t>
            </a:r>
          </a:p>
        </p:txBody>
      </p:sp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991721" y="2341843"/>
            <a:ext cx="859155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Ø"/>
            </a:pPr>
            <a:r>
              <a:rPr lang="en-US" altLang="zh-CN" sz="2600" b="1" dirty="0">
                <a:solidFill>
                  <a:srgbClr val="0D0D0D"/>
                </a:solidFill>
              </a:rPr>
              <a:t>What are the advantages of two-stage </a:t>
            </a:r>
          </a:p>
          <a:p>
            <a:pPr marL="0" indent="0" eaLnBrk="1" hangingPunct="1"/>
            <a:r>
              <a:rPr lang="en-US" altLang="zh-CN" sz="2600" b="1" dirty="0">
                <a:solidFill>
                  <a:srgbClr val="0D0D0D"/>
                </a:solidFill>
              </a:rPr>
              <a:t>     enzymatic amplification methods over </a:t>
            </a:r>
          </a:p>
          <a:p>
            <a:pPr marL="0" indent="0" eaLnBrk="1" hangingPunct="1"/>
            <a:r>
              <a:rPr lang="en-US" altLang="zh-CN" sz="2600" b="1" dirty="0">
                <a:solidFill>
                  <a:srgbClr val="0D0D0D"/>
                </a:solidFill>
              </a:rPr>
              <a:t>     single stage amplification methods?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50396" y="6277972"/>
            <a:ext cx="730770" cy="365125"/>
          </a:xfrm>
        </p:spPr>
        <p:txBody>
          <a:bodyPr/>
          <a:lstStyle/>
          <a:p>
            <a:fld id="{B897C2A1-9313-CA4F-AEA9-36A479C1E1A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567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82" y="731613"/>
            <a:ext cx="7250202" cy="747396"/>
          </a:xfrm>
        </p:spPr>
        <p:txBody>
          <a:bodyPr/>
          <a:lstStyle/>
          <a:p>
            <a:r>
              <a:rPr lang="en-US" dirty="0" err="1">
                <a:solidFill>
                  <a:srgbClr val="B11F24"/>
                </a:solidFill>
              </a:rPr>
              <a:t>Benchtop</a:t>
            </a:r>
            <a:r>
              <a:rPr lang="en-US" dirty="0">
                <a:solidFill>
                  <a:srgbClr val="B11F24"/>
                </a:solidFill>
              </a:rPr>
              <a:t> Implementation of RAMP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 descr="Figure 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12"/>
          <a:stretch>
            <a:fillRect/>
          </a:stretch>
        </p:blipFill>
        <p:spPr>
          <a:xfrm>
            <a:off x="2908629" y="1175156"/>
            <a:ext cx="5850854" cy="36577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6382" y="1765840"/>
            <a:ext cx="2521002" cy="3139321"/>
          </a:xfrm>
          <a:prstGeom prst="rect">
            <a:avLst/>
          </a:prstGeom>
          <a:noFill/>
        </p:spPr>
        <p:txBody>
          <a:bodyPr wrap="square" rIns="91440" numCol="1" rtlCol="0">
            <a:spAutoFit/>
          </a:bodyPr>
          <a:lstStyle/>
          <a:p>
            <a:r>
              <a:rPr lang="en-US" b="1" dirty="0"/>
              <a:t>First stage</a:t>
            </a:r>
            <a:r>
              <a:rPr lang="en-US" dirty="0"/>
              <a:t>: Nucleic acids extracted from the sample are added to a reaction mix that contains outer LAMP primers of all targets and controls to amplify any targets present</a:t>
            </a:r>
            <a:r>
              <a:rPr lang="en-US" i="1" dirty="0"/>
              <a:t> </a:t>
            </a:r>
            <a:r>
              <a:rPr lang="en-US" dirty="0"/>
              <a:t>in</a:t>
            </a:r>
            <a:r>
              <a:rPr lang="en-US" i="1" dirty="0"/>
              <a:t> </a:t>
            </a:r>
            <a:r>
              <a:rPr lang="en-US" dirty="0"/>
              <a:t>the sample and positive controls with </a:t>
            </a:r>
            <a:r>
              <a:rPr lang="en-US" dirty="0" err="1"/>
              <a:t>RPA</a:t>
            </a:r>
            <a:r>
              <a:rPr lang="en-US" dirty="0"/>
              <a:t> for 10-20 min.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6380" y="5002694"/>
            <a:ext cx="8571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Second stage</a:t>
            </a:r>
            <a:r>
              <a:rPr lang="en-US" dirty="0"/>
              <a:t>: First-stage </a:t>
            </a:r>
            <a:r>
              <a:rPr lang="en-US" dirty="0" err="1"/>
              <a:t>amplicons</a:t>
            </a:r>
            <a:r>
              <a:rPr lang="en-US" dirty="0"/>
              <a:t> are </a:t>
            </a:r>
            <a:r>
              <a:rPr lang="en-US" dirty="0" err="1"/>
              <a:t>aliquoted</a:t>
            </a:r>
            <a:r>
              <a:rPr lang="en-US" dirty="0"/>
              <a:t> to second - stage reactors, each containing primers for one specific target. Each of the second stage reactors undergoes LAMP amplification for typically less than 20 min.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751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 descr="Figure 2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957" y="875613"/>
            <a:ext cx="4785088" cy="53531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7830" y="998032"/>
            <a:ext cx="3986127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b="1" dirty="0"/>
          </a:p>
          <a:p>
            <a:r>
              <a:rPr lang="en-US" sz="1400" b="1" dirty="0"/>
              <a:t>RAMP assay designed to detect:</a:t>
            </a:r>
            <a:r>
              <a:rPr lang="en-US" sz="1400" dirty="0"/>
              <a:t> (1) </a:t>
            </a:r>
            <a:r>
              <a:rPr lang="en-US" sz="1400" i="1" dirty="0"/>
              <a:t>Schistosoma </a:t>
            </a:r>
            <a:r>
              <a:rPr lang="en-US" sz="1400" i="1" dirty="0" err="1"/>
              <a:t>mansoni</a:t>
            </a:r>
            <a:r>
              <a:rPr lang="en-US" sz="1400" dirty="0"/>
              <a:t>, (2) HIV-1 clade B, (3) </a:t>
            </a:r>
            <a:r>
              <a:rPr lang="en-US" sz="1400" i="1" dirty="0"/>
              <a:t>S. </a:t>
            </a:r>
            <a:r>
              <a:rPr lang="en-US" sz="1400" i="1" dirty="0" err="1"/>
              <a:t>haematobium</a:t>
            </a:r>
            <a:r>
              <a:rPr lang="en-US" sz="1400" i="1" dirty="0"/>
              <a:t>, (4) Plasmodium </a:t>
            </a:r>
            <a:r>
              <a:rPr lang="en-US" sz="1400" i="1" dirty="0" err="1"/>
              <a:t>falciparum</a:t>
            </a:r>
            <a:r>
              <a:rPr lang="en-US" sz="1400" dirty="0"/>
              <a:t>, (5) </a:t>
            </a:r>
            <a:r>
              <a:rPr lang="en-US" sz="1400" i="1" dirty="0"/>
              <a:t>S. </a:t>
            </a:r>
            <a:r>
              <a:rPr lang="en-US" sz="1400" i="1" dirty="0" err="1"/>
              <a:t>japonicum</a:t>
            </a:r>
            <a:r>
              <a:rPr lang="en-US" sz="1400" i="1" dirty="0"/>
              <a:t>,</a:t>
            </a:r>
            <a:r>
              <a:rPr lang="en-US" sz="1400" dirty="0"/>
              <a:t> (6)</a:t>
            </a:r>
            <a:r>
              <a:rPr lang="en-US" sz="1400" i="1" dirty="0"/>
              <a:t> </a:t>
            </a:r>
            <a:r>
              <a:rPr lang="en-US" sz="1400" i="1" dirty="0" err="1"/>
              <a:t>Brugia</a:t>
            </a:r>
            <a:r>
              <a:rPr lang="en-US" sz="1400" i="1" dirty="0"/>
              <a:t> </a:t>
            </a:r>
            <a:r>
              <a:rPr lang="en-US" sz="1400" i="1" dirty="0" err="1"/>
              <a:t>malayi</a:t>
            </a:r>
            <a:r>
              <a:rPr lang="en-US" sz="1400" i="1" dirty="0"/>
              <a:t>, </a:t>
            </a:r>
            <a:r>
              <a:rPr lang="en-US" sz="1400" dirty="0"/>
              <a:t>(7)</a:t>
            </a:r>
            <a:r>
              <a:rPr lang="en-US" sz="1400" i="1" dirty="0"/>
              <a:t> </a:t>
            </a:r>
            <a:r>
              <a:rPr lang="en-US" sz="1400" i="1" dirty="0" err="1"/>
              <a:t>Strongyloides</a:t>
            </a:r>
            <a:r>
              <a:rPr lang="en-US" sz="1400" i="1" dirty="0"/>
              <a:t> </a:t>
            </a:r>
            <a:r>
              <a:rPr lang="en-US" sz="1400" i="1" dirty="0" err="1"/>
              <a:t>stercoralis</a:t>
            </a:r>
            <a:r>
              <a:rPr lang="en-US" sz="1400" i="1" dirty="0"/>
              <a:t>, </a:t>
            </a:r>
            <a:r>
              <a:rPr lang="en-US" sz="1400" dirty="0"/>
              <a:t>(8)</a:t>
            </a:r>
            <a:r>
              <a:rPr lang="en-US" sz="1400" i="1" dirty="0"/>
              <a:t> </a:t>
            </a:r>
            <a:r>
              <a:rPr lang="en-US" sz="1400" dirty="0"/>
              <a:t>Drug-resistant</a:t>
            </a:r>
            <a:r>
              <a:rPr lang="en-US" sz="1400" i="1" dirty="0"/>
              <a:t> Salmonella, </a:t>
            </a:r>
            <a:r>
              <a:rPr lang="en-US" sz="1400" dirty="0"/>
              <a:t>(9)</a:t>
            </a:r>
            <a:r>
              <a:rPr lang="en-US" sz="1400" i="1" dirty="0"/>
              <a:t> </a:t>
            </a:r>
            <a:r>
              <a:rPr lang="en-US" sz="1400" dirty="0"/>
              <a:t>ZIKV-America strain (</a:t>
            </a:r>
            <a:r>
              <a:rPr lang="en-US" sz="1400" dirty="0" err="1"/>
              <a:t>mex</a:t>
            </a:r>
            <a:r>
              <a:rPr lang="en-US" sz="1400" dirty="0"/>
              <a:t> 2-81, Mexico), (10)</a:t>
            </a:r>
            <a:r>
              <a:rPr lang="en-US" sz="1400" i="1" dirty="0"/>
              <a:t> </a:t>
            </a:r>
            <a:r>
              <a:rPr lang="en-US" sz="1400" dirty="0"/>
              <a:t>ZIKV-Africa strain  (</a:t>
            </a:r>
            <a:r>
              <a:rPr lang="en-US" sz="1400" i="1" dirty="0"/>
              <a:t>MR 766, Uganda</a:t>
            </a:r>
            <a:r>
              <a:rPr lang="en-US" sz="1400" dirty="0"/>
              <a:t>), (11) HPV-58, (12) HPV-52, (13) HPV-35, (14) HPV-45, (15) HPV-18, and (16) HPV-16. </a:t>
            </a:r>
          </a:p>
          <a:p>
            <a:endParaRPr lang="en-US" sz="1400" dirty="0"/>
          </a:p>
          <a:p>
            <a:pPr>
              <a:spcBef>
                <a:spcPts val="600"/>
              </a:spcBef>
            </a:pPr>
            <a:r>
              <a:rPr lang="en-US" sz="1400" b="1" dirty="0"/>
              <a:t>Amplification curves when the sample contains</a:t>
            </a:r>
            <a:r>
              <a:rPr lang="en-US" sz="1400" dirty="0"/>
              <a:t> (</a:t>
            </a:r>
            <a:r>
              <a:rPr lang="en-US" sz="1400" b="1" dirty="0"/>
              <a:t>a</a:t>
            </a:r>
            <a:r>
              <a:rPr lang="en-US" sz="1400" dirty="0"/>
              <a:t>) HPV-16 (100 copies) and </a:t>
            </a:r>
            <a:r>
              <a:rPr lang="en-US" sz="1400" dirty="0" err="1"/>
              <a:t>ZIKV</a:t>
            </a:r>
            <a:r>
              <a:rPr lang="en-US" sz="1400" dirty="0"/>
              <a:t> (American strain, 50 </a:t>
            </a:r>
            <a:r>
              <a:rPr lang="en-US" sz="1400" dirty="0" err="1"/>
              <a:t>PFU</a:t>
            </a:r>
            <a:r>
              <a:rPr lang="en-US" sz="1400" dirty="0"/>
              <a:t>); (</a:t>
            </a:r>
            <a:r>
              <a:rPr lang="en-US" sz="1400" b="1" dirty="0"/>
              <a:t>b</a:t>
            </a:r>
            <a:r>
              <a:rPr lang="en-US" sz="1400" dirty="0"/>
              <a:t>) HPV-18 (100 copies) and </a:t>
            </a:r>
            <a:r>
              <a:rPr lang="en-US" sz="1400" dirty="0" err="1"/>
              <a:t>ZIKV</a:t>
            </a:r>
            <a:r>
              <a:rPr lang="en-US" sz="1400" dirty="0"/>
              <a:t> (African strain, 50 </a:t>
            </a:r>
            <a:r>
              <a:rPr lang="en-US" sz="1400" dirty="0" err="1"/>
              <a:t>PFU</a:t>
            </a:r>
            <a:r>
              <a:rPr lang="en-US" sz="1400" dirty="0"/>
              <a:t>); (</a:t>
            </a:r>
            <a:r>
              <a:rPr lang="en-US" sz="1400" b="1" dirty="0"/>
              <a:t>c</a:t>
            </a:r>
            <a:r>
              <a:rPr lang="en-US" sz="1400" dirty="0"/>
              <a:t>) HIV-1 </a:t>
            </a:r>
            <a:r>
              <a:rPr lang="en-US" sz="1400" dirty="0" err="1"/>
              <a:t>clade</a:t>
            </a:r>
            <a:r>
              <a:rPr lang="en-US" sz="1400" dirty="0"/>
              <a:t> B (100 copies),</a:t>
            </a:r>
            <a:r>
              <a:rPr lang="en-US" sz="1400" i="1" dirty="0"/>
              <a:t> P. </a:t>
            </a:r>
            <a:r>
              <a:rPr lang="en-US" sz="1400" i="1" dirty="0" err="1"/>
              <a:t>falciparum</a:t>
            </a:r>
            <a:r>
              <a:rPr lang="en-US" sz="1400" dirty="0"/>
              <a:t> (300 </a:t>
            </a:r>
            <a:r>
              <a:rPr lang="en-US" sz="1400" dirty="0" err="1"/>
              <a:t>fg</a:t>
            </a:r>
            <a:r>
              <a:rPr lang="en-US" sz="1400" dirty="0"/>
              <a:t>), </a:t>
            </a:r>
            <a:r>
              <a:rPr lang="en-US" sz="1400" i="1" dirty="0"/>
              <a:t>S. </a:t>
            </a:r>
            <a:r>
              <a:rPr lang="en-US" sz="1400" i="1" dirty="0" err="1"/>
              <a:t>japonicum</a:t>
            </a:r>
            <a:r>
              <a:rPr lang="en-US" sz="1400" dirty="0"/>
              <a:t> (1 pg)</a:t>
            </a:r>
            <a:r>
              <a:rPr lang="en-US" sz="1400" i="1" dirty="0"/>
              <a:t>, B. </a:t>
            </a:r>
            <a:r>
              <a:rPr lang="en-US" sz="1400" i="1" dirty="0" err="1"/>
              <a:t>malayi</a:t>
            </a:r>
            <a:r>
              <a:rPr lang="en-US" sz="1400" i="1" dirty="0"/>
              <a:t> </a:t>
            </a:r>
            <a:r>
              <a:rPr lang="en-US" sz="1400" dirty="0"/>
              <a:t>(13 pg)</a:t>
            </a:r>
            <a:r>
              <a:rPr lang="en-US" sz="1400" i="1" dirty="0"/>
              <a:t>, S. </a:t>
            </a:r>
            <a:r>
              <a:rPr lang="en-US" sz="1400" i="1" dirty="0" err="1"/>
              <a:t>stercoralis</a:t>
            </a:r>
            <a:r>
              <a:rPr lang="en-US" sz="1400" dirty="0"/>
              <a:t> (1 pg)</a:t>
            </a:r>
            <a:r>
              <a:rPr lang="en-US" sz="1400" i="1" dirty="0"/>
              <a:t>,</a:t>
            </a:r>
            <a:r>
              <a:rPr lang="en-US" sz="1400" dirty="0"/>
              <a:t> and drug-resistant</a:t>
            </a:r>
            <a:r>
              <a:rPr lang="en-US" sz="1400" i="1" dirty="0"/>
              <a:t> Salmonella </a:t>
            </a:r>
            <a:r>
              <a:rPr lang="en-US" sz="1400" dirty="0"/>
              <a:t>(100 copies); and (</a:t>
            </a:r>
            <a:r>
              <a:rPr lang="en-US" sz="1400" b="1" dirty="0"/>
              <a:t>d</a:t>
            </a:r>
            <a:r>
              <a:rPr lang="en-US" sz="1400" dirty="0"/>
              <a:t>) no targets are present (negative control) (</a:t>
            </a:r>
            <a:r>
              <a:rPr lang="en-US" sz="1400" b="1" dirty="0"/>
              <a:t>e</a:t>
            </a:r>
            <a:r>
              <a:rPr lang="en-US" sz="1400" dirty="0"/>
              <a:t>) Samples with various numbers of </a:t>
            </a:r>
            <a:r>
              <a:rPr lang="en-US" sz="1400" dirty="0" err="1"/>
              <a:t>ZIKV</a:t>
            </a:r>
            <a:r>
              <a:rPr lang="en-US" sz="1400" dirty="0"/>
              <a:t>: 1, 5, 50, and 500 </a:t>
            </a:r>
            <a:r>
              <a:rPr lang="en-US" sz="1400" dirty="0" err="1"/>
              <a:t>PFU</a:t>
            </a:r>
            <a:r>
              <a:rPr lang="en-US" sz="1400" dirty="0"/>
              <a:t>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5615" y="501915"/>
            <a:ext cx="7250202" cy="747396"/>
          </a:xfrm>
        </p:spPr>
        <p:txBody>
          <a:bodyPr/>
          <a:lstStyle/>
          <a:p>
            <a:r>
              <a:rPr lang="en-US" dirty="0">
                <a:solidFill>
                  <a:srgbClr val="B11F24"/>
                </a:solidFill>
              </a:rPr>
              <a:t>Example: 16-plex RAMP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 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603" y="1212964"/>
            <a:ext cx="6019271" cy="496245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72489" y="6265442"/>
            <a:ext cx="730770" cy="365125"/>
          </a:xfrm>
        </p:spPr>
        <p:txBody>
          <a:bodyPr/>
          <a:lstStyle/>
          <a:p>
            <a:fld id="{B897C2A1-9313-CA4F-AEA9-36A479C1E1A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3999" y="757813"/>
            <a:ext cx="8853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B11F24"/>
                </a:solidFill>
              </a:rPr>
              <a:t>RAMP’s</a:t>
            </a:r>
            <a:r>
              <a:rPr lang="en-US" sz="2400" b="1" dirty="0">
                <a:solidFill>
                  <a:srgbClr val="B11F24"/>
                </a:solidFill>
              </a:rPr>
              <a:t> Performance with Minimally-Prepared Samples</a:t>
            </a:r>
            <a:r>
              <a:rPr lang="en-US" sz="2400" dirty="0">
                <a:solidFill>
                  <a:srgbClr val="B11F24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5360" y="1435289"/>
            <a:ext cx="27056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16-plex RAMP with a urine sample laden with  </a:t>
            </a:r>
            <a:r>
              <a:rPr lang="en-US" sz="1600" dirty="0" err="1"/>
              <a:t>ZIKV</a:t>
            </a:r>
            <a:r>
              <a:rPr lang="en-US" sz="1600" dirty="0"/>
              <a:t>. (</a:t>
            </a:r>
            <a:r>
              <a:rPr lang="en-US" sz="1600" b="1" dirty="0"/>
              <a:t>a</a:t>
            </a:r>
            <a:r>
              <a:rPr lang="en-US" sz="1600" dirty="0"/>
              <a:t>) </a:t>
            </a:r>
            <a:r>
              <a:rPr lang="en-US" sz="1600" dirty="0" err="1"/>
              <a:t>ZIKV</a:t>
            </a:r>
            <a:r>
              <a:rPr lang="en-US" sz="1600" dirty="0"/>
              <a:t> urine sample processing. (</a:t>
            </a:r>
            <a:r>
              <a:rPr lang="en-US" sz="1600" b="1" dirty="0"/>
              <a:t>b</a:t>
            </a:r>
            <a:r>
              <a:rPr lang="en-US" sz="1600" dirty="0"/>
              <a:t>) Amplification curves of urine samples with 0, 1, 5, 50, and 500 </a:t>
            </a:r>
            <a:r>
              <a:rPr lang="en-US" sz="1600" dirty="0" err="1"/>
              <a:t>PFU</a:t>
            </a:r>
            <a:r>
              <a:rPr lang="en-US" sz="1600" dirty="0"/>
              <a:t> of </a:t>
            </a:r>
            <a:r>
              <a:rPr lang="en-US" sz="1600" dirty="0" err="1"/>
              <a:t>ZIKV</a:t>
            </a:r>
            <a:r>
              <a:rPr lang="en-US" sz="1600" dirty="0"/>
              <a:t>. Note robustness, tolerance to inhibitors and high sensitivity (detection of 5 </a:t>
            </a:r>
            <a:r>
              <a:rPr lang="en-US" sz="1600" dirty="0" err="1"/>
              <a:t>PFU</a:t>
            </a:r>
            <a:r>
              <a:rPr lang="en-US" sz="1600" dirty="0"/>
              <a:t> with high repeatability). (</a:t>
            </a:r>
            <a:r>
              <a:rPr lang="en-US" sz="1600" b="1" dirty="0"/>
              <a:t>c</a:t>
            </a:r>
            <a:r>
              <a:rPr lang="en-US" sz="1600" dirty="0"/>
              <a:t>) T</a:t>
            </a:r>
            <a:r>
              <a:rPr lang="en-US" sz="1600" baseline="-25000" dirty="0"/>
              <a:t>1/2</a:t>
            </a:r>
            <a:r>
              <a:rPr lang="en-US" sz="1600" dirty="0"/>
              <a:t> values and </a:t>
            </a:r>
            <a:r>
              <a:rPr lang="en-US" sz="1600" dirty="0" err="1"/>
              <a:t>s.d</a:t>
            </a:r>
            <a:r>
              <a:rPr lang="en-US" sz="1600" dirty="0"/>
              <a:t>. of RAMP for detecting purified </a:t>
            </a:r>
            <a:r>
              <a:rPr lang="en-US" sz="1600" dirty="0" err="1"/>
              <a:t>ZIKV</a:t>
            </a:r>
            <a:r>
              <a:rPr lang="en-US" sz="1600" dirty="0"/>
              <a:t> RNA and heated urine samples laden with </a:t>
            </a:r>
            <a:r>
              <a:rPr lang="en-US" sz="1600" dirty="0" err="1"/>
              <a:t>ZIKV</a:t>
            </a:r>
            <a:r>
              <a:rPr lang="en-US" sz="1600" dirty="0"/>
              <a:t> as functions of the number of viable viruses (</a:t>
            </a:r>
            <a:r>
              <a:rPr lang="en-US" sz="1600" dirty="0" err="1"/>
              <a:t>PFU</a:t>
            </a:r>
            <a:r>
              <a:rPr lang="en-US" sz="16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088939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 descr="Figure 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3" t="70764" r="27519"/>
          <a:stretch>
            <a:fillRect/>
          </a:stretch>
        </p:blipFill>
        <p:spPr>
          <a:xfrm>
            <a:off x="4407877" y="1185304"/>
            <a:ext cx="4587632" cy="28581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3200" y="683445"/>
            <a:ext cx="6346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B11F24"/>
                </a:solidFill>
              </a:rPr>
              <a:t>RAMP – </a:t>
            </a:r>
            <a:r>
              <a:rPr lang="en-US" sz="2800" b="1" dirty="0" err="1">
                <a:solidFill>
                  <a:srgbClr val="B11F24"/>
                </a:solidFill>
              </a:rPr>
              <a:t>Microfluidic</a:t>
            </a:r>
            <a:r>
              <a:rPr lang="en-US" sz="2800" b="1" dirty="0">
                <a:solidFill>
                  <a:srgbClr val="B11F24"/>
                </a:solidFill>
              </a:rPr>
              <a:t> Implementation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3199" y="1349751"/>
            <a:ext cx="42046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plastic chip features a central chamber for </a:t>
            </a:r>
            <a:r>
              <a:rPr lang="en-US" sz="1600" dirty="0" err="1"/>
              <a:t>RPA</a:t>
            </a:r>
            <a:r>
              <a:rPr lang="en-US" sz="1600" dirty="0"/>
              <a:t> amplification of </a:t>
            </a:r>
            <a:r>
              <a:rPr lang="en-US" sz="1600" i="1" dirty="0"/>
              <a:t>all </a:t>
            </a:r>
            <a:r>
              <a:rPr lang="en-US" sz="1600" dirty="0"/>
              <a:t>targets and multiple branching LAMP chambers for specific amplification of individual targets.</a:t>
            </a:r>
          </a:p>
          <a:p>
            <a:r>
              <a:rPr lang="en-US" sz="1600" dirty="0"/>
              <a:t>A sample mixed with binding/</a:t>
            </a:r>
            <a:r>
              <a:rPr lang="en-US" sz="1600" dirty="0" err="1"/>
              <a:t>lysis</a:t>
            </a:r>
            <a:r>
              <a:rPr lang="en-US" sz="1600" dirty="0"/>
              <a:t> agent is introduced into the central </a:t>
            </a:r>
            <a:r>
              <a:rPr lang="en-US" sz="1600" dirty="0" err="1"/>
              <a:t>RPA</a:t>
            </a:r>
            <a:r>
              <a:rPr lang="en-US" sz="1600" dirty="0"/>
              <a:t> reactor, nucleic acids (NAs) are captured on a NA-isolation membrane.  Following washes, the reactor is filled with water and heated to ~40</a:t>
            </a:r>
            <a:r>
              <a:rPr lang="en-US" sz="1600" baseline="30000" dirty="0"/>
              <a:t>o</a:t>
            </a:r>
            <a:r>
              <a:rPr lang="en-US" sz="1600" dirty="0"/>
              <a:t>C for the </a:t>
            </a:r>
            <a:r>
              <a:rPr lang="en-US" sz="1600" dirty="0" err="1"/>
              <a:t>RPA</a:t>
            </a:r>
            <a:r>
              <a:rPr lang="en-US" sz="1600" dirty="0"/>
              <a:t>  step.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3199" y="4123845"/>
            <a:ext cx="87923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</a:t>
            </a:r>
            <a:r>
              <a:rPr lang="en-US" sz="1600" dirty="0" err="1"/>
              <a:t>RPA</a:t>
            </a:r>
            <a:r>
              <a:rPr lang="en-US" sz="1600" dirty="0"/>
              <a:t> </a:t>
            </a:r>
            <a:r>
              <a:rPr lang="en-US" sz="1600" dirty="0" err="1"/>
              <a:t>amplicons</a:t>
            </a:r>
            <a:r>
              <a:rPr lang="en-US" sz="1600" dirty="0"/>
              <a:t> diffuse to the branching, LAMP reactors, each pre-storing LAMP reagents for a specific target.  When the chip is heated to ~65</a:t>
            </a:r>
            <a:r>
              <a:rPr lang="en-US" sz="1600" baseline="30000" dirty="0"/>
              <a:t>o</a:t>
            </a:r>
            <a:r>
              <a:rPr lang="en-US" sz="1600" dirty="0"/>
              <a:t>C, the LAMP amplification proceeds.  The central chamber and branching chambers can be optionally separated with paraffin plugs that melt just-in-time.  </a:t>
            </a:r>
          </a:p>
          <a:p>
            <a:r>
              <a:rPr lang="en-US" sz="1600" dirty="0" err="1"/>
              <a:t>Amplicons</a:t>
            </a:r>
            <a:r>
              <a:rPr lang="en-US" sz="1600" dirty="0"/>
              <a:t> can be detected with fluorescent or colorimetric dye. The entire process takes place in a closed system, avoiding the need for manually transferring first-stage amplicons and risking cross contamination.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44157" y="6271725"/>
            <a:ext cx="730770" cy="365125"/>
          </a:xfrm>
        </p:spPr>
        <p:txBody>
          <a:bodyPr/>
          <a:lstStyle/>
          <a:p>
            <a:fld id="{B897C2A1-9313-CA4F-AEA9-36A479C1E1A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121" y="574023"/>
            <a:ext cx="88454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B11F24"/>
                </a:solidFill>
                <a:latin typeface="+mj-lt"/>
              </a:rPr>
              <a:t>An example of </a:t>
            </a:r>
            <a:r>
              <a:rPr lang="en-US" sz="3000" b="1" dirty="0" err="1">
                <a:solidFill>
                  <a:srgbClr val="B11F24"/>
                </a:solidFill>
                <a:latin typeface="+mj-lt"/>
              </a:rPr>
              <a:t>microfluidic</a:t>
            </a:r>
            <a:r>
              <a:rPr lang="en-US" sz="3000" b="1" dirty="0">
                <a:solidFill>
                  <a:srgbClr val="B11F24"/>
                </a:solidFill>
                <a:latin typeface="+mj-lt"/>
              </a:rPr>
              <a:t> implementation</a:t>
            </a:r>
          </a:p>
        </p:txBody>
      </p:sp>
      <p:pic>
        <p:nvPicPr>
          <p:cNvPr id="2" name="Picture 1" descr="Figure 3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226" y="1094165"/>
            <a:ext cx="5660136" cy="45262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9643" y="1240909"/>
            <a:ext cx="359777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Four-</a:t>
            </a:r>
            <a:r>
              <a:rPr lang="en-US" sz="1600" b="1" dirty="0" err="1"/>
              <a:t>plex</a:t>
            </a:r>
            <a:r>
              <a:rPr lang="en-US" sz="1600" b="1" dirty="0"/>
              <a:t> chip</a:t>
            </a:r>
            <a:r>
              <a:rPr lang="en-US" sz="1600" dirty="0"/>
              <a:t>: (</a:t>
            </a:r>
            <a:r>
              <a:rPr lang="en-US" sz="1600" b="1" dirty="0"/>
              <a:t>a</a:t>
            </a:r>
            <a:r>
              <a:rPr lang="en-US" sz="1600" dirty="0"/>
              <a:t>) Schematic of the </a:t>
            </a:r>
            <a:r>
              <a:rPr lang="en-US" sz="1600" dirty="0" err="1"/>
              <a:t>microfluidic</a:t>
            </a:r>
            <a:r>
              <a:rPr lang="en-US" sz="1600" dirty="0"/>
              <a:t> chip. (</a:t>
            </a:r>
            <a:r>
              <a:rPr lang="en-US" sz="1600" b="1" dirty="0"/>
              <a:t>b</a:t>
            </a:r>
            <a:r>
              <a:rPr lang="en-US" sz="1600" dirty="0"/>
              <a:t>) Fluorescence image of RAMP products.  The sample contains: HIV RNA (1000 copies), drug-resistant </a:t>
            </a:r>
            <a:r>
              <a:rPr lang="en-US" sz="1600" i="1" dirty="0"/>
              <a:t>Salmonella</a:t>
            </a:r>
            <a:r>
              <a:rPr lang="en-US" sz="1600" dirty="0"/>
              <a:t> </a:t>
            </a:r>
            <a:r>
              <a:rPr lang="en-US" sz="1600" dirty="0" err="1"/>
              <a:t>gDNA</a:t>
            </a:r>
            <a:r>
              <a:rPr lang="en-US" sz="1600" dirty="0"/>
              <a:t> (~100 copies), and </a:t>
            </a:r>
            <a:r>
              <a:rPr lang="en-US" sz="1600" i="1" dirty="0"/>
              <a:t>S. </a:t>
            </a:r>
            <a:r>
              <a:rPr lang="en-US" sz="1600" i="1" dirty="0" err="1"/>
              <a:t>mansoni</a:t>
            </a:r>
            <a:r>
              <a:rPr lang="en-US" sz="1600" dirty="0"/>
              <a:t> </a:t>
            </a:r>
            <a:r>
              <a:rPr lang="en-US" sz="1600" dirty="0" err="1"/>
              <a:t>gDNA</a:t>
            </a:r>
            <a:r>
              <a:rPr lang="en-US" sz="1600" dirty="0"/>
              <a:t> (0 </a:t>
            </a:r>
            <a:r>
              <a:rPr lang="en-US" sz="1600" dirty="0" err="1"/>
              <a:t>fg</a:t>
            </a:r>
            <a:r>
              <a:rPr lang="en-US" sz="1600" dirty="0"/>
              <a:t>). The fluorescence image was taken at 50 min. (</a:t>
            </a:r>
            <a:r>
              <a:rPr lang="en-US" sz="1600" b="1" dirty="0"/>
              <a:t>c</a:t>
            </a:r>
            <a:r>
              <a:rPr lang="en-US" sz="1600" dirty="0"/>
              <a:t>) Colorimetric detection of </a:t>
            </a:r>
            <a:r>
              <a:rPr lang="en-US" sz="1600" dirty="0" err="1"/>
              <a:t>amplicons</a:t>
            </a:r>
            <a:r>
              <a:rPr lang="en-US" sz="1600" dirty="0"/>
              <a:t> from 100 copies HIV RNA in tube with </a:t>
            </a:r>
            <a:r>
              <a:rPr lang="en-US" sz="1600" dirty="0" err="1"/>
              <a:t>Leuco</a:t>
            </a:r>
            <a:r>
              <a:rPr lang="en-US" sz="1600" dirty="0"/>
              <a:t> crystal violet (</a:t>
            </a:r>
            <a:r>
              <a:rPr lang="en-US" sz="1600" dirty="0" err="1"/>
              <a:t>LCV</a:t>
            </a:r>
            <a:r>
              <a:rPr lang="en-US" sz="1600" dirty="0"/>
              <a:t>) dye that changes from colorless to violet in the presence of </a:t>
            </a:r>
            <a:r>
              <a:rPr lang="en-US" sz="1600" dirty="0" err="1"/>
              <a:t>dsDNA</a:t>
            </a:r>
            <a:r>
              <a:rPr lang="en-US" sz="1600" dirty="0"/>
              <a:t>. (</a:t>
            </a:r>
            <a:r>
              <a:rPr lang="en-US" sz="1600" b="1" dirty="0"/>
              <a:t>d</a:t>
            </a:r>
            <a:r>
              <a:rPr lang="en-US" sz="1600" dirty="0"/>
              <a:t>) Colorimetric multiplex detection of HIV, </a:t>
            </a:r>
            <a:r>
              <a:rPr lang="en-US" sz="1600" i="1" dirty="0"/>
              <a:t>S. </a:t>
            </a:r>
            <a:r>
              <a:rPr lang="en-US" sz="1600" i="1" dirty="0" err="1"/>
              <a:t>mansoni</a:t>
            </a:r>
            <a:r>
              <a:rPr lang="en-US" sz="1600" dirty="0"/>
              <a:t>, </a:t>
            </a:r>
            <a:r>
              <a:rPr lang="en-US" sz="1600" i="1" dirty="0"/>
              <a:t>P. </a:t>
            </a:r>
            <a:r>
              <a:rPr lang="en-US" sz="1600" i="1" dirty="0" err="1"/>
              <a:t>falciparum</a:t>
            </a:r>
            <a:r>
              <a:rPr lang="en-US" sz="1600" dirty="0"/>
              <a:t>, </a:t>
            </a:r>
            <a:r>
              <a:rPr lang="en-US" sz="1600" i="1" dirty="0"/>
              <a:t>S. </a:t>
            </a:r>
            <a:r>
              <a:rPr lang="en-US" sz="1600" i="1" dirty="0" err="1"/>
              <a:t>haematobium</a:t>
            </a:r>
            <a:r>
              <a:rPr lang="en-US" sz="1600" dirty="0"/>
              <a:t> on chip, using </a:t>
            </a:r>
            <a:r>
              <a:rPr lang="en-US" sz="1600" dirty="0" err="1"/>
              <a:t>LCV</a:t>
            </a:r>
            <a:r>
              <a:rPr lang="en-US" sz="1600" dirty="0"/>
              <a:t> dye. The samples contained: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9643" y="5410929"/>
            <a:ext cx="9011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LcParenBoth"/>
            </a:pPr>
            <a:r>
              <a:rPr lang="en-US" sz="1600" dirty="0"/>
              <a:t>no targets, (ii) </a:t>
            </a:r>
            <a:r>
              <a:rPr lang="en-US" sz="1600" i="1" dirty="0"/>
              <a:t>P. </a:t>
            </a:r>
            <a:r>
              <a:rPr lang="en-US" sz="1600" i="1" dirty="0" err="1"/>
              <a:t>falciparum</a:t>
            </a:r>
            <a:r>
              <a:rPr lang="en-US" sz="1600" i="1" dirty="0"/>
              <a:t> </a:t>
            </a:r>
            <a:r>
              <a:rPr lang="en-US" sz="1600" dirty="0"/>
              <a:t>DNA </a:t>
            </a:r>
          </a:p>
          <a:p>
            <a:pPr marL="400050" indent="-400050"/>
            <a:r>
              <a:rPr lang="en-US" sz="1600" dirty="0"/>
              <a:t>(300 </a:t>
            </a:r>
            <a:r>
              <a:rPr lang="en-US" sz="1600" dirty="0" err="1"/>
              <a:t>fg</a:t>
            </a:r>
            <a:r>
              <a:rPr lang="en-US" sz="1600" dirty="0"/>
              <a:t>), (iii) </a:t>
            </a:r>
            <a:r>
              <a:rPr lang="en-US" sz="1600" i="1" dirty="0"/>
              <a:t>P. </a:t>
            </a:r>
            <a:r>
              <a:rPr lang="en-US" sz="1600" i="1" dirty="0" err="1"/>
              <a:t>falciparum</a:t>
            </a:r>
            <a:r>
              <a:rPr lang="en-US" sz="1600" i="1" dirty="0"/>
              <a:t> </a:t>
            </a:r>
            <a:r>
              <a:rPr lang="en-US" sz="1600" dirty="0"/>
              <a:t>DNA</a:t>
            </a:r>
            <a:r>
              <a:rPr lang="en-US" sz="1600" i="1" dirty="0"/>
              <a:t> </a:t>
            </a:r>
            <a:r>
              <a:rPr lang="en-US" sz="1600" dirty="0"/>
              <a:t>(300 </a:t>
            </a:r>
            <a:r>
              <a:rPr lang="en-US" sz="1600" dirty="0" err="1"/>
              <a:t>fg</a:t>
            </a:r>
            <a:r>
              <a:rPr lang="en-US" sz="1600" dirty="0"/>
              <a:t>) and HIV RNA (1000 copies).</a:t>
            </a:r>
          </a:p>
          <a:p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939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2">
      <a:dk1>
        <a:srgbClr val="1F1F1F"/>
      </a:dk1>
      <a:lt1>
        <a:sysClr val="window" lastClr="FFFFFF"/>
      </a:lt1>
      <a:dk2>
        <a:srgbClr val="636463"/>
      </a:dk2>
      <a:lt2>
        <a:srgbClr val="EEECE1"/>
      </a:lt2>
      <a:accent1>
        <a:srgbClr val="B11F24"/>
      </a:accent1>
      <a:accent2>
        <a:srgbClr val="005A84"/>
      </a:accent2>
      <a:accent3>
        <a:srgbClr val="E2A856"/>
      </a:accent3>
      <a:accent4>
        <a:srgbClr val="81ADA8"/>
      </a:accent4>
      <a:accent5>
        <a:srgbClr val="636463"/>
      </a:accent5>
      <a:accent6>
        <a:srgbClr val="328CB6"/>
      </a:accent6>
      <a:hlink>
        <a:srgbClr val="81ADA8"/>
      </a:hlink>
      <a:folHlink>
        <a:srgbClr val="81ADA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12840</TotalTime>
  <Words>1330</Words>
  <Application>Microsoft Office PowerPoint</Application>
  <PresentationFormat>On-screen Show (4:3)</PresentationFormat>
  <Paragraphs>118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MS PGothic</vt:lpstr>
      <vt:lpstr>MS PGothic</vt:lpstr>
      <vt:lpstr>SimSun</vt:lpstr>
      <vt:lpstr>SimSun</vt:lpstr>
      <vt:lpstr>Arial</vt:lpstr>
      <vt:lpstr>Calibri</vt:lpstr>
      <vt:lpstr>Cambria</vt:lpstr>
      <vt:lpstr>Courier New</vt:lpstr>
      <vt:lpstr>Times New Roman</vt:lpstr>
      <vt:lpstr>Wingdings</vt:lpstr>
      <vt:lpstr>Office Theme</vt:lpstr>
      <vt:lpstr>PowerPoint Presentation</vt:lpstr>
      <vt:lpstr>Introduction</vt:lpstr>
      <vt:lpstr>Method</vt:lpstr>
      <vt:lpstr>PowerPoint Presentation</vt:lpstr>
      <vt:lpstr>Benchtop Implementation of RAMP</vt:lpstr>
      <vt:lpstr>Example: 16-plex RAMP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Laboratory Statistics and Quality Control</dc:title>
  <dc:creator>Christine Page</dc:creator>
  <cp:lastModifiedBy>Erin Roberts</cp:lastModifiedBy>
  <cp:revision>882</cp:revision>
  <dcterms:created xsi:type="dcterms:W3CDTF">2014-07-07T15:02:10Z</dcterms:created>
  <dcterms:modified xsi:type="dcterms:W3CDTF">2017-03-21T18:26:46Z</dcterms:modified>
</cp:coreProperties>
</file>