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0" r:id="rId2"/>
    <p:sldId id="265" r:id="rId3"/>
    <p:sldId id="262" r:id="rId4"/>
    <p:sldId id="264" r:id="rId5"/>
    <p:sldId id="266" r:id="rId6"/>
    <p:sldId id="267" r:id="rId7"/>
    <p:sldId id="274" r:id="rId8"/>
    <p:sldId id="277" r:id="rId9"/>
    <p:sldId id="268" r:id="rId10"/>
    <p:sldId id="276" r:id="rId11"/>
    <p:sldId id="269" r:id="rId12"/>
    <p:sldId id="271" r:id="rId13"/>
    <p:sldId id="273" r:id="rId14"/>
    <p:sldId id="270" r:id="rId15"/>
    <p:sldId id="275"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0B8C7-82C3-46D9-BAB3-37BED62AA769}">
          <p14:sldIdLst>
            <p14:sldId id="260"/>
            <p14:sldId id="265"/>
            <p14:sldId id="262"/>
            <p14:sldId id="264"/>
            <p14:sldId id="266"/>
            <p14:sldId id="267"/>
            <p14:sldId id="274"/>
            <p14:sldId id="277"/>
            <p14:sldId id="268"/>
            <p14:sldId id="276"/>
            <p14:sldId id="269"/>
            <p14:sldId id="271"/>
            <p14:sldId id="273"/>
            <p14:sldId id="270"/>
            <p14:sldId id="275"/>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07" d="100"/>
          <a:sy n="107" d="100"/>
        </p:scale>
        <p:origin x="114"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2/23/2017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CF8BBE-5964-3B4B-9F39-2C8B2758F633}" type="slidenum">
              <a:rPr lang="en-US" smtClean="0"/>
              <a:pPr/>
              <a:t>4</a:t>
            </a:fld>
            <a:endParaRPr lang="en-US"/>
          </a:p>
        </p:txBody>
      </p:sp>
    </p:spTree>
    <p:extLst>
      <p:ext uri="{BB962C8B-B14F-4D97-AF65-F5344CB8AC3E}">
        <p14:creationId xmlns:p14="http://schemas.microsoft.com/office/powerpoint/2010/main" val="3928179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endParaRPr lang="en-US" sz="4000" b="1" dirty="0">
              <a:latin typeface="Arial" pitchFamily="34" charset="0"/>
              <a:cs typeface="Arial" pitchFamily="34" charset="0"/>
            </a:endParaRPr>
          </a:p>
          <a:p>
            <a:pPr marL="0" indent="0">
              <a:buNone/>
            </a:pPr>
            <a:r>
              <a:rPr lang="en-US" sz="9600" b="1" dirty="0"/>
              <a:t>High Glycated Albumin and Mortality in Persons with Diabetes Mellitus on Hemodialysis</a:t>
            </a:r>
          </a:p>
          <a:p>
            <a:pPr marL="0" indent="0">
              <a:buNone/>
            </a:pPr>
            <a:endParaRPr lang="en-US" sz="7600" dirty="0">
              <a:latin typeface="Arial" pitchFamily="34" charset="0"/>
              <a:cs typeface="Arial" pitchFamily="34" charset="0"/>
            </a:endParaRPr>
          </a:p>
          <a:p>
            <a:pPr marL="0" indent="0">
              <a:buNone/>
            </a:pPr>
            <a:r>
              <a:rPr lang="en-US" sz="8800" dirty="0"/>
              <a:t>C.W. Chen, C. </a:t>
            </a:r>
            <a:r>
              <a:rPr lang="en-US" sz="8800" dirty="0" err="1"/>
              <a:t>Drechsler</a:t>
            </a:r>
            <a:r>
              <a:rPr lang="en-US" sz="8800" dirty="0"/>
              <a:t>, P. </a:t>
            </a:r>
            <a:r>
              <a:rPr lang="en-US" sz="8800" dirty="0" err="1"/>
              <a:t>Suntharalingam</a:t>
            </a:r>
            <a:r>
              <a:rPr lang="en-US" sz="8800" dirty="0"/>
              <a:t>, S.A. </a:t>
            </a:r>
            <a:r>
              <a:rPr lang="en-US" sz="8800" dirty="0" err="1"/>
              <a:t>Karumanchi</a:t>
            </a:r>
            <a:r>
              <a:rPr lang="en-US" sz="8800" dirty="0"/>
              <a:t>, C. </a:t>
            </a:r>
            <a:r>
              <a:rPr lang="en-US" sz="8800" dirty="0" err="1"/>
              <a:t>Wanner</a:t>
            </a:r>
            <a:r>
              <a:rPr lang="en-US" sz="8800" dirty="0"/>
              <a:t>, A.H. Berg</a:t>
            </a:r>
          </a:p>
          <a:p>
            <a:pPr marL="0" indent="0">
              <a:buFont typeface="Arial" charset="0"/>
              <a:buNone/>
              <a:defRPr/>
            </a:pPr>
            <a:endParaRPr lang="en-US" sz="5600" b="1" dirty="0">
              <a:latin typeface="Arial" pitchFamily="34" charset="0"/>
              <a:cs typeface="Arial" pitchFamily="34" charset="0"/>
            </a:endParaRPr>
          </a:p>
          <a:p>
            <a:pPr marL="0" indent="0">
              <a:buFont typeface="Arial" charset="0"/>
              <a:buNone/>
              <a:defRPr/>
            </a:pPr>
            <a:endParaRPr lang="en-US" sz="5600" b="1" dirty="0">
              <a:latin typeface="Arial" pitchFamily="34" charset="0"/>
              <a:cs typeface="Arial" pitchFamily="34" charset="0"/>
            </a:endParaRPr>
          </a:p>
          <a:p>
            <a:pPr marL="0" indent="0">
              <a:buFont typeface="Arial" charset="0"/>
              <a:buNone/>
              <a:defRPr/>
            </a:pPr>
            <a:endParaRPr lang="en-US" sz="8000" b="1" dirty="0">
              <a:latin typeface="Arial" pitchFamily="34" charset="0"/>
              <a:cs typeface="Arial" pitchFamily="34" charset="0"/>
            </a:endParaRPr>
          </a:p>
          <a:p>
            <a:pPr marL="0" indent="0">
              <a:buFont typeface="Arial" charset="0"/>
              <a:buNone/>
              <a:defRPr/>
            </a:pPr>
            <a:r>
              <a:rPr lang="en-US" sz="6800">
                <a:latin typeface="Arial" pitchFamily="34" charset="0"/>
                <a:cs typeface="Arial" pitchFamily="34" charset="0"/>
              </a:rPr>
              <a:t>February 2017</a:t>
            </a:r>
            <a:endParaRPr lang="en-US" sz="6800" dirty="0">
              <a:solidFill>
                <a:srgbClr val="C00000"/>
              </a:solidFill>
              <a:latin typeface="Arial" pitchFamily="34" charset="0"/>
              <a:cs typeface="Arial" pitchFamily="34" charset="0"/>
            </a:endParaRPr>
          </a:p>
          <a:p>
            <a:pPr marL="0" indent="0">
              <a:buFont typeface="Arial" charset="0"/>
              <a:buNone/>
              <a:defRPr/>
            </a:pPr>
            <a:endParaRPr lang="en-US" sz="5600" b="1" dirty="0">
              <a:solidFill>
                <a:srgbClr val="C00000"/>
              </a:solidFill>
              <a:latin typeface="Arial" pitchFamily="34" charset="0"/>
              <a:cs typeface="Arial" pitchFamily="34" charset="0"/>
            </a:endParaRPr>
          </a:p>
          <a:p>
            <a:pPr marL="0" indent="0">
              <a:buFont typeface="Arial" pitchFamily="34" charset="0"/>
              <a:buNone/>
              <a:defRPr/>
            </a:pPr>
            <a:r>
              <a:rPr lang="en-US" sz="6400" dirty="0">
                <a:latin typeface="Arial" pitchFamily="34" charset="0"/>
                <a:cs typeface="Arial" pitchFamily="34" charset="0"/>
              </a:rPr>
              <a:t>http://clinchem.aaccjnls.org/content/63/2/477.full</a:t>
            </a:r>
            <a:endParaRPr lang="en-US" sz="9600" b="1" dirty="0">
              <a:latin typeface="Arial" pitchFamily="34" charset="0"/>
              <a:cs typeface="Arial" pitchFamily="34" charset="0"/>
            </a:endParaRPr>
          </a:p>
          <a:p>
            <a:pPr marL="0" indent="0">
              <a:buFont typeface="Arial" pitchFamily="34" charset="0"/>
              <a:buNone/>
              <a:defRPr/>
            </a:pPr>
            <a:endParaRPr lang="en-US" sz="72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2017 by the American Association for Clinical Chemistry</a:t>
            </a:r>
          </a:p>
        </p:txBody>
      </p:sp>
      <p:pic>
        <p:nvPicPr>
          <p:cNvPr id="9" name="Picture 8"/>
          <p:cNvPicPr>
            <a:picLocks noChangeAspect="1"/>
          </p:cNvPicPr>
          <p:nvPr/>
        </p:nvPicPr>
        <p:blipFill>
          <a:blip r:embed="rId2"/>
          <a:stretch>
            <a:fillRect/>
          </a:stretch>
        </p:blipFill>
        <p:spPr>
          <a:xfrm>
            <a:off x="93150" y="1971073"/>
            <a:ext cx="3496316" cy="4715435"/>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10</a:t>
            </a:fld>
            <a:endParaRPr lang="en-US"/>
          </a:p>
        </p:txBody>
      </p:sp>
      <p:sp>
        <p:nvSpPr>
          <p:cNvPr id="3" name="Title 2"/>
          <p:cNvSpPr>
            <a:spLocks noGrp="1"/>
          </p:cNvSpPr>
          <p:nvPr>
            <p:ph type="title"/>
          </p:nvPr>
        </p:nvSpPr>
        <p:spPr>
          <a:xfrm>
            <a:off x="746763" y="706392"/>
            <a:ext cx="7250202" cy="747396"/>
          </a:xfrm>
        </p:spPr>
        <p:txBody>
          <a:bodyPr>
            <a:normAutofit fontScale="90000"/>
          </a:bodyPr>
          <a:lstStyle/>
          <a:p>
            <a:r>
              <a:rPr lang="en-US" dirty="0"/>
              <a:t>Results: Time-varying mortality risk associated with serial GA and A1c measurements</a:t>
            </a:r>
          </a:p>
        </p:txBody>
      </p:sp>
      <p:pic>
        <p:nvPicPr>
          <p:cNvPr id="5" name="Picture 4"/>
          <p:cNvPicPr>
            <a:picLocks noChangeAspect="1"/>
          </p:cNvPicPr>
          <p:nvPr/>
        </p:nvPicPr>
        <p:blipFill>
          <a:blip r:embed="rId2"/>
          <a:stretch>
            <a:fillRect/>
          </a:stretch>
        </p:blipFill>
        <p:spPr>
          <a:xfrm>
            <a:off x="1237129" y="2550646"/>
            <a:ext cx="6759836" cy="2303007"/>
          </a:xfrm>
          <a:prstGeom prst="rect">
            <a:avLst/>
          </a:prstGeom>
        </p:spPr>
      </p:pic>
    </p:spTree>
    <p:extLst>
      <p:ext uri="{BB962C8B-B14F-4D97-AF65-F5344CB8AC3E}">
        <p14:creationId xmlns:p14="http://schemas.microsoft.com/office/powerpoint/2010/main" val="336237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11</a:t>
            </a:fld>
            <a:endParaRPr lang="en-US"/>
          </a:p>
        </p:txBody>
      </p:sp>
      <p:sp>
        <p:nvSpPr>
          <p:cNvPr id="3" name="Title 2"/>
          <p:cNvSpPr>
            <a:spLocks noGrp="1"/>
          </p:cNvSpPr>
          <p:nvPr>
            <p:ph type="title"/>
          </p:nvPr>
        </p:nvSpPr>
        <p:spPr>
          <a:xfrm>
            <a:off x="514281" y="733286"/>
            <a:ext cx="7250202" cy="747396"/>
          </a:xfrm>
        </p:spPr>
        <p:txBody>
          <a:bodyPr/>
          <a:lstStyle/>
          <a:p>
            <a:r>
              <a:rPr lang="en-US" dirty="0"/>
              <a:t>Results</a:t>
            </a:r>
          </a:p>
        </p:txBody>
      </p:sp>
      <p:sp>
        <p:nvSpPr>
          <p:cNvPr id="4" name="Content Placeholder 3"/>
          <p:cNvSpPr>
            <a:spLocks noGrp="1"/>
          </p:cNvSpPr>
          <p:nvPr>
            <p:ph idx="1"/>
          </p:nvPr>
        </p:nvSpPr>
        <p:spPr>
          <a:xfrm>
            <a:off x="1016304" y="1270922"/>
            <a:ext cx="7250202" cy="4698292"/>
          </a:xfrm>
        </p:spPr>
        <p:txBody>
          <a:bodyPr>
            <a:normAutofit fontScale="70000" lnSpcReduction="20000"/>
          </a:bodyPr>
          <a:lstStyle/>
          <a:p>
            <a:pPr marL="0" indent="0">
              <a:buNone/>
            </a:pPr>
            <a:r>
              <a:rPr lang="en-US" b="1" dirty="0"/>
              <a:t>Association of longitudinal measurements of GA with long-term mortality </a:t>
            </a:r>
          </a:p>
          <a:p>
            <a:r>
              <a:rPr lang="en-US" dirty="0"/>
              <a:t>A1c and GA were measured in 4D subjects during months 0, 6, and 12 of the study. </a:t>
            </a:r>
          </a:p>
          <a:p>
            <a:r>
              <a:rPr lang="en-US" b="1" dirty="0"/>
              <a:t>Glycated Albumin:</a:t>
            </a:r>
          </a:p>
          <a:p>
            <a:pPr lvl="1"/>
            <a:r>
              <a:rPr lang="en-US" dirty="0"/>
              <a:t>Time-dependent analyses again found a 39% increase in 4-year mortality in subjects with repeated GA values in the top quartile (HR adjusted for age and gender = </a:t>
            </a:r>
            <a:r>
              <a:rPr lang="en-GB" dirty="0"/>
              <a:t>1.39 [95% I: </a:t>
            </a:r>
            <a:r>
              <a:rPr lang="en-US" dirty="0"/>
              <a:t>1.05–1.85], </a:t>
            </a:r>
            <a:r>
              <a:rPr lang="en-US" i="1" dirty="0"/>
              <a:t>P</a:t>
            </a:r>
            <a:r>
              <a:rPr lang="en-US" dirty="0"/>
              <a:t>=0.022)</a:t>
            </a:r>
          </a:p>
          <a:p>
            <a:r>
              <a:rPr lang="en-US" b="1" dirty="0"/>
              <a:t>Hemoglobin A1c</a:t>
            </a:r>
            <a:r>
              <a:rPr lang="en-US" dirty="0"/>
              <a:t>:</a:t>
            </a:r>
          </a:p>
          <a:p>
            <a:pPr lvl="1"/>
            <a:r>
              <a:rPr lang="en-US" dirty="0"/>
              <a:t>No significantly increased risk of total mortality in subjects in the top quartile for time-varying A1c</a:t>
            </a:r>
          </a:p>
          <a:p>
            <a:pPr lvl="2"/>
            <a:r>
              <a:rPr lang="en-US" dirty="0"/>
              <a:t>HR adjusted for age and gender = 0.87 [95% CI: 0.70 – 1.08, </a:t>
            </a:r>
            <a:r>
              <a:rPr lang="en-US" i="1" dirty="0"/>
              <a:t>P</a:t>
            </a:r>
            <a:r>
              <a:rPr lang="en-US" dirty="0"/>
              <a:t>=0.196]</a:t>
            </a:r>
          </a:p>
          <a:p>
            <a:pPr lvl="2"/>
            <a:r>
              <a:rPr lang="en-US" dirty="0"/>
              <a:t>Instead, we found that subjects in the 2</a:t>
            </a:r>
            <a:r>
              <a:rPr lang="en-US" baseline="30000" dirty="0"/>
              <a:t>nd</a:t>
            </a:r>
            <a:r>
              <a:rPr lang="en-US" dirty="0"/>
              <a:t> and 3</a:t>
            </a:r>
            <a:r>
              <a:rPr lang="en-US" baseline="30000" dirty="0"/>
              <a:t>rd</a:t>
            </a:r>
            <a:r>
              <a:rPr lang="en-US" dirty="0"/>
              <a:t> quartiles for time-varying A1c had decreased mortality compared to subjects in the bottom quartile.</a:t>
            </a:r>
          </a:p>
          <a:p>
            <a:pPr lvl="2"/>
            <a:r>
              <a:rPr lang="en-US" dirty="0"/>
              <a:t>U-shaped association between A1c values and mortality, where subjects are at risk when their A1c values are very high or very low. </a:t>
            </a:r>
          </a:p>
        </p:txBody>
      </p:sp>
    </p:spTree>
    <p:extLst>
      <p:ext uri="{BB962C8B-B14F-4D97-AF65-F5344CB8AC3E}">
        <p14:creationId xmlns:p14="http://schemas.microsoft.com/office/powerpoint/2010/main" val="92045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12</a:t>
            </a:fld>
            <a:endParaRPr lang="en-US"/>
          </a:p>
        </p:txBody>
      </p:sp>
      <p:sp>
        <p:nvSpPr>
          <p:cNvPr id="3" name="Title 2"/>
          <p:cNvSpPr>
            <a:spLocks noGrp="1"/>
          </p:cNvSpPr>
          <p:nvPr>
            <p:ph type="title"/>
          </p:nvPr>
        </p:nvSpPr>
        <p:spPr>
          <a:xfrm>
            <a:off x="594963" y="593258"/>
            <a:ext cx="7250202" cy="747396"/>
          </a:xfrm>
        </p:spPr>
        <p:txBody>
          <a:bodyPr/>
          <a:lstStyle/>
          <a:p>
            <a:r>
              <a:rPr lang="en-US" dirty="0"/>
              <a:t>K-M Curve</a:t>
            </a:r>
          </a:p>
        </p:txBody>
      </p:sp>
      <p:sp>
        <p:nvSpPr>
          <p:cNvPr id="4" name="Content Placeholder 3"/>
          <p:cNvSpPr>
            <a:spLocks noGrp="1"/>
          </p:cNvSpPr>
          <p:nvPr>
            <p:ph idx="1"/>
          </p:nvPr>
        </p:nvSpPr>
        <p:spPr>
          <a:xfrm>
            <a:off x="1030252" y="1208169"/>
            <a:ext cx="6814913" cy="3794183"/>
          </a:xfrm>
        </p:spPr>
        <p:txBody>
          <a:bodyPr>
            <a:normAutofit/>
          </a:bodyPr>
          <a:lstStyle/>
          <a:p>
            <a:r>
              <a:rPr lang="en-US" dirty="0"/>
              <a:t>Clear difference in mortality of subjects in the top quartile for baseline glycated albumin compared to subjects in the lower quartiles.</a:t>
            </a:r>
          </a:p>
          <a:p>
            <a:endParaRPr lang="en-US" dirty="0"/>
          </a:p>
        </p:txBody>
      </p:sp>
      <p:pic>
        <p:nvPicPr>
          <p:cNvPr id="6" name="Picture 5"/>
          <p:cNvPicPr>
            <a:picLocks noChangeAspect="1"/>
          </p:cNvPicPr>
          <p:nvPr/>
        </p:nvPicPr>
        <p:blipFill>
          <a:blip r:embed="rId2"/>
          <a:stretch>
            <a:fillRect/>
          </a:stretch>
        </p:blipFill>
        <p:spPr>
          <a:xfrm>
            <a:off x="2034987" y="2504234"/>
            <a:ext cx="4497253" cy="3376578"/>
          </a:xfrm>
          <a:prstGeom prst="rect">
            <a:avLst/>
          </a:prstGeom>
        </p:spPr>
      </p:pic>
    </p:spTree>
    <p:extLst>
      <p:ext uri="{BB962C8B-B14F-4D97-AF65-F5344CB8AC3E}">
        <p14:creationId xmlns:p14="http://schemas.microsoft.com/office/powerpoint/2010/main" val="74073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13</a:t>
            </a:fld>
            <a:endParaRPr lang="en-US"/>
          </a:p>
        </p:txBody>
      </p:sp>
      <p:sp>
        <p:nvSpPr>
          <p:cNvPr id="3" name="Title 2"/>
          <p:cNvSpPr>
            <a:spLocks noGrp="1"/>
          </p:cNvSpPr>
          <p:nvPr>
            <p:ph type="title"/>
          </p:nvPr>
        </p:nvSpPr>
        <p:spPr>
          <a:xfrm>
            <a:off x="585998" y="693855"/>
            <a:ext cx="7250202" cy="747396"/>
          </a:xfrm>
        </p:spPr>
        <p:txBody>
          <a:bodyPr/>
          <a:lstStyle/>
          <a:p>
            <a:r>
              <a:rPr lang="en-US" dirty="0"/>
              <a:t>Conclusion</a:t>
            </a:r>
          </a:p>
        </p:txBody>
      </p:sp>
      <p:sp>
        <p:nvSpPr>
          <p:cNvPr id="4" name="Content Placeholder 3"/>
          <p:cNvSpPr>
            <a:spLocks noGrp="1"/>
          </p:cNvSpPr>
          <p:nvPr>
            <p:ph idx="1"/>
          </p:nvPr>
        </p:nvSpPr>
        <p:spPr>
          <a:xfrm>
            <a:off x="1161648" y="1270921"/>
            <a:ext cx="7250202" cy="3794183"/>
          </a:xfrm>
        </p:spPr>
        <p:txBody>
          <a:bodyPr>
            <a:normAutofit lnSpcReduction="10000"/>
          </a:bodyPr>
          <a:lstStyle/>
          <a:p>
            <a:r>
              <a:rPr lang="en-US" dirty="0"/>
              <a:t>The correlation of GA to A1c is strong in patients with normal renal function, but significantly lower in patients with ESRD.</a:t>
            </a:r>
          </a:p>
          <a:p>
            <a:endParaRPr lang="en-US" dirty="0"/>
          </a:p>
          <a:p>
            <a:r>
              <a:rPr lang="en-US" dirty="0"/>
              <a:t>A1c correlated positively with hemoglobin and negatively with erythropoietin stimulating agents.</a:t>
            </a:r>
          </a:p>
          <a:p>
            <a:pPr lvl="1"/>
            <a:r>
              <a:rPr lang="en-US" dirty="0"/>
              <a:t>Hematologic factors independent of glycemic control can alter A1c values in a manner that is independent of average glucose concentrations among patients with ESRD.</a:t>
            </a:r>
          </a:p>
          <a:p>
            <a:endParaRPr lang="en-US" dirty="0"/>
          </a:p>
          <a:p>
            <a:endParaRPr lang="en-US" dirty="0"/>
          </a:p>
          <a:p>
            <a:endParaRPr lang="en-US" dirty="0"/>
          </a:p>
        </p:txBody>
      </p:sp>
    </p:spTree>
    <p:extLst>
      <p:ext uri="{BB962C8B-B14F-4D97-AF65-F5344CB8AC3E}">
        <p14:creationId xmlns:p14="http://schemas.microsoft.com/office/powerpoint/2010/main" val="37372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14</a:t>
            </a:fld>
            <a:endParaRPr lang="en-US"/>
          </a:p>
        </p:txBody>
      </p:sp>
      <p:sp>
        <p:nvSpPr>
          <p:cNvPr id="3" name="Title 2"/>
          <p:cNvSpPr>
            <a:spLocks noGrp="1"/>
          </p:cNvSpPr>
          <p:nvPr>
            <p:ph type="title"/>
          </p:nvPr>
        </p:nvSpPr>
        <p:spPr>
          <a:xfrm>
            <a:off x="612893" y="706392"/>
            <a:ext cx="7250202" cy="747396"/>
          </a:xfrm>
        </p:spPr>
        <p:txBody>
          <a:bodyPr/>
          <a:lstStyle/>
          <a:p>
            <a:r>
              <a:rPr lang="en-US" dirty="0"/>
              <a:t>Discussion</a:t>
            </a:r>
          </a:p>
        </p:txBody>
      </p:sp>
      <p:sp>
        <p:nvSpPr>
          <p:cNvPr id="4" name="Content Placeholder 3"/>
          <p:cNvSpPr>
            <a:spLocks noGrp="1"/>
          </p:cNvSpPr>
          <p:nvPr>
            <p:ph idx="1"/>
          </p:nvPr>
        </p:nvSpPr>
        <p:spPr>
          <a:xfrm>
            <a:off x="1096987" y="1113881"/>
            <a:ext cx="7250202" cy="4713177"/>
          </a:xfrm>
        </p:spPr>
        <p:txBody>
          <a:bodyPr>
            <a:normAutofit fontScale="92500" lnSpcReduction="20000"/>
          </a:bodyPr>
          <a:lstStyle/>
          <a:p>
            <a:endParaRPr lang="en-US" dirty="0"/>
          </a:p>
          <a:p>
            <a:r>
              <a:rPr lang="en-US" dirty="0"/>
              <a:t>High GA measured singly or repeatedly during the first year of a 4-year study was associated with future risk of death, even after adjusting for other significant risk factors. </a:t>
            </a:r>
          </a:p>
          <a:p>
            <a:endParaRPr lang="en-US" dirty="0"/>
          </a:p>
          <a:p>
            <a:r>
              <a:rPr lang="en-US" dirty="0"/>
              <a:t>There was a less consistent association between higher A1c values and mortality risk, suggesting a more complex relationship between A1c and survival. </a:t>
            </a:r>
          </a:p>
          <a:p>
            <a:endParaRPr lang="en-US" dirty="0"/>
          </a:p>
          <a:p>
            <a:r>
              <a:rPr lang="en-US" dirty="0"/>
              <a:t>Although these analyses cannot allow us to conclude that GA is superior to A1c, our findings do support the hypothesis that poor glycemic control, as reflected by GA values in the top quartile, is a significant survival risk factor in this patient population.</a:t>
            </a:r>
          </a:p>
          <a:p>
            <a:endParaRPr lang="en-US" dirty="0"/>
          </a:p>
        </p:txBody>
      </p:sp>
    </p:spTree>
    <p:extLst>
      <p:ext uri="{BB962C8B-B14F-4D97-AF65-F5344CB8AC3E}">
        <p14:creationId xmlns:p14="http://schemas.microsoft.com/office/powerpoint/2010/main" val="378691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15</a:t>
            </a:fld>
            <a:endParaRPr lang="en-US"/>
          </a:p>
        </p:txBody>
      </p:sp>
      <p:sp>
        <p:nvSpPr>
          <p:cNvPr id="3" name="Title 2"/>
          <p:cNvSpPr>
            <a:spLocks noGrp="1"/>
          </p:cNvSpPr>
          <p:nvPr>
            <p:ph type="title"/>
          </p:nvPr>
        </p:nvSpPr>
        <p:spPr>
          <a:xfrm>
            <a:off x="585999" y="724322"/>
            <a:ext cx="7250202" cy="747396"/>
          </a:xfrm>
        </p:spPr>
        <p:txBody>
          <a:bodyPr/>
          <a:lstStyle/>
          <a:p>
            <a:r>
              <a:rPr lang="en-US" dirty="0"/>
              <a:t>Limitations</a:t>
            </a:r>
          </a:p>
        </p:txBody>
      </p:sp>
      <p:sp>
        <p:nvSpPr>
          <p:cNvPr id="4" name="Content Placeholder 3"/>
          <p:cNvSpPr>
            <a:spLocks noGrp="1"/>
          </p:cNvSpPr>
          <p:nvPr>
            <p:ph idx="1"/>
          </p:nvPr>
        </p:nvSpPr>
        <p:spPr>
          <a:xfrm>
            <a:off x="1096987" y="1315745"/>
            <a:ext cx="7250202" cy="4511314"/>
          </a:xfrm>
        </p:spPr>
        <p:txBody>
          <a:bodyPr>
            <a:normAutofit fontScale="92500" lnSpcReduction="20000"/>
          </a:bodyPr>
          <a:lstStyle/>
          <a:p>
            <a:r>
              <a:rPr lang="en-US" dirty="0"/>
              <a:t>The original 4D clinical trial was designed to test benefits of atorvastatin therapy in patients with type 2 diabetes mellitus on HD, and not specifically designed to test benefits of glycemic control.  Prospective randomized controlled studies specifically designed to test the survival benefit of targeting glycemic control based upon GA measurements are needed to prove its clinical utility, to define GA thresholds for optimal glycemic therapeutic targets, and to compare this alternative therapeutic target to A1c. </a:t>
            </a:r>
          </a:p>
          <a:p>
            <a:endParaRPr lang="en-US" dirty="0"/>
          </a:p>
          <a:p>
            <a:r>
              <a:rPr lang="en-US" dirty="0"/>
              <a:t>Additional studies are needed to determine whether these patient populations, who also suffer from varying degrees of anemia and altered A1c values, may also benefit from GA monitoring. </a:t>
            </a:r>
          </a:p>
        </p:txBody>
      </p:sp>
    </p:spTree>
    <p:extLst>
      <p:ext uri="{BB962C8B-B14F-4D97-AF65-F5344CB8AC3E}">
        <p14:creationId xmlns:p14="http://schemas.microsoft.com/office/powerpoint/2010/main" val="2649726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2</a:t>
            </a:fld>
            <a:endParaRPr lang="en-US"/>
          </a:p>
        </p:txBody>
      </p:sp>
      <p:sp>
        <p:nvSpPr>
          <p:cNvPr id="3" name="Title 2"/>
          <p:cNvSpPr>
            <a:spLocks noGrp="1"/>
          </p:cNvSpPr>
          <p:nvPr>
            <p:ph type="title"/>
          </p:nvPr>
        </p:nvSpPr>
        <p:spPr>
          <a:xfrm>
            <a:off x="361881" y="733286"/>
            <a:ext cx="7250202" cy="747396"/>
          </a:xfrm>
        </p:spPr>
        <p:txBody>
          <a:bodyPr>
            <a:noAutofit/>
          </a:bodyPr>
          <a:lstStyle/>
          <a:p>
            <a:r>
              <a:rPr lang="en-US" sz="2700" dirty="0"/>
              <a:t>Type II Diabetes Mellitus: Glycemic Control</a:t>
            </a:r>
          </a:p>
        </p:txBody>
      </p:sp>
      <p:sp>
        <p:nvSpPr>
          <p:cNvPr id="4" name="Content Placeholder 3"/>
          <p:cNvSpPr>
            <a:spLocks noGrp="1"/>
          </p:cNvSpPr>
          <p:nvPr>
            <p:ph idx="1"/>
          </p:nvPr>
        </p:nvSpPr>
        <p:spPr>
          <a:xfrm>
            <a:off x="729434" y="1270922"/>
            <a:ext cx="7250202" cy="4502349"/>
          </a:xfrm>
        </p:spPr>
        <p:txBody>
          <a:bodyPr>
            <a:normAutofit fontScale="77500" lnSpcReduction="20000"/>
          </a:bodyPr>
          <a:lstStyle/>
          <a:p>
            <a:pPr marL="0" indent="0">
              <a:buNone/>
            </a:pPr>
            <a:r>
              <a:rPr lang="en-US" dirty="0"/>
              <a:t>Gold Standard of measurement:</a:t>
            </a:r>
          </a:p>
          <a:p>
            <a:r>
              <a:rPr lang="en-US" b="1" dirty="0"/>
              <a:t>Hemoglobin A1c</a:t>
            </a:r>
            <a:r>
              <a:rPr lang="en-US" dirty="0"/>
              <a:t> (A1c): Percent of hemoglobin spontaneously glycated over circulating lifespans</a:t>
            </a:r>
          </a:p>
          <a:p>
            <a:pPr lvl="1"/>
            <a:r>
              <a:rPr lang="en-US" dirty="0"/>
              <a:t>High A1c has been shown (by the 4D study group as well as by others) to be </a:t>
            </a:r>
            <a:r>
              <a:rPr lang="en-US" b="1" dirty="0"/>
              <a:t>associated with increased mortality </a:t>
            </a:r>
            <a:r>
              <a:rPr lang="en-US" dirty="0"/>
              <a:t>in patients with diabetes mellitus on hemodialysis</a:t>
            </a:r>
          </a:p>
          <a:p>
            <a:pPr marL="0" indent="0">
              <a:buNone/>
            </a:pPr>
            <a:endParaRPr lang="en-US" dirty="0">
              <a:solidFill>
                <a:srgbClr val="FF0000"/>
              </a:solidFill>
            </a:endParaRPr>
          </a:p>
          <a:p>
            <a:pPr marL="0" indent="0">
              <a:buNone/>
            </a:pPr>
            <a:r>
              <a:rPr lang="en-US" b="1" dirty="0">
                <a:solidFill>
                  <a:schemeClr val="accent1"/>
                </a:solidFill>
              </a:rPr>
              <a:t>Despite these associations, some authors have questioned the validity of A1c measurements in patients with </a:t>
            </a:r>
            <a:r>
              <a:rPr lang="en-US" b="1" i="1" dirty="0">
                <a:solidFill>
                  <a:schemeClr val="accent1"/>
                </a:solidFill>
              </a:rPr>
              <a:t>renal disease.</a:t>
            </a:r>
          </a:p>
          <a:p>
            <a:r>
              <a:rPr lang="en-US" b="1" dirty="0"/>
              <a:t>Glycated Albumin </a:t>
            </a:r>
            <a:r>
              <a:rPr lang="en-US" dirty="0"/>
              <a:t>(GA): Percent of albumin spontaneously glycated over its circulating lifespan</a:t>
            </a:r>
          </a:p>
          <a:p>
            <a:r>
              <a:rPr lang="en-US" dirty="0"/>
              <a:t>Proposed as an </a:t>
            </a:r>
            <a:r>
              <a:rPr lang="en-US" b="1" dirty="0"/>
              <a:t>alternative marker of glycemic control in the population with renal disease</a:t>
            </a:r>
          </a:p>
          <a:p>
            <a:pPr lvl="1"/>
            <a:r>
              <a:rPr lang="en-US" dirty="0"/>
              <a:t>Not influenced by red blood cell lifespan</a:t>
            </a:r>
          </a:p>
          <a:p>
            <a:pPr lvl="1"/>
            <a:r>
              <a:rPr lang="en-US" dirty="0"/>
              <a:t>May provide a more accurate assessment of glycemic control in this patient population</a:t>
            </a:r>
          </a:p>
          <a:p>
            <a:endParaRPr lang="en-US" dirty="0"/>
          </a:p>
        </p:txBody>
      </p:sp>
    </p:spTree>
    <p:extLst>
      <p:ext uri="{BB962C8B-B14F-4D97-AF65-F5344CB8AC3E}">
        <p14:creationId xmlns:p14="http://schemas.microsoft.com/office/powerpoint/2010/main" val="6893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3</a:t>
            </a:fld>
            <a:endParaRPr lang="en-US"/>
          </a:p>
        </p:txBody>
      </p:sp>
      <p:sp>
        <p:nvSpPr>
          <p:cNvPr id="3" name="Title 2"/>
          <p:cNvSpPr>
            <a:spLocks noGrp="1"/>
          </p:cNvSpPr>
          <p:nvPr>
            <p:ph type="title"/>
          </p:nvPr>
        </p:nvSpPr>
        <p:spPr>
          <a:xfrm>
            <a:off x="334987" y="742251"/>
            <a:ext cx="7250202" cy="747396"/>
          </a:xfrm>
        </p:spPr>
        <p:txBody>
          <a:bodyPr>
            <a:normAutofit/>
          </a:bodyPr>
          <a:lstStyle/>
          <a:p>
            <a:r>
              <a:rPr lang="en-US" sz="2700" dirty="0"/>
              <a:t>Difference between A1C and GA</a:t>
            </a:r>
          </a:p>
        </p:txBody>
      </p:sp>
      <p:sp>
        <p:nvSpPr>
          <p:cNvPr id="4" name="Content Placeholder 3"/>
          <p:cNvSpPr>
            <a:spLocks noGrp="1"/>
          </p:cNvSpPr>
          <p:nvPr>
            <p:ph idx="1"/>
          </p:nvPr>
        </p:nvSpPr>
        <p:spPr>
          <a:xfrm>
            <a:off x="675646" y="1351604"/>
            <a:ext cx="7250202" cy="4448561"/>
          </a:xfrm>
        </p:spPr>
        <p:txBody>
          <a:bodyPr>
            <a:normAutofit fontScale="92500" lnSpcReduction="10000"/>
          </a:bodyPr>
          <a:lstStyle/>
          <a:p>
            <a:r>
              <a:rPr lang="en-US" dirty="0"/>
              <a:t>Both A1c and GA are spontaneously glycated over their circulating lifespans, and thus both are biomarkers for time-averaged blood glucose levels.</a:t>
            </a:r>
          </a:p>
          <a:p>
            <a:endParaRPr lang="en-US" dirty="0"/>
          </a:p>
          <a:p>
            <a:r>
              <a:rPr lang="en-US" dirty="0"/>
              <a:t>Multiple clinical studies have observed that GA in patients on HD tends to be more strongly correlated with average glucose concentrations compared to A1c.</a:t>
            </a:r>
          </a:p>
          <a:p>
            <a:pPr marL="0" indent="0">
              <a:buNone/>
            </a:pPr>
            <a:endParaRPr lang="en-US" dirty="0"/>
          </a:p>
          <a:p>
            <a:pPr marL="0" indent="0">
              <a:buNone/>
            </a:pPr>
            <a:r>
              <a:rPr lang="en-US" b="1" dirty="0"/>
              <a:t>Question:</a:t>
            </a:r>
          </a:p>
          <a:p>
            <a:pPr marL="0" indent="0">
              <a:buNone/>
            </a:pPr>
            <a:r>
              <a:rPr lang="en-US" dirty="0">
                <a:solidFill>
                  <a:schemeClr val="accent1"/>
                </a:solidFill>
              </a:rPr>
              <a:t>Is GA is a predictor of adverse outcomes in patients with diabetes mellitus on HD?</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1307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4</a:t>
            </a:fld>
            <a:endParaRPr lang="en-US"/>
          </a:p>
        </p:txBody>
      </p:sp>
      <p:sp>
        <p:nvSpPr>
          <p:cNvPr id="3" name="Title 2"/>
          <p:cNvSpPr>
            <a:spLocks noGrp="1"/>
          </p:cNvSpPr>
          <p:nvPr>
            <p:ph type="title"/>
          </p:nvPr>
        </p:nvSpPr>
        <p:spPr>
          <a:xfrm>
            <a:off x="424633" y="634675"/>
            <a:ext cx="7250202" cy="747396"/>
          </a:xfrm>
        </p:spPr>
        <p:txBody>
          <a:bodyPr/>
          <a:lstStyle/>
          <a:p>
            <a:r>
              <a:rPr lang="en-US" dirty="0"/>
              <a:t>Methods</a:t>
            </a:r>
          </a:p>
        </p:txBody>
      </p:sp>
      <p:sp>
        <p:nvSpPr>
          <p:cNvPr id="4" name="Content Placeholder 3"/>
          <p:cNvSpPr>
            <a:spLocks noGrp="1"/>
          </p:cNvSpPr>
          <p:nvPr>
            <p:ph idx="1"/>
          </p:nvPr>
        </p:nvSpPr>
        <p:spPr>
          <a:xfrm>
            <a:off x="908727" y="1154380"/>
            <a:ext cx="7250202" cy="4269267"/>
          </a:xfrm>
        </p:spPr>
        <p:txBody>
          <a:bodyPr>
            <a:noAutofit/>
          </a:bodyPr>
          <a:lstStyle/>
          <a:p>
            <a:pPr marL="0" indent="0">
              <a:buNone/>
            </a:pPr>
            <a:r>
              <a:rPr lang="en-US" sz="2200" b="1" dirty="0"/>
              <a:t>Study Population:</a:t>
            </a:r>
          </a:p>
          <a:p>
            <a:r>
              <a:rPr lang="en-US" sz="2200" dirty="0"/>
              <a:t>Prospective cohort analysis using serum samples from the German 4D study</a:t>
            </a:r>
          </a:p>
          <a:p>
            <a:endParaRPr lang="en-US" sz="1200" dirty="0"/>
          </a:p>
          <a:p>
            <a:r>
              <a:rPr lang="en-US" sz="2200" dirty="0"/>
              <a:t>4D Trial</a:t>
            </a:r>
          </a:p>
          <a:p>
            <a:pPr lvl="1"/>
            <a:r>
              <a:rPr lang="en-US" sz="2200" dirty="0"/>
              <a:t>1,255 End Stage Renal Disease (ESRD) subjects on maintenance hemodialysis (HD) with diabetes mellitus enrolled from 178 dialysis units throughout Germany.</a:t>
            </a:r>
          </a:p>
          <a:p>
            <a:pPr lvl="1"/>
            <a:r>
              <a:rPr lang="en-US" sz="2200" dirty="0"/>
              <a:t>Placebo controlled trial of atorvastatin</a:t>
            </a:r>
          </a:p>
          <a:p>
            <a:pPr lvl="1"/>
            <a:endParaRPr lang="en-US" sz="1200" dirty="0"/>
          </a:p>
          <a:p>
            <a:r>
              <a:rPr lang="en-US" sz="2200" dirty="0"/>
              <a:t>All study participants who had a complete set of frozen samples collected at 0, 6, and 12 months were included (n=1,053)</a:t>
            </a:r>
          </a:p>
        </p:txBody>
      </p:sp>
    </p:spTree>
    <p:extLst>
      <p:ext uri="{BB962C8B-B14F-4D97-AF65-F5344CB8AC3E}">
        <p14:creationId xmlns:p14="http://schemas.microsoft.com/office/powerpoint/2010/main" val="230700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5</a:t>
            </a:fld>
            <a:endParaRPr lang="en-US"/>
          </a:p>
        </p:txBody>
      </p:sp>
      <p:sp>
        <p:nvSpPr>
          <p:cNvPr id="3" name="Title 2"/>
          <p:cNvSpPr>
            <a:spLocks noGrp="1"/>
          </p:cNvSpPr>
          <p:nvPr>
            <p:ph type="title"/>
          </p:nvPr>
        </p:nvSpPr>
        <p:spPr>
          <a:xfrm>
            <a:off x="433598" y="693855"/>
            <a:ext cx="7250202" cy="747396"/>
          </a:xfrm>
        </p:spPr>
        <p:txBody>
          <a:bodyPr/>
          <a:lstStyle/>
          <a:p>
            <a:r>
              <a:rPr lang="en-US" dirty="0"/>
              <a:t>Methods</a:t>
            </a:r>
          </a:p>
        </p:txBody>
      </p:sp>
      <p:sp>
        <p:nvSpPr>
          <p:cNvPr id="4" name="Content Placeholder 3"/>
          <p:cNvSpPr>
            <a:spLocks noGrp="1"/>
          </p:cNvSpPr>
          <p:nvPr>
            <p:ph idx="1"/>
          </p:nvPr>
        </p:nvSpPr>
        <p:spPr>
          <a:xfrm>
            <a:off x="944586" y="1575721"/>
            <a:ext cx="7250202" cy="3794183"/>
          </a:xfrm>
        </p:spPr>
        <p:txBody>
          <a:bodyPr>
            <a:normAutofit fontScale="92500" lnSpcReduction="20000"/>
          </a:bodyPr>
          <a:lstStyle/>
          <a:p>
            <a:pPr marL="0" indent="0">
              <a:buNone/>
            </a:pPr>
            <a:r>
              <a:rPr lang="en-US" b="1" dirty="0"/>
              <a:t>Laboratory Analysis</a:t>
            </a:r>
          </a:p>
          <a:p>
            <a:r>
              <a:rPr lang="en-US" b="1" dirty="0"/>
              <a:t>A1c:</a:t>
            </a:r>
            <a:r>
              <a:rPr lang="en-US" dirty="0"/>
              <a:t> Measured using automated cation exchange high-performance liquid chromatography at the time of the original 4D trial</a:t>
            </a:r>
          </a:p>
          <a:p>
            <a:endParaRPr lang="en-US" dirty="0"/>
          </a:p>
          <a:p>
            <a:r>
              <a:rPr lang="en-US" b="1" dirty="0"/>
              <a:t>GA:</a:t>
            </a:r>
            <a:r>
              <a:rPr lang="en-US" dirty="0"/>
              <a:t> Measurement of the proportional concentrations of glycated and non-glycated albumin in order to calculate % GA were performed using an LC-MS/MS assay method. </a:t>
            </a:r>
          </a:p>
          <a:p>
            <a:pPr lvl="1"/>
            <a:r>
              <a:rPr lang="en-US" dirty="0"/>
              <a:t>The assay method was calibrated using commercial calibrators for glycated albumin from Asahi Kasei Pharma (Tokyo, Japan) </a:t>
            </a:r>
          </a:p>
        </p:txBody>
      </p:sp>
    </p:spTree>
    <p:extLst>
      <p:ext uri="{BB962C8B-B14F-4D97-AF65-F5344CB8AC3E}">
        <p14:creationId xmlns:p14="http://schemas.microsoft.com/office/powerpoint/2010/main" val="167748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6</a:t>
            </a:fld>
            <a:endParaRPr lang="en-US"/>
          </a:p>
        </p:txBody>
      </p:sp>
      <p:sp>
        <p:nvSpPr>
          <p:cNvPr id="3" name="Title 2"/>
          <p:cNvSpPr>
            <a:spLocks noGrp="1"/>
          </p:cNvSpPr>
          <p:nvPr>
            <p:ph type="title"/>
          </p:nvPr>
        </p:nvSpPr>
        <p:spPr>
          <a:xfrm>
            <a:off x="406704" y="693855"/>
            <a:ext cx="7250202" cy="747396"/>
          </a:xfrm>
        </p:spPr>
        <p:txBody>
          <a:bodyPr>
            <a:normAutofit fontScale="90000"/>
          </a:bodyPr>
          <a:lstStyle/>
          <a:p>
            <a:r>
              <a:rPr lang="en-US" dirty="0"/>
              <a:t>Methods - </a:t>
            </a:r>
            <a:r>
              <a:rPr lang="en-US" sz="3200" dirty="0"/>
              <a:t>Statistics</a:t>
            </a:r>
            <a:br>
              <a:rPr lang="en-US" dirty="0"/>
            </a:br>
            <a:endParaRPr lang="en-US" dirty="0"/>
          </a:p>
        </p:txBody>
      </p:sp>
      <p:sp>
        <p:nvSpPr>
          <p:cNvPr id="4" name="Content Placeholder 3"/>
          <p:cNvSpPr>
            <a:spLocks noGrp="1"/>
          </p:cNvSpPr>
          <p:nvPr>
            <p:ph idx="1"/>
          </p:nvPr>
        </p:nvSpPr>
        <p:spPr>
          <a:xfrm>
            <a:off x="926657" y="1172310"/>
            <a:ext cx="7250202" cy="4186306"/>
          </a:xfrm>
        </p:spPr>
        <p:txBody>
          <a:bodyPr>
            <a:normAutofit fontScale="77500" lnSpcReduction="20000"/>
          </a:bodyPr>
          <a:lstStyle/>
          <a:p>
            <a:r>
              <a:rPr lang="en-US" b="1" dirty="0"/>
              <a:t>Baseline GA and A1c</a:t>
            </a:r>
            <a:r>
              <a:rPr lang="en-US" dirty="0"/>
              <a:t>: </a:t>
            </a:r>
          </a:p>
          <a:p>
            <a:pPr lvl="1"/>
            <a:r>
              <a:rPr lang="en-US" dirty="0"/>
              <a:t>Associations between all-cause mortality and baseline measurements of GA and A1c.</a:t>
            </a:r>
          </a:p>
          <a:p>
            <a:pPr lvl="1"/>
            <a:r>
              <a:rPr lang="en-US" dirty="0"/>
              <a:t>Patients were stratified into quartiles according to their GA or A1c.</a:t>
            </a:r>
          </a:p>
          <a:p>
            <a:pPr lvl="1"/>
            <a:r>
              <a:rPr lang="en-US" dirty="0"/>
              <a:t>Cox proportional hazards analysis.</a:t>
            </a:r>
          </a:p>
          <a:p>
            <a:pPr lvl="1"/>
            <a:r>
              <a:rPr lang="en-US" dirty="0"/>
              <a:t>Multivariable-adjusted HR values were also calculated after adjusting for confounders.</a:t>
            </a:r>
            <a:r>
              <a:rPr lang="en-US" baseline="30000" dirty="0"/>
              <a:t>1</a:t>
            </a:r>
          </a:p>
          <a:p>
            <a:r>
              <a:rPr lang="en-US" b="1" dirty="0"/>
              <a:t>Longitudinal measurements of GA and A1c: </a:t>
            </a:r>
          </a:p>
          <a:p>
            <a:pPr lvl="1"/>
            <a:r>
              <a:rPr lang="en-US" dirty="0"/>
              <a:t>Association between all-cause mortality and longitudinal measurements of GA and A1c.</a:t>
            </a:r>
          </a:p>
          <a:p>
            <a:pPr lvl="1"/>
            <a:r>
              <a:rPr lang="en-US" dirty="0"/>
              <a:t>Patients were stratified into quartiles by longitudinal measurements of GA or A1c.</a:t>
            </a:r>
          </a:p>
          <a:p>
            <a:pPr lvl="1"/>
            <a:r>
              <a:rPr lang="en-US" dirty="0"/>
              <a:t>Time-dependent multivariate Cox proportional hazards analysis.</a:t>
            </a:r>
          </a:p>
        </p:txBody>
      </p:sp>
      <p:sp>
        <p:nvSpPr>
          <p:cNvPr id="5" name="TextBox 4"/>
          <p:cNvSpPr txBox="1"/>
          <p:nvPr/>
        </p:nvSpPr>
        <p:spPr>
          <a:xfrm>
            <a:off x="2111829" y="5116569"/>
            <a:ext cx="6300021" cy="830997"/>
          </a:xfrm>
          <a:prstGeom prst="rect">
            <a:avLst/>
          </a:prstGeom>
          <a:noFill/>
        </p:spPr>
        <p:txBody>
          <a:bodyPr wrap="square" rtlCol="0">
            <a:spAutoFit/>
          </a:bodyPr>
          <a:lstStyle/>
          <a:p>
            <a:r>
              <a:rPr lang="en-US" sz="1200" dirty="0"/>
              <a:t>1. Multivariable model adjusted for age, gender, body mass index, diabetes duration, atorvastatin treatment, history of coronary artery disease, history of congestive heart failure, systolic blood pressure, BMI and blood concentrations of calcium, phosphate, hemoglobin, low density lipoprotein cholesterol, triglycerides, and C-reactive protein.</a:t>
            </a:r>
          </a:p>
        </p:txBody>
      </p:sp>
    </p:spTree>
    <p:extLst>
      <p:ext uri="{BB962C8B-B14F-4D97-AF65-F5344CB8AC3E}">
        <p14:creationId xmlns:p14="http://schemas.microsoft.com/office/powerpoint/2010/main" val="115029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7</a:t>
            </a:fld>
            <a:endParaRPr lang="en-US"/>
          </a:p>
        </p:txBody>
      </p:sp>
      <p:sp>
        <p:nvSpPr>
          <p:cNvPr id="3" name="Title 2"/>
          <p:cNvSpPr>
            <a:spLocks noGrp="1"/>
          </p:cNvSpPr>
          <p:nvPr>
            <p:ph type="title"/>
          </p:nvPr>
        </p:nvSpPr>
        <p:spPr>
          <a:xfrm>
            <a:off x="343951" y="693855"/>
            <a:ext cx="7250202" cy="747396"/>
          </a:xfrm>
        </p:spPr>
        <p:txBody>
          <a:bodyPr/>
          <a:lstStyle/>
          <a:p>
            <a:r>
              <a:rPr lang="en-US" dirty="0"/>
              <a:t>Results: Association of A1C and GA</a:t>
            </a:r>
          </a:p>
        </p:txBody>
      </p:sp>
      <p:sp>
        <p:nvSpPr>
          <p:cNvPr id="4" name="Content Placeholder 3"/>
          <p:cNvSpPr>
            <a:spLocks noGrp="1"/>
          </p:cNvSpPr>
          <p:nvPr>
            <p:ph idx="1"/>
          </p:nvPr>
        </p:nvSpPr>
        <p:spPr>
          <a:xfrm>
            <a:off x="854939" y="1324710"/>
            <a:ext cx="7250202" cy="4152725"/>
          </a:xfrm>
        </p:spPr>
        <p:txBody>
          <a:bodyPr>
            <a:normAutofit fontScale="92500" lnSpcReduction="10000"/>
          </a:bodyPr>
          <a:lstStyle/>
          <a:p>
            <a:pPr marL="0" indent="0">
              <a:buNone/>
            </a:pPr>
            <a:r>
              <a:rPr lang="en-US" b="1" dirty="0"/>
              <a:t>Normal renal function </a:t>
            </a:r>
          </a:p>
          <a:p>
            <a:r>
              <a:rPr lang="en-US" dirty="0"/>
              <a:t>GA and  A1c in simultaneously collected serum and whole blood samples from 100 random </a:t>
            </a:r>
            <a:r>
              <a:rPr lang="en-US" dirty="0" err="1"/>
              <a:t>deidentified</a:t>
            </a:r>
            <a:r>
              <a:rPr lang="en-US" dirty="0"/>
              <a:t> hospital patients with normal renal function from Beth Israel Deaconess Medical Center</a:t>
            </a:r>
          </a:p>
          <a:p>
            <a:pPr lvl="1"/>
            <a:r>
              <a:rPr lang="en-US" dirty="0"/>
              <a:t>R</a:t>
            </a:r>
            <a:r>
              <a:rPr lang="en-US" baseline="30000" dirty="0"/>
              <a:t>2</a:t>
            </a:r>
            <a:r>
              <a:rPr lang="en-US" dirty="0"/>
              <a:t> = 0.738, </a:t>
            </a:r>
            <a:r>
              <a:rPr lang="en-US" i="1" dirty="0"/>
              <a:t>P</a:t>
            </a:r>
            <a:r>
              <a:rPr lang="en-US" dirty="0"/>
              <a:t>&lt;0.0001</a:t>
            </a:r>
          </a:p>
          <a:p>
            <a:pPr lvl="1"/>
            <a:endParaRPr lang="en-US" dirty="0"/>
          </a:p>
          <a:p>
            <a:r>
              <a:rPr lang="en-US" dirty="0"/>
              <a:t>GA values also correlated with A1c values amongst 4D subjects on HD</a:t>
            </a:r>
          </a:p>
          <a:p>
            <a:pPr lvl="1"/>
            <a:r>
              <a:rPr lang="en-US" dirty="0"/>
              <a:t>R</a:t>
            </a:r>
            <a:r>
              <a:rPr lang="en-US" baseline="30000" dirty="0"/>
              <a:t>2</a:t>
            </a:r>
            <a:r>
              <a:rPr lang="en-US" dirty="0"/>
              <a:t> = 0.457, </a:t>
            </a:r>
            <a:r>
              <a:rPr lang="en-US" i="1" dirty="0"/>
              <a:t>P</a:t>
            </a:r>
            <a:r>
              <a:rPr lang="en-US" dirty="0"/>
              <a:t>&lt;0.0001</a:t>
            </a:r>
          </a:p>
          <a:p>
            <a:pPr lvl="1"/>
            <a:r>
              <a:rPr lang="en-US" dirty="0"/>
              <a:t>The strength of the correlation was decreased and more diffuse in comparison to non-uremic subjects</a:t>
            </a:r>
          </a:p>
        </p:txBody>
      </p:sp>
    </p:spTree>
    <p:extLst>
      <p:ext uri="{BB962C8B-B14F-4D97-AF65-F5344CB8AC3E}">
        <p14:creationId xmlns:p14="http://schemas.microsoft.com/office/powerpoint/2010/main" val="4050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8</a:t>
            </a:fld>
            <a:endParaRPr lang="en-US"/>
          </a:p>
        </p:txBody>
      </p:sp>
      <p:sp>
        <p:nvSpPr>
          <p:cNvPr id="3" name="Title 2"/>
          <p:cNvSpPr>
            <a:spLocks noGrp="1"/>
          </p:cNvSpPr>
          <p:nvPr>
            <p:ph type="title"/>
          </p:nvPr>
        </p:nvSpPr>
        <p:spPr>
          <a:xfrm>
            <a:off x="478422" y="706392"/>
            <a:ext cx="7250202" cy="747396"/>
          </a:xfrm>
        </p:spPr>
        <p:txBody>
          <a:bodyPr/>
          <a:lstStyle/>
          <a:p>
            <a:r>
              <a:rPr lang="en-US" dirty="0"/>
              <a:t>Results: Baseline</a:t>
            </a:r>
          </a:p>
        </p:txBody>
      </p:sp>
      <p:pic>
        <p:nvPicPr>
          <p:cNvPr id="9" name="Picture 8"/>
          <p:cNvPicPr>
            <a:picLocks noChangeAspect="1"/>
          </p:cNvPicPr>
          <p:nvPr/>
        </p:nvPicPr>
        <p:blipFill>
          <a:blip r:embed="rId2"/>
          <a:stretch>
            <a:fillRect/>
          </a:stretch>
        </p:blipFill>
        <p:spPr>
          <a:xfrm>
            <a:off x="1303175" y="1577788"/>
            <a:ext cx="6559404" cy="3235426"/>
          </a:xfrm>
          <a:prstGeom prst="rect">
            <a:avLst/>
          </a:prstGeom>
        </p:spPr>
      </p:pic>
    </p:spTree>
    <p:extLst>
      <p:ext uri="{BB962C8B-B14F-4D97-AF65-F5344CB8AC3E}">
        <p14:creationId xmlns:p14="http://schemas.microsoft.com/office/powerpoint/2010/main" val="69445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9</a:t>
            </a:fld>
            <a:endParaRPr lang="en-US"/>
          </a:p>
        </p:txBody>
      </p:sp>
      <p:sp>
        <p:nvSpPr>
          <p:cNvPr id="3" name="Title 2"/>
          <p:cNvSpPr>
            <a:spLocks noGrp="1"/>
          </p:cNvSpPr>
          <p:nvPr>
            <p:ph type="title"/>
          </p:nvPr>
        </p:nvSpPr>
        <p:spPr>
          <a:xfrm>
            <a:off x="532211" y="518133"/>
            <a:ext cx="7250202" cy="747396"/>
          </a:xfrm>
        </p:spPr>
        <p:txBody>
          <a:bodyPr/>
          <a:lstStyle/>
          <a:p>
            <a:r>
              <a:rPr lang="en-US" dirty="0"/>
              <a:t>Results</a:t>
            </a:r>
          </a:p>
        </p:txBody>
      </p:sp>
      <p:sp>
        <p:nvSpPr>
          <p:cNvPr id="4" name="Content Placeholder 3"/>
          <p:cNvSpPr>
            <a:spLocks noGrp="1"/>
          </p:cNvSpPr>
          <p:nvPr>
            <p:ph idx="1"/>
          </p:nvPr>
        </p:nvSpPr>
        <p:spPr>
          <a:xfrm>
            <a:off x="1061128" y="1055768"/>
            <a:ext cx="7250202" cy="5053096"/>
          </a:xfrm>
        </p:spPr>
        <p:txBody>
          <a:bodyPr>
            <a:normAutofit fontScale="77500" lnSpcReduction="20000"/>
          </a:bodyPr>
          <a:lstStyle/>
          <a:p>
            <a:pPr marL="0" indent="0">
              <a:buNone/>
            </a:pPr>
            <a:r>
              <a:rPr lang="en-US" b="1" dirty="0"/>
              <a:t>GA and A1c and Future Risk of All-Cause Mortality</a:t>
            </a:r>
          </a:p>
          <a:p>
            <a:r>
              <a:rPr lang="en-US" b="1" dirty="0"/>
              <a:t>Glycated albumin and all cause mortality</a:t>
            </a:r>
            <a:r>
              <a:rPr lang="en-US" dirty="0"/>
              <a:t>: </a:t>
            </a:r>
          </a:p>
          <a:p>
            <a:pPr lvl="1"/>
            <a:r>
              <a:rPr lang="en-US" dirty="0"/>
              <a:t>Top quartile compared to subjects in the bottom quartile (reference) showed significant increase in mortality</a:t>
            </a:r>
          </a:p>
          <a:p>
            <a:pPr lvl="1"/>
            <a:r>
              <a:rPr lang="en-US" dirty="0"/>
              <a:t>HR 1.42 [95% CI: 1.09 – 1.85, </a:t>
            </a:r>
            <a:r>
              <a:rPr lang="en-US" i="1" dirty="0"/>
              <a:t>P</a:t>
            </a:r>
            <a:r>
              <a:rPr lang="en-US" dirty="0"/>
              <a:t>=0.009]</a:t>
            </a:r>
          </a:p>
          <a:p>
            <a:pPr lvl="1"/>
            <a:r>
              <a:rPr lang="en-US" dirty="0"/>
              <a:t>Adjusted: HR = 1.32 [95% CI: 1.01 – 1.73, </a:t>
            </a:r>
            <a:r>
              <a:rPr lang="en-US" i="1" dirty="0"/>
              <a:t>P</a:t>
            </a:r>
            <a:r>
              <a:rPr lang="en-US" dirty="0"/>
              <a:t>=0.04] </a:t>
            </a:r>
          </a:p>
          <a:p>
            <a:r>
              <a:rPr lang="en-US" b="1" dirty="0"/>
              <a:t>A1c values and all cause mortality</a:t>
            </a:r>
            <a:endParaRPr lang="en-US" dirty="0"/>
          </a:p>
          <a:p>
            <a:pPr lvl="1"/>
            <a:r>
              <a:rPr lang="en-US" dirty="0"/>
              <a:t>Unadjusted risk in subjects in the 3rd A1c quartile was increased compared to subjects in the lowest quartile (reference group) and significant.</a:t>
            </a:r>
          </a:p>
          <a:p>
            <a:pPr lvl="1"/>
            <a:r>
              <a:rPr lang="en-US" dirty="0"/>
              <a:t>3</a:t>
            </a:r>
            <a:r>
              <a:rPr lang="en-US" baseline="30000" dirty="0"/>
              <a:t>rd</a:t>
            </a:r>
            <a:r>
              <a:rPr lang="en-US" dirty="0"/>
              <a:t> quartile: </a:t>
            </a:r>
          </a:p>
          <a:p>
            <a:pPr lvl="2"/>
            <a:r>
              <a:rPr lang="en-US" dirty="0"/>
              <a:t>HR = 1.44 [95% CI: 1.11 – 1.86, </a:t>
            </a:r>
            <a:r>
              <a:rPr lang="en-US" i="1" dirty="0"/>
              <a:t>P</a:t>
            </a:r>
            <a:r>
              <a:rPr lang="en-US" dirty="0"/>
              <a:t>=0.005]</a:t>
            </a:r>
          </a:p>
          <a:p>
            <a:pPr lvl="2"/>
            <a:r>
              <a:rPr lang="en-US" dirty="0"/>
              <a:t>Adjusted: HR = 1.36 [95% CI: 1.04 – 1.77, </a:t>
            </a:r>
            <a:r>
              <a:rPr lang="en-US" i="1" dirty="0"/>
              <a:t>P</a:t>
            </a:r>
            <a:r>
              <a:rPr lang="en-US" dirty="0"/>
              <a:t>=0.024]</a:t>
            </a:r>
          </a:p>
          <a:p>
            <a:pPr lvl="1"/>
            <a:r>
              <a:rPr lang="en-US" dirty="0"/>
              <a:t>4</a:t>
            </a:r>
            <a:r>
              <a:rPr lang="en-US" baseline="30000" dirty="0"/>
              <a:t>th</a:t>
            </a:r>
            <a:r>
              <a:rPr lang="en-US" dirty="0"/>
              <a:t> quartile: </a:t>
            </a:r>
          </a:p>
          <a:p>
            <a:pPr lvl="2"/>
            <a:r>
              <a:rPr lang="en-US" dirty="0"/>
              <a:t>HR = 1.27 [95% CI: 0.98 – 1.64, </a:t>
            </a:r>
            <a:r>
              <a:rPr lang="en-US" i="1" dirty="0"/>
              <a:t>P</a:t>
            </a:r>
            <a:r>
              <a:rPr lang="en-US" dirty="0"/>
              <a:t>=0.067]</a:t>
            </a:r>
          </a:p>
          <a:p>
            <a:pPr lvl="2"/>
            <a:r>
              <a:rPr lang="en-US" dirty="0"/>
              <a:t>Adjusted: HR = 1.27 [95% CI: 0.96 – 1.67, </a:t>
            </a:r>
            <a:r>
              <a:rPr lang="en-US" i="1" dirty="0"/>
              <a:t>P</a:t>
            </a:r>
            <a:r>
              <a:rPr lang="en-US" dirty="0"/>
              <a:t>=0.093]</a:t>
            </a:r>
          </a:p>
          <a:p>
            <a:r>
              <a:rPr lang="en-US" dirty="0"/>
              <a:t>Estimated excess risk of mortality associated with subjects in the top baseline A1c quartile was not statistically significant</a:t>
            </a:r>
          </a:p>
        </p:txBody>
      </p:sp>
    </p:spTree>
    <p:extLst>
      <p:ext uri="{BB962C8B-B14F-4D97-AF65-F5344CB8AC3E}">
        <p14:creationId xmlns:p14="http://schemas.microsoft.com/office/powerpoint/2010/main" val="617309512"/>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3045</TotalTime>
  <Words>1193</Words>
  <Application>Microsoft Office PowerPoint</Application>
  <PresentationFormat>On-screen Show (4:3)</PresentationFormat>
  <Paragraphs>126</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MS PGothic</vt:lpstr>
      <vt:lpstr>Arial</vt:lpstr>
      <vt:lpstr>Calibri</vt:lpstr>
      <vt:lpstr>Courier New</vt:lpstr>
      <vt:lpstr>Times New Roman</vt:lpstr>
      <vt:lpstr>Office Theme</vt:lpstr>
      <vt:lpstr>PowerPoint Presentation</vt:lpstr>
      <vt:lpstr>Type II Diabetes Mellitus: Glycemic Control</vt:lpstr>
      <vt:lpstr>Difference between A1C and GA</vt:lpstr>
      <vt:lpstr>Methods</vt:lpstr>
      <vt:lpstr>Methods</vt:lpstr>
      <vt:lpstr>Methods - Statistics </vt:lpstr>
      <vt:lpstr>Results: Association of A1C and GA</vt:lpstr>
      <vt:lpstr>Results: Baseline</vt:lpstr>
      <vt:lpstr>Results</vt:lpstr>
      <vt:lpstr>Results: Time-varying mortality risk associated with serial GA and A1c measurements</vt:lpstr>
      <vt:lpstr>Results</vt:lpstr>
      <vt:lpstr>K-M Curve</vt:lpstr>
      <vt:lpstr>Conclusion</vt:lpstr>
      <vt:lpstr>Discussion</vt:lpstr>
      <vt:lpstr>Limitations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224</cp:revision>
  <dcterms:created xsi:type="dcterms:W3CDTF">2014-07-07T15:02:10Z</dcterms:created>
  <dcterms:modified xsi:type="dcterms:W3CDTF">2017-02-23T18:40:47Z</dcterms:modified>
</cp:coreProperties>
</file>