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66" r:id="rId4"/>
    <p:sldId id="264" r:id="rId5"/>
    <p:sldId id="267" r:id="rId6"/>
    <p:sldId id="265" r:id="rId7"/>
    <p:sldId id="258" r:id="rId8"/>
    <p:sldId id="276" r:id="rId9"/>
    <p:sldId id="270" r:id="rId10"/>
    <p:sldId id="263" r:id="rId11"/>
    <p:sldId id="275" r:id="rId12"/>
    <p:sldId id="272" r:id="rId13"/>
    <p:sldId id="274" r:id="rId14"/>
    <p:sldId id="27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9" autoAdjust="0"/>
  </p:normalViewPr>
  <p:slideViewPr>
    <p:cSldViewPr snapToGrid="0" snapToObjects="1">
      <p:cViewPr varScale="1">
        <p:scale>
          <a:sx n="95" d="100"/>
          <a:sy n="95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262890" cy="46179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Estimated Glomerular Filtration Rate and Albuminuria Are Associated with Biomarkers of Cardiac Injury in a Population-Based Cohort Study: </a:t>
            </a:r>
          </a:p>
          <a:p>
            <a:pPr marL="0" indent="0">
              <a:buNone/>
            </a:pPr>
            <a:r>
              <a:rPr lang="en-US" sz="9600" b="1" dirty="0"/>
              <a:t>The Maastricht Study</a:t>
            </a:r>
          </a:p>
          <a:p>
            <a:pPr marL="0" indent="0">
              <a:buNone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/>
              <a:t>R.J.H. Martens, et al. 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April 2017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www.clinchem.org/content/63/4/887.full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" y="1971074"/>
            <a:ext cx="3483665" cy="4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4024" y="1135490"/>
            <a:ext cx="6828312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 </a:t>
            </a:r>
            <a:r>
              <a:rPr lang="en-US" sz="1600" dirty="0"/>
              <a:t>Associations of </a:t>
            </a:r>
            <a:r>
              <a:rPr lang="en-US" sz="1600" dirty="0" err="1"/>
              <a:t>eGFR</a:t>
            </a:r>
            <a:r>
              <a:rPr lang="en-US" sz="1600" dirty="0"/>
              <a:t> with </a:t>
            </a:r>
            <a:r>
              <a:rPr lang="en-US" sz="1600" dirty="0" err="1"/>
              <a:t>hs-cTnT</a:t>
            </a:r>
            <a:r>
              <a:rPr lang="en-US" sz="1600" dirty="0"/>
              <a:t>, </a:t>
            </a:r>
            <a:r>
              <a:rPr lang="en-US" sz="1600" dirty="0" err="1"/>
              <a:t>hs-cTnI</a:t>
            </a:r>
            <a:r>
              <a:rPr lang="en-US" sz="1600" dirty="0"/>
              <a:t> and NT-</a:t>
            </a:r>
            <a:r>
              <a:rPr lang="en-US" sz="1600" dirty="0" err="1"/>
              <a:t>proBNP</a:t>
            </a:r>
            <a:r>
              <a:rPr lang="en-US" sz="1600" dirty="0"/>
              <a:t> for </a:t>
            </a:r>
            <a:r>
              <a:rPr lang="en-US" sz="1600" dirty="0" err="1"/>
              <a:t>eGFR</a:t>
            </a:r>
            <a:r>
              <a:rPr lang="en-US" sz="1600" dirty="0"/>
              <a:t> expressed as a continuous and as a categorical variable</a:t>
            </a:r>
            <a:endParaRPr lang="en-US" sz="16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6" y="2697155"/>
            <a:ext cx="8797032" cy="26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4356" y="789408"/>
            <a:ext cx="6840188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3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600" dirty="0">
                <a:solidFill>
                  <a:srgbClr val="B11F24"/>
                </a:solidFill>
              </a:rPr>
              <a:t>Associations of albuminuria with biomarkers of cardiac injury.</a:t>
            </a:r>
          </a:p>
          <a:p>
            <a:r>
              <a:rPr lang="en-US" sz="1200" dirty="0"/>
              <a:t>betas represent the ratio of geometric mean concentrations of cardiac biomarkers in the respective albuminuria category relative to participants with a UAE &lt;15 mg/24 h.</a:t>
            </a:r>
            <a:endParaRPr lang="en-US" sz="12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7" y="1613399"/>
            <a:ext cx="8005582" cy="42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3879" y="1120251"/>
            <a:ext cx="6828312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sz="1600" dirty="0"/>
              <a:t>Associations of albuminuria with </a:t>
            </a:r>
            <a:r>
              <a:rPr lang="en-US" sz="1600" dirty="0" err="1"/>
              <a:t>hs-cTnT</a:t>
            </a:r>
            <a:r>
              <a:rPr lang="en-US" sz="1600" dirty="0"/>
              <a:t>, </a:t>
            </a:r>
            <a:r>
              <a:rPr lang="en-US" sz="1600" dirty="0" err="1"/>
              <a:t>hs-cTnI</a:t>
            </a:r>
            <a:r>
              <a:rPr lang="en-US" sz="1600" dirty="0"/>
              <a:t> and NT-</a:t>
            </a:r>
            <a:r>
              <a:rPr lang="en-US" sz="1600" dirty="0" err="1"/>
              <a:t>proBNP</a:t>
            </a:r>
            <a:r>
              <a:rPr lang="en-US" sz="1600" dirty="0"/>
              <a:t> for albuminuria expressed as a continuous and as a categorical variable</a:t>
            </a:r>
            <a:endParaRPr lang="en-US" sz="16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3" y="2711592"/>
            <a:ext cx="8845714" cy="2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5" y="895627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2631714"/>
            <a:ext cx="7793356" cy="3794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b="1" dirty="0"/>
              <a:t>What can we learn from the changes in the regression coefficients / ratios when sequentially adding  (groups of) potential confounders to our regression models?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23" y="769503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b="1" dirty="0" err="1"/>
              <a:t>eGFR</a:t>
            </a:r>
            <a:r>
              <a:rPr lang="en-US" sz="2300" b="1" dirty="0"/>
              <a:t> and albuminuria were mutually independently associated with </a:t>
            </a:r>
            <a:r>
              <a:rPr lang="en-US" sz="2300" b="1" dirty="0" err="1"/>
              <a:t>hs-cTnT</a:t>
            </a:r>
            <a:r>
              <a:rPr lang="en-US" sz="2300" b="1" dirty="0"/>
              <a:t>, </a:t>
            </a:r>
            <a:r>
              <a:rPr lang="en-US" sz="2300" b="1" dirty="0" err="1"/>
              <a:t>hs-cTnI</a:t>
            </a:r>
            <a:r>
              <a:rPr lang="en-US" sz="2300" b="1" dirty="0"/>
              <a:t> and NT-</a:t>
            </a:r>
            <a:r>
              <a:rPr lang="en-US" sz="2300" b="1" dirty="0" err="1"/>
              <a:t>proBNP</a:t>
            </a:r>
            <a:endParaRPr lang="en-US" sz="2300" b="1" dirty="0"/>
          </a:p>
          <a:p>
            <a:pPr marL="0" indent="0" algn="just">
              <a:buNone/>
            </a:pPr>
            <a:endParaRPr lang="en-US" sz="2300" b="1" dirty="0"/>
          </a:p>
          <a:p>
            <a:pPr marL="0" indent="0" algn="just">
              <a:buNone/>
            </a:pPr>
            <a:r>
              <a:rPr lang="en-US" sz="2300" b="1" dirty="0"/>
              <a:t>These associations were already present at levels of </a:t>
            </a:r>
            <a:r>
              <a:rPr lang="en-US" sz="2300" b="1" dirty="0" err="1"/>
              <a:t>eGFR</a:t>
            </a:r>
            <a:r>
              <a:rPr lang="en-US" sz="2300" b="1" dirty="0"/>
              <a:t> and albuminuria that do not fulfill the criteria for chronic kidney disease</a:t>
            </a:r>
          </a:p>
          <a:p>
            <a:pPr marL="0" indent="0" algn="just">
              <a:buNone/>
            </a:pPr>
            <a:endParaRPr lang="en-US" sz="2300" b="1" dirty="0"/>
          </a:p>
          <a:p>
            <a:pPr marL="0" indent="0" algn="just">
              <a:buNone/>
            </a:pPr>
            <a:r>
              <a:rPr lang="en-US" sz="2300" b="1" dirty="0" err="1"/>
              <a:t>eGFR</a:t>
            </a:r>
            <a:r>
              <a:rPr lang="en-US" sz="2300" b="1" dirty="0"/>
              <a:t> was more strongly associated with </a:t>
            </a:r>
            <a:r>
              <a:rPr lang="en-US" sz="2300" b="1" dirty="0" err="1"/>
              <a:t>hs-cTnT</a:t>
            </a:r>
            <a:r>
              <a:rPr lang="en-US" sz="2300" b="1" dirty="0"/>
              <a:t> than with </a:t>
            </a:r>
            <a:r>
              <a:rPr lang="en-US" sz="2300" b="1" dirty="0" err="1"/>
              <a:t>hs-cTnI</a:t>
            </a:r>
            <a:r>
              <a:rPr lang="en-US" sz="2300" b="1" dirty="0"/>
              <a:t> but for albuminuria the associations with </a:t>
            </a:r>
            <a:r>
              <a:rPr lang="en-US" sz="2300" b="1" dirty="0" err="1"/>
              <a:t>hs-cTnT</a:t>
            </a:r>
            <a:r>
              <a:rPr lang="en-US" sz="2300" b="1" dirty="0"/>
              <a:t> and </a:t>
            </a:r>
            <a:r>
              <a:rPr lang="en-US" sz="2300" b="1" dirty="0" err="1"/>
              <a:t>hs-cTnI</a:t>
            </a:r>
            <a:r>
              <a:rPr lang="en-US" sz="2300" b="1" dirty="0"/>
              <a:t> were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45" y="711090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251398"/>
            <a:ext cx="7793356" cy="5376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Background</a:t>
            </a:r>
          </a:p>
          <a:p>
            <a:pPr marL="0" indent="0">
              <a:buNone/>
            </a:pPr>
            <a:endParaRPr lang="en-US" sz="1000" u="sng" dirty="0"/>
          </a:p>
          <a:p>
            <a:pPr lvl="1"/>
            <a:r>
              <a:rPr lang="en-US" sz="1600" b="1" dirty="0"/>
              <a:t>Chronic kidney disease is associated with cardiovascular disease and mortality, but whether this association is continuous (from end-stage renal disease up to mild kidney dysfunction) is unclear. In addition, the underlying mechanisms are largely unclear.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Associations of </a:t>
            </a:r>
            <a:r>
              <a:rPr lang="en-US" sz="1600" b="1" dirty="0" err="1"/>
              <a:t>eGFR</a:t>
            </a:r>
            <a:r>
              <a:rPr lang="en-US" sz="1600" b="1" dirty="0"/>
              <a:t> and albuminuria and, biomarkers of cardiac disease (troponins and natriuretic peptides) may help to understand the above issues.</a:t>
            </a:r>
          </a:p>
          <a:p>
            <a:pPr marL="0" indent="0">
              <a:buNone/>
            </a:pPr>
            <a:r>
              <a:rPr lang="en-US" sz="2500" u="sng" dirty="0"/>
              <a:t>Aim</a:t>
            </a:r>
          </a:p>
          <a:p>
            <a:pPr marL="457200" lvl="1" indent="0">
              <a:buNone/>
            </a:pPr>
            <a:endParaRPr lang="en-US" sz="1000" b="1" dirty="0"/>
          </a:p>
          <a:p>
            <a:pPr lvl="1"/>
            <a:r>
              <a:rPr lang="en-US" sz="1600" b="1" dirty="0"/>
              <a:t>To examine the associations of </a:t>
            </a:r>
            <a:r>
              <a:rPr lang="en-US" sz="1600" b="1" dirty="0" err="1"/>
              <a:t>eGFR</a:t>
            </a:r>
            <a:r>
              <a:rPr lang="en-US" sz="1600" b="1" dirty="0"/>
              <a:t> and albuminuria with: high sensitivity cardiac troponins (</a:t>
            </a:r>
            <a:r>
              <a:rPr lang="en-US" sz="1600" b="1" dirty="0" err="1"/>
              <a:t>hs-cTN</a:t>
            </a:r>
            <a:r>
              <a:rPr lang="en-US" sz="1600" b="1" dirty="0"/>
              <a:t>) T and I and, N-terminal pro-brain natriuretic peptide (NT-</a:t>
            </a:r>
            <a:r>
              <a:rPr lang="en-US" sz="1600" b="1" dirty="0" err="1"/>
              <a:t>proBNP</a:t>
            </a:r>
            <a:r>
              <a:rPr lang="en-US" sz="1600" b="1" dirty="0"/>
              <a:t>) in The Maastricht Study (Maastricht, the Netherlands)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90524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193" y="2656343"/>
            <a:ext cx="8602133" cy="114054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Why is it important to distinguish between </a:t>
            </a:r>
            <a:r>
              <a:rPr lang="en-US" sz="2000" b="1" dirty="0" err="1"/>
              <a:t>eGFR</a:t>
            </a:r>
            <a:r>
              <a:rPr lang="en-US" sz="2000" b="1" dirty="0"/>
              <a:t> and albuminuria?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68" y="863011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879" y="1610407"/>
            <a:ext cx="7793356" cy="482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Study Population</a:t>
            </a:r>
          </a:p>
          <a:p>
            <a:pPr marL="0" indent="0">
              <a:buNone/>
            </a:pPr>
            <a:endParaRPr lang="en-US" sz="1000" u="sng" dirty="0"/>
          </a:p>
          <a:p>
            <a:pPr lvl="1"/>
            <a:r>
              <a:rPr lang="en-US" sz="1800" b="1" dirty="0"/>
              <a:t>3103 participants (between 40 – 75 years of age)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The Maastricht Study: an observational, prospective, population-based cohort study with oversampling of type 2 diabetes participants </a:t>
            </a:r>
            <a:br>
              <a:rPr lang="en-US" sz="1800" b="1" dirty="0"/>
            </a:br>
            <a:endParaRPr lang="en-US" sz="1600" b="1" dirty="0"/>
          </a:p>
          <a:p>
            <a:pPr lvl="1"/>
            <a:r>
              <a:rPr lang="en-US" sz="1800" b="1" dirty="0"/>
              <a:t>GFR estimated with the CKD-EPI equation based on serum creatinine and serum </a:t>
            </a:r>
            <a:r>
              <a:rPr lang="en-US" sz="1800" b="1" dirty="0" err="1"/>
              <a:t>cystatin</a:t>
            </a:r>
            <a:r>
              <a:rPr lang="en-US" sz="1800" b="1" dirty="0"/>
              <a:t> C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24h urinary albumin excretion based on the average of 2 collections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9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6" y="780328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6892" y="1528706"/>
            <a:ext cx="8635999" cy="508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Biomarkers of Cardiac Injury</a:t>
            </a:r>
          </a:p>
          <a:p>
            <a:pPr lvl="1"/>
            <a:r>
              <a:rPr lang="en-US" sz="1800" b="1" dirty="0"/>
              <a:t>measured from serum samples stored at -80°C for 1-4 years</a:t>
            </a:r>
          </a:p>
          <a:p>
            <a:pPr lvl="1"/>
            <a:r>
              <a:rPr lang="en-US" sz="1800" b="1" dirty="0" err="1"/>
              <a:t>hs-cTnT</a:t>
            </a:r>
            <a:r>
              <a:rPr lang="en-US" sz="1800" b="1" dirty="0"/>
              <a:t>: Roche </a:t>
            </a:r>
            <a:r>
              <a:rPr lang="en-US" sz="1800" b="1" dirty="0" err="1"/>
              <a:t>Cobas</a:t>
            </a:r>
            <a:r>
              <a:rPr lang="en-US" sz="1800" b="1" dirty="0"/>
              <a:t> 6000 analyzer / </a:t>
            </a:r>
            <a:r>
              <a:rPr lang="en-US" sz="1800" b="1" dirty="0" err="1"/>
              <a:t>Elecsys</a:t>
            </a:r>
            <a:r>
              <a:rPr lang="en-US" sz="1800" b="1" dirty="0"/>
              <a:t> Troponin T </a:t>
            </a:r>
            <a:r>
              <a:rPr lang="en-US" sz="1800" b="1" dirty="0" err="1"/>
              <a:t>hs</a:t>
            </a:r>
            <a:r>
              <a:rPr lang="en-US" sz="1800" b="1" dirty="0"/>
              <a:t> assay </a:t>
            </a:r>
          </a:p>
          <a:p>
            <a:pPr lvl="1"/>
            <a:r>
              <a:rPr lang="en-US" sz="1800" b="1" dirty="0" err="1"/>
              <a:t>hs-cTnI</a:t>
            </a:r>
            <a:r>
              <a:rPr lang="en-US" sz="1800" b="1" dirty="0"/>
              <a:t>: Abbott Architect i2000 SR Analyzer / Architect STAT </a:t>
            </a:r>
            <a:r>
              <a:rPr lang="en-US" sz="1800" b="1" dirty="0" err="1"/>
              <a:t>hs</a:t>
            </a:r>
            <a:r>
              <a:rPr lang="en-US" sz="1800" b="1" dirty="0"/>
              <a:t> Troponin I assay</a:t>
            </a:r>
          </a:p>
          <a:p>
            <a:pPr lvl="1"/>
            <a:r>
              <a:rPr lang="en-US" sz="1800" b="1" dirty="0"/>
              <a:t>NT-</a:t>
            </a:r>
            <a:r>
              <a:rPr lang="en-US" sz="1800" b="1" dirty="0" err="1"/>
              <a:t>proBNP</a:t>
            </a:r>
            <a:r>
              <a:rPr lang="en-US" sz="1800" b="1" dirty="0"/>
              <a:t> Roche </a:t>
            </a:r>
            <a:r>
              <a:rPr lang="en-US" sz="1800" b="1" dirty="0" err="1"/>
              <a:t>Cobas</a:t>
            </a:r>
            <a:r>
              <a:rPr lang="en-US" sz="1800" b="1" dirty="0"/>
              <a:t> 6000 analyzer / </a:t>
            </a:r>
            <a:r>
              <a:rPr lang="en-US" sz="1800" b="1" dirty="0" err="1"/>
              <a:t>Elecsys</a:t>
            </a:r>
            <a:r>
              <a:rPr lang="en-US" sz="1800" b="1" dirty="0"/>
              <a:t> </a:t>
            </a:r>
            <a:r>
              <a:rPr lang="en-US" sz="1800" b="1" dirty="0" err="1"/>
              <a:t>proBNP</a:t>
            </a:r>
            <a:r>
              <a:rPr lang="en-US" sz="1800" b="1" dirty="0"/>
              <a:t> II assay </a:t>
            </a:r>
          </a:p>
          <a:p>
            <a:pPr lvl="1"/>
            <a:endParaRPr lang="en-US" sz="1800" b="1" dirty="0"/>
          </a:p>
          <a:p>
            <a:pPr marL="0" indent="0">
              <a:buNone/>
            </a:pPr>
            <a:r>
              <a:rPr lang="en-US" sz="2500" u="sng" dirty="0"/>
              <a:t>Primary Statistical Analyses</a:t>
            </a:r>
          </a:p>
          <a:p>
            <a:pPr lvl="1"/>
            <a:r>
              <a:rPr lang="en-US" sz="1800" b="1" dirty="0"/>
              <a:t>multivariable linear regression analyses</a:t>
            </a:r>
          </a:p>
          <a:p>
            <a:pPr lvl="1"/>
            <a:r>
              <a:rPr lang="en-US" sz="1800" b="1" dirty="0"/>
              <a:t>associations of </a:t>
            </a:r>
            <a:r>
              <a:rPr lang="en-US" sz="1800" b="1" dirty="0" err="1"/>
              <a:t>eGFR</a:t>
            </a:r>
            <a:r>
              <a:rPr lang="en-US" sz="1800" b="1" dirty="0"/>
              <a:t> and albuminuria with </a:t>
            </a:r>
            <a:r>
              <a:rPr lang="en-US" sz="1800" b="1" dirty="0" err="1"/>
              <a:t>hs-cTnT</a:t>
            </a:r>
            <a:r>
              <a:rPr lang="en-US" sz="1800" b="1" dirty="0"/>
              <a:t> and </a:t>
            </a:r>
            <a:r>
              <a:rPr lang="en-US" sz="1800" b="1" dirty="0" err="1"/>
              <a:t>hs-cTnI</a:t>
            </a:r>
            <a:r>
              <a:rPr lang="en-US" sz="1800" b="1" dirty="0"/>
              <a:t> compared with a test for comparing correlations measured on the same individuals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874607"/>
            <a:ext cx="7250202" cy="747396"/>
          </a:xfrm>
        </p:spPr>
        <p:txBody>
          <a:bodyPr/>
          <a:lstStyle/>
          <a:p>
            <a:r>
              <a:rPr lang="en-US" dirty="0">
                <a:solidFill>
                  <a:srgbClr val="B11F24"/>
                </a:solidFill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0739" y="2053436"/>
            <a:ext cx="8415867" cy="3794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300" dirty="0"/>
          </a:p>
          <a:p>
            <a:pPr marL="0" indent="0" algn="just">
              <a:buNone/>
            </a:pPr>
            <a:r>
              <a:rPr lang="en-US" sz="2300" b="1" dirty="0"/>
              <a:t>Why is it important to consider the assay </a:t>
            </a:r>
          </a:p>
          <a:p>
            <a:pPr marL="0" indent="0" algn="just">
              <a:buNone/>
            </a:pPr>
            <a:r>
              <a:rPr lang="en-US" sz="2300" b="1" dirty="0"/>
              <a:t>characteristics and distributions of </a:t>
            </a:r>
            <a:r>
              <a:rPr lang="en-US" sz="2300" b="1" dirty="0" err="1"/>
              <a:t>hs-cTnT</a:t>
            </a:r>
            <a:r>
              <a:rPr lang="en-US" sz="2300" b="1" dirty="0"/>
              <a:t> </a:t>
            </a:r>
          </a:p>
          <a:p>
            <a:pPr marL="0" indent="0" algn="just">
              <a:buNone/>
            </a:pPr>
            <a:r>
              <a:rPr lang="en-US" sz="2300" b="1" dirty="0"/>
              <a:t>and </a:t>
            </a:r>
            <a:r>
              <a:rPr lang="en-US" sz="2300" b="1" dirty="0" err="1"/>
              <a:t>hs-cTnI</a:t>
            </a:r>
            <a:r>
              <a:rPr lang="en-US" sz="2300" b="1" dirty="0"/>
              <a:t> when comparing their associations </a:t>
            </a:r>
          </a:p>
          <a:p>
            <a:pPr marL="0" indent="0" algn="just">
              <a:buNone/>
            </a:pPr>
            <a:r>
              <a:rPr lang="en-US" sz="2300" b="1" dirty="0"/>
              <a:t>with </a:t>
            </a:r>
            <a:r>
              <a:rPr lang="en-US" sz="2300" b="1" dirty="0" err="1"/>
              <a:t>eGFR</a:t>
            </a:r>
            <a:r>
              <a:rPr lang="en-US" sz="2300" b="1" dirty="0"/>
              <a:t> and albuminuria?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0942" y="514034"/>
            <a:ext cx="521463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600" dirty="0"/>
              <a:t>Clinical characteristics of the study population </a:t>
            </a:r>
            <a:endParaRPr lang="en-US" i="1" dirty="0"/>
          </a:p>
        </p:txBody>
      </p:sp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1994095" y="883366"/>
            <a:ext cx="5749064" cy="5084763"/>
            <a:chOff x="1992914" y="811824"/>
            <a:chExt cx="5158173" cy="456215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b="52844"/>
            <a:stretch/>
          </p:blipFill>
          <p:spPr>
            <a:xfrm>
              <a:off x="1992914" y="811824"/>
              <a:ext cx="5158173" cy="2487403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/>
            <a:srcRect t="60667"/>
            <a:stretch/>
          </p:blipFill>
          <p:spPr>
            <a:xfrm>
              <a:off x="1992914" y="3299227"/>
              <a:ext cx="5158173" cy="20747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17" y="1143476"/>
            <a:ext cx="7512733" cy="4877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967" y="574727"/>
            <a:ext cx="670886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 continued</a:t>
            </a:r>
            <a:r>
              <a:rPr lang="en-US" dirty="0">
                <a:solidFill>
                  <a:srgbClr val="B11F24"/>
                </a:solidFill>
              </a:rPr>
              <a:t> </a:t>
            </a:r>
            <a:r>
              <a:rPr lang="en-US" sz="1400" dirty="0"/>
              <a:t>Data are presented as n (%), </a:t>
            </a:r>
            <a:r>
              <a:rPr lang="en-US" sz="1400" dirty="0" err="1"/>
              <a:t>mean±SD</a:t>
            </a:r>
            <a:r>
              <a:rPr lang="en-US" sz="1400" dirty="0"/>
              <a:t>, or median (interquartile range).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3656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194" y="738592"/>
            <a:ext cx="6840188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2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200" dirty="0"/>
              <a:t>Associations of </a:t>
            </a:r>
            <a:r>
              <a:rPr lang="en-US" sz="1200" dirty="0" err="1"/>
              <a:t>eGFR</a:t>
            </a:r>
            <a:r>
              <a:rPr lang="en-US" sz="1200" dirty="0"/>
              <a:t> with biomarkers of cardiac injury </a:t>
            </a:r>
          </a:p>
          <a:p>
            <a:r>
              <a:rPr lang="en-US" sz="1200" dirty="0"/>
              <a:t>betas represent the ratio of geometric mean concentrations of cardiac biomarkers in the respective </a:t>
            </a:r>
            <a:r>
              <a:rPr lang="en-US" sz="1200" dirty="0" err="1"/>
              <a:t>eGFRcrcys</a:t>
            </a:r>
            <a:r>
              <a:rPr lang="en-US" sz="1200" dirty="0"/>
              <a:t> category relative to participants with an </a:t>
            </a:r>
            <a:r>
              <a:rPr lang="en-US" sz="1200" dirty="0" err="1"/>
              <a:t>eGFRcrcys</a:t>
            </a:r>
            <a:r>
              <a:rPr lang="en-US" sz="1200" dirty="0"/>
              <a:t> ≥90mL  min−1  (1.73m2)−1.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6" y="1511257"/>
            <a:ext cx="8341209" cy="44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557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</vt:lpstr>
      <vt:lpstr>Materials &amp; Methods</vt:lpstr>
      <vt:lpstr>Materials &amp; Methods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147</cp:revision>
  <dcterms:created xsi:type="dcterms:W3CDTF">2014-07-07T15:02:10Z</dcterms:created>
  <dcterms:modified xsi:type="dcterms:W3CDTF">2017-04-25T16:42:54Z</dcterms:modified>
</cp:coreProperties>
</file>