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260" r:id="rId2"/>
    <p:sldId id="265" r:id="rId3"/>
    <p:sldId id="257" r:id="rId4"/>
    <p:sldId id="266" r:id="rId5"/>
    <p:sldId id="263" r:id="rId6"/>
    <p:sldId id="267" r:id="rId7"/>
    <p:sldId id="271" r:id="rId8"/>
    <p:sldId id="273" r:id="rId9"/>
    <p:sldId id="274" r:id="rId10"/>
    <p:sldId id="276" r:id="rId11"/>
    <p:sldId id="268" r:id="rId12"/>
    <p:sldId id="270" r:id="rId13"/>
    <p:sldId id="26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1F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snapToObjects="1">
      <p:cViewPr varScale="1">
        <p:scale>
          <a:sx n="107" d="100"/>
          <a:sy n="107" d="100"/>
        </p:scale>
        <p:origin x="114" y="10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68" d="100"/>
          <a:sy n="68" d="100"/>
        </p:scale>
        <p:origin x="-2694"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383FFA-3E67-DB41-B3A2-21169D97D067}" type="datetimeFigureOut">
              <a:rPr lang="en-US" smtClean="0"/>
              <a:pPr/>
              <a:t>9/25/2017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0BE9DC-4AA4-B44E-8F32-4AD1D72B1777}" type="slidenum">
              <a:rPr lang="en-US" smtClean="0"/>
              <a:pPr/>
              <a:t>‹#›</a:t>
            </a:fld>
            <a:endParaRPr lang="en-US"/>
          </a:p>
        </p:txBody>
      </p:sp>
    </p:spTree>
    <p:extLst>
      <p:ext uri="{BB962C8B-B14F-4D97-AF65-F5344CB8AC3E}">
        <p14:creationId xmlns:p14="http://schemas.microsoft.com/office/powerpoint/2010/main" val="30941348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1524B2-032A-9342-AADA-6B28D1DAB08B}" type="datetimeFigureOut">
              <a:rPr lang="en-US" smtClean="0"/>
              <a:pPr/>
              <a:t>9/25/2017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CF8BBE-5964-3B4B-9F39-2C8B2758F633}" type="slidenum">
              <a:rPr lang="en-US" smtClean="0"/>
              <a:pPr/>
              <a:t>‹#›</a:t>
            </a:fld>
            <a:endParaRPr lang="en-US"/>
          </a:p>
        </p:txBody>
      </p:sp>
    </p:spTree>
    <p:extLst>
      <p:ext uri="{BB962C8B-B14F-4D97-AF65-F5344CB8AC3E}">
        <p14:creationId xmlns:p14="http://schemas.microsoft.com/office/powerpoint/2010/main" val="134856051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3.png"/><Relationship Id="rId7" Type="http://schemas.openxmlformats.org/officeDocument/2006/relationships/hyperlink" Target="https://www.facebook.com/ClinicalChemistry" TargetMode="External"/><Relationship Id="rId2" Type="http://schemas.openxmlformats.org/officeDocument/2006/relationships/hyperlink" Target="https://www.youtube.com/user/ClinicalChemistry" TargetMode="External"/><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twitter.com/Clin_Chem_AACC" TargetMode="Externa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8"/>
          <p:cNvSpPr/>
          <p:nvPr userDrawn="1"/>
        </p:nvSpPr>
        <p:spPr>
          <a:xfrm>
            <a:off x="-1380" y="3836"/>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sz="2000">
                <a:solidFill>
                  <a:schemeClr val="accent4"/>
                </a:solidFill>
                <a:latin typeface="Arial"/>
                <a:cs typeface="Arial"/>
              </a:defRPr>
            </a:lvl1pPr>
          </a:lstStyle>
          <a:p>
            <a:fld id="{B897C2A1-9313-CA4F-AEA9-36A479C1E1AD}" type="slidenum">
              <a:rPr lang="en-US" smtClean="0"/>
              <a:pPr/>
              <a:t>‹#›</a:t>
            </a:fld>
            <a:endParaRPr lang="en-US" dirty="0"/>
          </a:p>
        </p:txBody>
      </p:sp>
      <p:sp>
        <p:nvSpPr>
          <p:cNvPr id="12" name="Title 1"/>
          <p:cNvSpPr txBox="1">
            <a:spLocks/>
          </p:cNvSpPr>
          <p:nvPr userDrawn="1"/>
        </p:nvSpPr>
        <p:spPr>
          <a:xfrm>
            <a:off x="685800" y="1328968"/>
            <a:ext cx="3304744" cy="3911456"/>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3600" b="1" kern="1200">
                <a:solidFill>
                  <a:srgbClr val="1F1F1F"/>
                </a:solidFill>
                <a:latin typeface="Arial"/>
                <a:ea typeface="+mj-ea"/>
                <a:cs typeface="Arial"/>
              </a:defRPr>
            </a:lvl1pPr>
          </a:lstStyle>
          <a:p>
            <a:br>
              <a:rPr lang="en-US" sz="4000">
                <a:solidFill>
                  <a:schemeClr val="bg1">
                    <a:lumMod val="50000"/>
                  </a:schemeClr>
                </a:solidFill>
              </a:rPr>
            </a:br>
            <a:endParaRPr lang="en-US" sz="6700" dirty="0">
              <a:solidFill>
                <a:schemeClr val="bg1">
                  <a:lumMod val="50000"/>
                </a:schemeClr>
              </a:solidFill>
            </a:endParaRPr>
          </a:p>
        </p:txBody>
      </p:sp>
      <p:sp>
        <p:nvSpPr>
          <p:cNvPr id="2" name="TextBox 1"/>
          <p:cNvSpPr txBox="1"/>
          <p:nvPr userDrawn="1"/>
        </p:nvSpPr>
        <p:spPr>
          <a:xfrm>
            <a:off x="-1380" y="867303"/>
            <a:ext cx="9144000" cy="923330"/>
          </a:xfrm>
          <a:prstGeom prst="rect">
            <a:avLst/>
          </a:prstGeom>
          <a:solidFill>
            <a:schemeClr val="bg1">
              <a:lumMod val="75000"/>
            </a:schemeClr>
          </a:solidFill>
        </p:spPr>
        <p:txBody>
          <a:bodyPr wrap="square" rtlCol="0">
            <a:spAutoFit/>
          </a:bodyPr>
          <a:lstStyle/>
          <a:p>
            <a:pPr algn="ctr"/>
            <a:r>
              <a:rPr lang="en-US" sz="5400" b="0" dirty="0">
                <a:solidFill>
                  <a:srgbClr val="B11F24"/>
                </a:solidFill>
              </a:rPr>
              <a:t>Journal Club</a:t>
            </a:r>
          </a:p>
        </p:txBody>
      </p:sp>
      <p:pic>
        <p:nvPicPr>
          <p:cNvPr id="8" name="Picture 7" descr="AACC+tag_horiz_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5657" y="199780"/>
            <a:ext cx="2386209" cy="39288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20800"/>
            <a:ext cx="2057400" cy="4805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320800"/>
            <a:ext cx="6019800" cy="48053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
        <p:nvSpPr>
          <p:cNvPr id="5" name="Title 1"/>
          <p:cNvSpPr>
            <a:spLocks noGrp="1"/>
          </p:cNvSpPr>
          <p:nvPr>
            <p:ph type="title"/>
          </p:nvPr>
        </p:nvSpPr>
        <p:spPr>
          <a:xfrm>
            <a:off x="1303175" y="693855"/>
            <a:ext cx="7250202" cy="747396"/>
          </a:xfrm>
        </p:spPr>
        <p:txBody>
          <a:bodyPr/>
          <a:lstStyle/>
          <a:p>
            <a:r>
              <a:rPr lang="en-US" dirty="0"/>
              <a:t>Slide headline goes here</a:t>
            </a:r>
          </a:p>
        </p:txBody>
      </p:sp>
      <p:sp>
        <p:nvSpPr>
          <p:cNvPr id="7" name="Content Placeholder 2"/>
          <p:cNvSpPr>
            <a:spLocks noGrp="1"/>
          </p:cNvSpPr>
          <p:nvPr>
            <p:ph idx="1"/>
          </p:nvPr>
        </p:nvSpPr>
        <p:spPr>
          <a:xfrm>
            <a:off x="1303175" y="1441251"/>
            <a:ext cx="7250202" cy="3794183"/>
          </a:xfrm>
        </p:spPr>
        <p:txBody>
          <a:bodyPr/>
          <a:lstStyle/>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lvl="1"/>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897C2A1-9313-CA4F-AEA9-36A479C1E1AD}" type="slidenum">
              <a:rPr lang="en-US" smtClean="0"/>
              <a:pPr/>
              <a:t>‹#›</a:t>
            </a:fld>
            <a:endParaRPr lang="en-US"/>
          </a:p>
        </p:txBody>
      </p:sp>
      <p:sp>
        <p:nvSpPr>
          <p:cNvPr id="4" name="TextBox 1"/>
          <p:cNvSpPr txBox="1">
            <a:spLocks noChangeArrowheads="1"/>
          </p:cNvSpPr>
          <p:nvPr userDrawn="1"/>
        </p:nvSpPr>
        <p:spPr bwMode="auto">
          <a:xfrm flipH="1">
            <a:off x="1333409" y="732559"/>
            <a:ext cx="6375581"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en-US" sz="2000" dirty="0">
              <a:solidFill>
                <a:srgbClr val="7F7F7F"/>
              </a:solidFill>
              <a:latin typeface="Times New Roman" pitchFamily="18" charset="0"/>
              <a:ea typeface="MS PGothic" pitchFamily="34" charset="-128"/>
            </a:endParaRPr>
          </a:p>
          <a:p>
            <a:pPr algn="ctr" defTabSz="914400" eaLnBrk="1" hangingPunct="1">
              <a:defRPr/>
            </a:pPr>
            <a:r>
              <a:rPr lang="en-US" sz="2400" kern="1200" dirty="0">
                <a:solidFill>
                  <a:srgbClr val="000000"/>
                </a:solidFill>
                <a:latin typeface="Arial" charset="0"/>
                <a:ea typeface="+mn-ea"/>
                <a:cs typeface="Arial" charset="0"/>
              </a:rPr>
              <a:t>Thank you for participating in this month’s</a:t>
            </a:r>
          </a:p>
          <a:p>
            <a:pPr algn="ctr" defTabSz="914400" eaLnBrk="1" hangingPunct="1">
              <a:defRPr/>
            </a:pP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Journal Club.</a:t>
            </a:r>
          </a:p>
          <a:p>
            <a:pPr algn="ctr" defTabSz="914400" eaLnBrk="1" hangingPunct="1">
              <a:defRPr/>
            </a:pPr>
            <a:endParaRPr lang="en-US" sz="2400" kern="1200" dirty="0">
              <a:solidFill>
                <a:srgbClr val="0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Additional Journal Clubs are available at</a:t>
            </a:r>
          </a:p>
          <a:p>
            <a:pPr algn="ctr" defTabSz="914400" eaLnBrk="1" hangingPunct="1">
              <a:defRPr/>
            </a:pPr>
            <a:r>
              <a:rPr lang="en-US" sz="2400" kern="1200" dirty="0">
                <a:solidFill>
                  <a:srgbClr val="B11F24"/>
                </a:solidFill>
                <a:latin typeface="Arial" charset="0"/>
                <a:ea typeface="+mn-ea"/>
                <a:cs typeface="Arial" charset="0"/>
              </a:rPr>
              <a:t>www.clinchem.org</a:t>
            </a:r>
          </a:p>
          <a:p>
            <a:pPr algn="ctr" defTabSz="914400" eaLnBrk="1" hangingPunct="1">
              <a:defRPr/>
            </a:pPr>
            <a:endParaRPr lang="en-US" sz="2400" kern="1200" dirty="0">
              <a:solidFill>
                <a:srgbClr val="C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Download the free </a:t>
            </a: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app </a:t>
            </a:r>
          </a:p>
          <a:p>
            <a:pPr algn="ctr" defTabSz="914400" eaLnBrk="1" hangingPunct="1">
              <a:defRPr/>
            </a:pPr>
            <a:r>
              <a:rPr lang="en-US" sz="2400" kern="1200" dirty="0">
                <a:solidFill>
                  <a:srgbClr val="000000"/>
                </a:solidFill>
                <a:latin typeface="Arial" charset="0"/>
                <a:ea typeface="+mn-ea"/>
                <a:cs typeface="Arial" charset="0"/>
              </a:rPr>
              <a:t>on iTunes for additional content!</a:t>
            </a:r>
          </a:p>
        </p:txBody>
      </p:sp>
      <p:sp>
        <p:nvSpPr>
          <p:cNvPr id="9" name="TextBox 2"/>
          <p:cNvSpPr txBox="1">
            <a:spLocks noChangeArrowheads="1"/>
          </p:cNvSpPr>
          <p:nvPr userDrawn="1"/>
        </p:nvSpPr>
        <p:spPr bwMode="auto">
          <a:xfrm>
            <a:off x="3881730" y="4300850"/>
            <a:ext cx="1270000" cy="400050"/>
          </a:xfrm>
          <a:prstGeom prst="rect">
            <a:avLst/>
          </a:prstGeom>
          <a:noFill/>
          <a:ln>
            <a:noFill/>
          </a:ln>
          <a:extLst/>
        </p:spPr>
        <p:txBody>
          <a:bodyPr wrap="none">
            <a:spAutoFit/>
          </a:bodyPr>
          <a:lstStyle>
            <a:lvl1pPr eaLnBrk="0" hangingPunct="0">
              <a:defRPr>
                <a:solidFill>
                  <a:schemeClr val="tx1"/>
                </a:solidFill>
                <a:latin typeface="Arial" charset="0"/>
                <a:ea typeface="ＭＳ Ｐゴシック" pitchFamily="28" charset="-128"/>
              </a:defRPr>
            </a:lvl1pPr>
            <a:lvl2pPr marL="742950" indent="-285750" eaLnBrk="0" hangingPunct="0">
              <a:defRPr>
                <a:solidFill>
                  <a:schemeClr val="tx1"/>
                </a:solidFill>
                <a:latin typeface="Arial" charset="0"/>
                <a:ea typeface="ＭＳ Ｐゴシック" pitchFamily="28" charset="-128"/>
              </a:defRPr>
            </a:lvl2pPr>
            <a:lvl3pPr marL="1143000" indent="-228600" eaLnBrk="0" hangingPunct="0">
              <a:defRPr>
                <a:solidFill>
                  <a:schemeClr val="tx1"/>
                </a:solidFill>
                <a:latin typeface="Arial" charset="0"/>
                <a:ea typeface="ＭＳ Ｐゴシック" pitchFamily="28" charset="-128"/>
              </a:defRPr>
            </a:lvl3pPr>
            <a:lvl4pPr marL="1600200" indent="-228600" eaLnBrk="0" hangingPunct="0">
              <a:defRPr>
                <a:solidFill>
                  <a:schemeClr val="tx1"/>
                </a:solidFill>
                <a:latin typeface="Arial" charset="0"/>
                <a:ea typeface="ＭＳ Ｐゴシック" pitchFamily="28" charset="-128"/>
              </a:defRPr>
            </a:lvl4pPr>
            <a:lvl5pPr marL="2057400" indent="-228600" eaLnBrk="0" hangingPunct="0">
              <a:defRPr>
                <a:solidFill>
                  <a:schemeClr val="tx1"/>
                </a:solidFill>
                <a:latin typeface="Arial" charset="0"/>
                <a:ea typeface="ＭＳ Ｐゴシック" pitchFamily="28"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28"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28"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28"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28" charset="-128"/>
              </a:defRPr>
            </a:lvl9pPr>
          </a:lstStyle>
          <a:p>
            <a:pPr defTabSz="914400" eaLnBrk="1" hangingPunct="1">
              <a:defRPr/>
            </a:pPr>
            <a:r>
              <a:rPr lang="en-US" sz="2000" dirty="0">
                <a:solidFill>
                  <a:srgbClr val="000000"/>
                </a:solidFill>
                <a:latin typeface="+mn-lt"/>
              </a:rPr>
              <a:t>Follow us</a:t>
            </a:r>
          </a:p>
        </p:txBody>
      </p:sp>
      <p:pic>
        <p:nvPicPr>
          <p:cNvPr id="10" name="Picture 9" descr="http://upload.wikimedia.org/wikipedia/commons/4/41/YouTube_icon_block.png">
            <a:hlinkClick r:id="rId2"/>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00942" y="4868949"/>
            <a:ext cx="457200" cy="457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http://icons.iconarchive.com/icons/limav/flat-gradient-social/512/Twitter-icon.png">
            <a:hlinkClick r:id="rId4"/>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015004" y="4845879"/>
            <a:ext cx="501726" cy="501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629409" y="4868062"/>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a:hlinkClick r:id="rId7"/>
          </p:cNvPr>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a:stretch/>
        </p:blipFill>
        <p:spPr bwMode="auto">
          <a:xfrm>
            <a:off x="3454690" y="4852947"/>
            <a:ext cx="457200" cy="489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9672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696720"/>
            <a:ext cx="5111750" cy="442944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97200"/>
            <a:ext cx="3008313" cy="3128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1798319"/>
            <a:ext cx="5486400" cy="29292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03175" y="812591"/>
            <a:ext cx="7250202" cy="747396"/>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303175" y="1559987"/>
            <a:ext cx="7250202" cy="37941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411850" y="6243335"/>
            <a:ext cx="730770" cy="365125"/>
          </a:xfrm>
          <a:prstGeom prst="rect">
            <a:avLst/>
          </a:prstGeom>
        </p:spPr>
        <p:txBody>
          <a:bodyPr vert="horz" lIns="91440" tIns="45720" rIns="91440" bIns="45720" rtlCol="0" anchor="ctr"/>
          <a:lstStyle>
            <a:lvl1pPr algn="l">
              <a:defRPr sz="2000">
                <a:solidFill>
                  <a:srgbClr val="81ADA8"/>
                </a:solidFill>
                <a:latin typeface="Arial"/>
                <a:cs typeface="Arial"/>
              </a:defRPr>
            </a:lvl1pPr>
          </a:lstStyle>
          <a:p>
            <a:fld id="{B897C2A1-9313-CA4F-AEA9-36A479C1E1AD}" type="slidenum">
              <a:rPr lang="en-US" smtClean="0"/>
              <a:pPr/>
              <a:t>‹#›</a:t>
            </a:fld>
            <a:endParaRPr lang="en-US" dirty="0"/>
          </a:p>
        </p:txBody>
      </p:sp>
      <p:cxnSp>
        <p:nvCxnSpPr>
          <p:cNvPr id="14" name="Straight Connector 13"/>
          <p:cNvCxnSpPr/>
          <p:nvPr userDrawn="1"/>
        </p:nvCxnSpPr>
        <p:spPr>
          <a:xfrm>
            <a:off x="1935678" y="6459403"/>
            <a:ext cx="6042561" cy="0"/>
          </a:xfrm>
          <a:prstGeom prst="line">
            <a:avLst/>
          </a:prstGeom>
          <a:ln w="6350" cap="flat" cmpd="sng" algn="ctr">
            <a:solidFill>
              <a:schemeClr val="accent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Picture 6" descr="ClinChem_2lines_title_B12025.eps"/>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3866" y="6046297"/>
            <a:ext cx="1871134" cy="777838"/>
          </a:xfrm>
          <a:prstGeom prst="rect">
            <a:avLst/>
          </a:prstGeom>
        </p:spPr>
      </p:pic>
      <p:pic>
        <p:nvPicPr>
          <p:cNvPr id="4" name="Picture 3" descr="AACC+tag_horiz_rgb.eps"/>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850927" y="276426"/>
            <a:ext cx="2023533" cy="33317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0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p:cNvSpPr txBox="1">
            <a:spLocks/>
          </p:cNvSpPr>
          <p:nvPr/>
        </p:nvSpPr>
        <p:spPr>
          <a:xfrm>
            <a:off x="3719745" y="1971073"/>
            <a:ext cx="5262890" cy="4617986"/>
          </a:xfrm>
          <a:prstGeom prst="rect">
            <a:avLst/>
          </a:prstGeom>
          <a:solidFill>
            <a:schemeClr val="bg1"/>
          </a:solidFill>
          <a:ln w="19050">
            <a:solidFill>
              <a:schemeClr val="tx1"/>
            </a:solidFill>
          </a:ln>
        </p:spPr>
        <p:txBody>
          <a:bodyPr rtlCol="0">
            <a:normAutofit fontScale="25000" lnSpcReduction="20000"/>
          </a:bodyPr>
          <a:lst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charset="0"/>
              <a:buNone/>
              <a:defRPr/>
            </a:pPr>
            <a:endParaRPr lang="en-US" sz="4000" b="1" dirty="0">
              <a:latin typeface="Arial" pitchFamily="34" charset="0"/>
              <a:cs typeface="Arial" pitchFamily="34" charset="0"/>
            </a:endParaRPr>
          </a:p>
          <a:p>
            <a:pPr marL="0" indent="0">
              <a:buNone/>
            </a:pPr>
            <a:r>
              <a:rPr lang="en-US" sz="8800" b="1" dirty="0"/>
              <a:t>Synthetic Circulating Cell-free DNA as Quality Control Materials for Somatic Mutation Detection in Liquid Biopsy for Cancer</a:t>
            </a:r>
          </a:p>
          <a:p>
            <a:pPr marL="0" indent="0">
              <a:buNone/>
            </a:pPr>
            <a:endParaRPr lang="en-US" sz="7200" b="1" dirty="0">
              <a:latin typeface="Arial" pitchFamily="34" charset="0"/>
              <a:cs typeface="Arial" pitchFamily="34" charset="0"/>
            </a:endParaRPr>
          </a:p>
          <a:p>
            <a:pPr marL="0" indent="0">
              <a:buNone/>
            </a:pPr>
            <a:r>
              <a:rPr lang="en-US" sz="7200" dirty="0"/>
              <a:t>R. Zhang, R. Peng, Z. Li, P. Gao, S. Jia, X. Yang, J. Ding, Y. Han, J. </a:t>
            </a:r>
            <a:r>
              <a:rPr lang="en-US" sz="7200" dirty="0" err="1"/>
              <a:t>Xie</a:t>
            </a:r>
            <a:r>
              <a:rPr lang="en-US" sz="7200" dirty="0"/>
              <a:t>, and J. Li </a:t>
            </a:r>
            <a:endParaRPr lang="en-US" sz="6800" dirty="0">
              <a:latin typeface="Arial" pitchFamily="34" charset="0"/>
              <a:cs typeface="Arial" pitchFamily="34" charset="0"/>
            </a:endParaRPr>
          </a:p>
          <a:p>
            <a:pPr marL="0" indent="0">
              <a:buFont typeface="Arial" charset="0"/>
              <a:buNone/>
              <a:defRPr/>
            </a:pPr>
            <a:endParaRPr lang="en-US" sz="6800" dirty="0">
              <a:latin typeface="Arial" pitchFamily="34" charset="0"/>
              <a:cs typeface="Arial" pitchFamily="34" charset="0"/>
            </a:endParaRPr>
          </a:p>
          <a:p>
            <a:pPr marL="0" indent="0">
              <a:buFont typeface="Arial" charset="0"/>
              <a:buNone/>
              <a:defRPr/>
            </a:pPr>
            <a:r>
              <a:rPr lang="en-US" sz="6800" dirty="0">
                <a:latin typeface="Arial" pitchFamily="34" charset="0"/>
                <a:cs typeface="Arial" pitchFamily="34" charset="0"/>
              </a:rPr>
              <a:t>September 2017</a:t>
            </a:r>
          </a:p>
          <a:p>
            <a:pPr marL="0" indent="0">
              <a:buFont typeface="Arial" charset="0"/>
              <a:buNone/>
              <a:defRPr/>
            </a:pPr>
            <a:endParaRPr lang="en-US" sz="7200" b="1" dirty="0">
              <a:solidFill>
                <a:srgbClr val="C00000"/>
              </a:solidFill>
              <a:latin typeface="Arial" pitchFamily="34" charset="0"/>
              <a:cs typeface="Arial" pitchFamily="34" charset="0"/>
            </a:endParaRPr>
          </a:p>
          <a:p>
            <a:pPr marL="0" indent="0">
              <a:buFont typeface="Arial" pitchFamily="34" charset="0"/>
              <a:buNone/>
              <a:defRPr/>
            </a:pPr>
            <a:r>
              <a:rPr lang="en-US" sz="6400" dirty="0">
                <a:latin typeface="Arial" pitchFamily="34" charset="0"/>
                <a:cs typeface="Arial" pitchFamily="34" charset="0"/>
              </a:rPr>
              <a:t>www.clinchem.org/content/63/9/1465.full</a:t>
            </a:r>
          </a:p>
          <a:p>
            <a:pPr marL="0" indent="0">
              <a:buFont typeface="Arial" pitchFamily="34" charset="0"/>
              <a:buNone/>
              <a:defRPr/>
            </a:pPr>
            <a:endParaRPr lang="en-US" sz="9600" b="1" dirty="0">
              <a:latin typeface="Arial" pitchFamily="34" charset="0"/>
              <a:cs typeface="Arial" pitchFamily="34" charset="0"/>
            </a:endParaRPr>
          </a:p>
          <a:p>
            <a:pPr marL="0" indent="0">
              <a:buFont typeface="Arial" pitchFamily="34" charset="0"/>
              <a:buNone/>
              <a:defRPr/>
            </a:pPr>
            <a:r>
              <a:rPr lang="en-US" sz="5200" dirty="0">
                <a:latin typeface="Arial" pitchFamily="34" charset="0"/>
                <a:cs typeface="Arial" pitchFamily="34" charset="0"/>
              </a:rPr>
              <a:t>© Copyright 2017 by the American Association for Clinical Chemistry</a:t>
            </a:r>
          </a:p>
        </p:txBody>
      </p:sp>
      <p:pic>
        <p:nvPicPr>
          <p:cNvPr id="5" name="Picture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41784" y="1971073"/>
            <a:ext cx="3449899" cy="4617986"/>
          </a:xfrm>
          <a:prstGeom prst="rect">
            <a:avLst/>
          </a:prstGeom>
        </p:spPr>
      </p:pic>
    </p:spTree>
    <p:extLst>
      <p:ext uri="{BB962C8B-B14F-4D97-AF65-F5344CB8AC3E}">
        <p14:creationId xmlns:p14="http://schemas.microsoft.com/office/powerpoint/2010/main" val="2876988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026" y="950675"/>
            <a:ext cx="7250202" cy="747396"/>
          </a:xfrm>
        </p:spPr>
        <p:txBody>
          <a:bodyPr/>
          <a:lstStyle/>
          <a:p>
            <a:r>
              <a:rPr lang="en-US" altLang="zh-CN" dirty="0"/>
              <a:t>Questions</a:t>
            </a:r>
            <a:endParaRPr lang="en-US" dirty="0"/>
          </a:p>
        </p:txBody>
      </p:sp>
      <p:sp>
        <p:nvSpPr>
          <p:cNvPr id="3" name="Content Placeholder 2"/>
          <p:cNvSpPr>
            <a:spLocks noGrp="1"/>
          </p:cNvSpPr>
          <p:nvPr>
            <p:ph idx="4294967295"/>
          </p:nvPr>
        </p:nvSpPr>
        <p:spPr>
          <a:xfrm>
            <a:off x="483026" y="2727465"/>
            <a:ext cx="8190955" cy="1210173"/>
          </a:xfrm>
        </p:spPr>
        <p:txBody>
          <a:bodyPr>
            <a:normAutofit/>
          </a:bodyPr>
          <a:lstStyle/>
          <a:p>
            <a:r>
              <a:rPr lang="en-GB" altLang="zh-CN" b="1" dirty="0"/>
              <a:t>What is the possible difference of the synthetic quality control materials compared with the plasma DNA of cancer patients?</a:t>
            </a:r>
          </a:p>
          <a:p>
            <a:pPr lvl="1"/>
            <a:endParaRPr lang="en-US" sz="2800" b="1"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10</a:t>
            </a:fld>
            <a:endParaRPr lang="en-US"/>
          </a:p>
        </p:txBody>
      </p:sp>
    </p:spTree>
    <p:extLst>
      <p:ext uri="{BB962C8B-B14F-4D97-AF65-F5344CB8AC3E}">
        <p14:creationId xmlns:p14="http://schemas.microsoft.com/office/powerpoint/2010/main" val="1030944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90001" y="1664545"/>
            <a:ext cx="8751451" cy="4578790"/>
          </a:xfrm>
        </p:spPr>
        <p:txBody>
          <a:bodyPr>
            <a:noAutofit/>
          </a:bodyPr>
          <a:lstStyle/>
          <a:p>
            <a:r>
              <a:rPr lang="en-GB" altLang="zh-CN" sz="2200" dirty="0"/>
              <a:t>SCQCMs should be desirable as quality control materials for </a:t>
            </a:r>
            <a:r>
              <a:rPr lang="en-GB" altLang="zh-CN" sz="2200" dirty="0" err="1"/>
              <a:t>ctDNA</a:t>
            </a:r>
            <a:r>
              <a:rPr lang="en-GB" altLang="zh-CN" sz="2200" dirty="0"/>
              <a:t> testing, considering their </a:t>
            </a:r>
            <a:r>
              <a:rPr lang="en-US" sz="2200" dirty="0"/>
              <a:t>similar biological properties to those of plasma </a:t>
            </a:r>
            <a:r>
              <a:rPr lang="en-US" sz="2200" dirty="0" err="1"/>
              <a:t>cfDNA</a:t>
            </a:r>
            <a:r>
              <a:rPr lang="en-US" sz="2200" dirty="0"/>
              <a:t> species and </a:t>
            </a:r>
            <a:r>
              <a:rPr lang="en-US" altLang="zh-CN" sz="2200" dirty="0"/>
              <a:t>wide suitability for various </a:t>
            </a:r>
            <a:r>
              <a:rPr lang="en-US" altLang="zh-CN" sz="2200" dirty="0" err="1"/>
              <a:t>ctDNA</a:t>
            </a:r>
            <a:r>
              <a:rPr lang="en-US" altLang="zh-CN" sz="2200" dirty="0"/>
              <a:t> testing methods. </a:t>
            </a:r>
          </a:p>
          <a:p>
            <a:endParaRPr lang="en-GB" altLang="zh-CN" sz="2200" dirty="0"/>
          </a:p>
          <a:p>
            <a:r>
              <a:rPr lang="en-US" altLang="zh-CN" sz="2200" dirty="0"/>
              <a:t>SCQCMs can be prepared at precise ratios in order to generate a standard to assess quantitative features such as </a:t>
            </a:r>
            <a:r>
              <a:rPr lang="en-GB" altLang="zh-CN" sz="2200" dirty="0"/>
              <a:t>allelic fraction</a:t>
            </a:r>
            <a:r>
              <a:rPr lang="en-US" altLang="zh-CN" sz="2200" dirty="0"/>
              <a:t>s.</a:t>
            </a:r>
          </a:p>
          <a:p>
            <a:endParaRPr lang="en-US" altLang="zh-CN" sz="2200" dirty="0"/>
          </a:p>
          <a:p>
            <a:r>
              <a:rPr lang="en-US" altLang="zh-CN" sz="2200" dirty="0"/>
              <a:t>SCQCMs can be applied for monitoring false-positive and false-negative results in the quality control of </a:t>
            </a:r>
            <a:r>
              <a:rPr lang="en-US" altLang="zh-CN" sz="2200" dirty="0" err="1"/>
              <a:t>ctDNA</a:t>
            </a:r>
            <a:r>
              <a:rPr lang="en-US" altLang="zh-CN" sz="2200" dirty="0"/>
              <a:t> testing workflow in laboratories. </a:t>
            </a:r>
            <a:endParaRPr lang="en-US" altLang="zh-CN" sz="2200" i="1"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11</a:t>
            </a:fld>
            <a:endParaRPr lang="en-US"/>
          </a:p>
        </p:txBody>
      </p:sp>
      <p:sp>
        <p:nvSpPr>
          <p:cNvPr id="6" name="Title 1"/>
          <p:cNvSpPr>
            <a:spLocks noGrp="1"/>
          </p:cNvSpPr>
          <p:nvPr>
            <p:ph type="title"/>
          </p:nvPr>
        </p:nvSpPr>
        <p:spPr>
          <a:xfrm>
            <a:off x="290001" y="795206"/>
            <a:ext cx="7250202" cy="747396"/>
          </a:xfrm>
        </p:spPr>
        <p:txBody>
          <a:bodyPr/>
          <a:lstStyle/>
          <a:p>
            <a:r>
              <a:rPr lang="en-US" dirty="0"/>
              <a:t>Conclusions</a:t>
            </a:r>
          </a:p>
        </p:txBody>
      </p:sp>
    </p:spTree>
    <p:extLst>
      <p:ext uri="{BB962C8B-B14F-4D97-AF65-F5344CB8AC3E}">
        <p14:creationId xmlns:p14="http://schemas.microsoft.com/office/powerpoint/2010/main" val="1599698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897C2A1-9313-CA4F-AEA9-36A479C1E1AD}" type="slidenum">
              <a:rPr lang="en-US" smtClean="0"/>
              <a:pPr/>
              <a:t>12</a:t>
            </a:fld>
            <a:endParaRPr lang="en-US"/>
          </a:p>
        </p:txBody>
      </p:sp>
      <p:sp>
        <p:nvSpPr>
          <p:cNvPr id="4" name="内容占位符 3"/>
          <p:cNvSpPr>
            <a:spLocks noGrp="1"/>
          </p:cNvSpPr>
          <p:nvPr>
            <p:ph idx="1"/>
          </p:nvPr>
        </p:nvSpPr>
        <p:spPr>
          <a:xfrm>
            <a:off x="359628" y="1864775"/>
            <a:ext cx="8417607" cy="3794183"/>
          </a:xfrm>
        </p:spPr>
        <p:txBody>
          <a:bodyPr>
            <a:normAutofit fontScale="92500"/>
          </a:bodyPr>
          <a:lstStyle/>
          <a:p>
            <a:pPr algn="just"/>
            <a:r>
              <a:rPr lang="en-US" altLang="zh-CN" b="1" i="1" dirty="0"/>
              <a:t>The work of Zhang and colleagues will add to the ongoing efforts to develop robust and commutable quality control materials by commercial and quality assurance program providers. Such materials will be critical for ensuring laboratory quality and patient safety.</a:t>
            </a:r>
          </a:p>
          <a:p>
            <a:pPr algn="just"/>
            <a:endParaRPr lang="en-US" altLang="zh-CN" b="1" i="1" dirty="0"/>
          </a:p>
          <a:p>
            <a:pPr algn="just"/>
            <a:endParaRPr lang="en-US" altLang="zh-CN" b="1" i="1" dirty="0"/>
          </a:p>
          <a:p>
            <a:pPr marL="0" indent="0" algn="just">
              <a:buNone/>
            </a:pPr>
            <a:r>
              <a:rPr lang="en-US" altLang="zh-CN" b="1" i="1" dirty="0"/>
              <a:t>    </a:t>
            </a:r>
          </a:p>
          <a:p>
            <a:pPr marL="0" indent="0" algn="just">
              <a:buNone/>
            </a:pPr>
            <a:r>
              <a:rPr lang="en-US" altLang="zh-CN" sz="1800" b="1" i="1" dirty="0"/>
              <a:t>     </a:t>
            </a:r>
            <a:r>
              <a:rPr lang="en-US" altLang="zh-CN" sz="1800" dirty="0"/>
              <a:t>Tsang JCH. Quality Materials for Quality Assurance in the Analysis of Liquid   </a:t>
            </a:r>
          </a:p>
          <a:p>
            <a:pPr marL="0" indent="0" algn="just">
              <a:buNone/>
            </a:pPr>
            <a:r>
              <a:rPr lang="en-US" altLang="zh-CN" sz="1800" dirty="0"/>
              <a:t>      Biopsy Samples. </a:t>
            </a:r>
            <a:r>
              <a:rPr lang="en-US" altLang="zh-CN" sz="1800" dirty="0" err="1"/>
              <a:t>Clin</a:t>
            </a:r>
            <a:r>
              <a:rPr lang="en-US" altLang="zh-CN" sz="1800" dirty="0"/>
              <a:t> </a:t>
            </a:r>
            <a:r>
              <a:rPr lang="en-US" altLang="zh-CN" sz="1800" dirty="0" err="1"/>
              <a:t>Chem</a:t>
            </a:r>
            <a:r>
              <a:rPr lang="en-US" altLang="zh-CN" sz="1800" dirty="0"/>
              <a:t> 2017.</a:t>
            </a:r>
          </a:p>
          <a:p>
            <a:pPr marL="0" indent="0" algn="just">
              <a:buNone/>
            </a:pPr>
            <a:endParaRPr lang="zh-CN" altLang="en-US" b="1" i="1" dirty="0"/>
          </a:p>
        </p:txBody>
      </p:sp>
      <p:sp>
        <p:nvSpPr>
          <p:cNvPr id="5" name="Title 1"/>
          <p:cNvSpPr>
            <a:spLocks noGrp="1"/>
          </p:cNvSpPr>
          <p:nvPr>
            <p:ph type="title"/>
          </p:nvPr>
        </p:nvSpPr>
        <p:spPr>
          <a:xfrm>
            <a:off x="442051" y="906700"/>
            <a:ext cx="7250202" cy="747396"/>
          </a:xfrm>
        </p:spPr>
        <p:txBody>
          <a:bodyPr/>
          <a:lstStyle/>
          <a:p>
            <a:r>
              <a:rPr lang="en-US" dirty="0"/>
              <a:t>Final Comment in Editorial</a:t>
            </a:r>
          </a:p>
        </p:txBody>
      </p:sp>
    </p:spTree>
    <p:extLst>
      <p:ext uri="{BB962C8B-B14F-4D97-AF65-F5344CB8AC3E}">
        <p14:creationId xmlns:p14="http://schemas.microsoft.com/office/powerpoint/2010/main" val="3750181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13</a:t>
            </a:fld>
            <a:endParaRPr lang="en-US"/>
          </a:p>
        </p:txBody>
      </p:sp>
    </p:spTree>
    <p:extLst>
      <p:ext uri="{BB962C8B-B14F-4D97-AF65-F5344CB8AC3E}">
        <p14:creationId xmlns:p14="http://schemas.microsoft.com/office/powerpoint/2010/main" val="4041850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altLang="zh-CN" dirty="0"/>
              <a:t>Introduction</a:t>
            </a:r>
            <a:endParaRPr lang="en-US" dirty="0"/>
          </a:p>
        </p:txBody>
      </p:sp>
      <p:sp>
        <p:nvSpPr>
          <p:cNvPr id="3" name="Content Placeholder 2"/>
          <p:cNvSpPr>
            <a:spLocks noGrp="1"/>
          </p:cNvSpPr>
          <p:nvPr>
            <p:ph idx="4294967295"/>
          </p:nvPr>
        </p:nvSpPr>
        <p:spPr>
          <a:xfrm>
            <a:off x="161813" y="1401285"/>
            <a:ext cx="8751451" cy="4578790"/>
          </a:xfrm>
        </p:spPr>
        <p:txBody>
          <a:bodyPr>
            <a:normAutofit fontScale="62500" lnSpcReduction="20000"/>
          </a:bodyPr>
          <a:lstStyle/>
          <a:p>
            <a:r>
              <a:rPr lang="en-US" sz="3400" dirty="0"/>
              <a:t>The analysis of </a:t>
            </a:r>
            <a:r>
              <a:rPr lang="en-GB" altLang="zh-CN" sz="3400" dirty="0"/>
              <a:t>circulating </a:t>
            </a:r>
            <a:r>
              <a:rPr lang="en-GB" altLang="zh-CN" sz="3400" dirty="0" err="1"/>
              <a:t>tumor</a:t>
            </a:r>
            <a:r>
              <a:rPr lang="en-GB" altLang="zh-CN" sz="3400" dirty="0"/>
              <a:t> DNA (</a:t>
            </a:r>
            <a:r>
              <a:rPr lang="en-GB" altLang="zh-CN" sz="3400" dirty="0" err="1"/>
              <a:t>ctDNA</a:t>
            </a:r>
            <a:r>
              <a:rPr lang="en-GB" altLang="zh-CN" sz="3400" dirty="0"/>
              <a:t>) </a:t>
            </a:r>
            <a:r>
              <a:rPr lang="en-US" altLang="zh-CN" sz="3400" dirty="0"/>
              <a:t>for </a:t>
            </a:r>
            <a:r>
              <a:rPr lang="en-GB" altLang="zh-CN" sz="3400" dirty="0"/>
              <a:t>somatic genomic alterations has become an important tool for the management of cancer patients. </a:t>
            </a:r>
          </a:p>
          <a:p>
            <a:endParaRPr lang="en-US" sz="3400" dirty="0"/>
          </a:p>
          <a:p>
            <a:r>
              <a:rPr lang="en-US" sz="3400" dirty="0"/>
              <a:t>There is a growing demand for quality control materials for </a:t>
            </a:r>
            <a:r>
              <a:rPr lang="en-US" sz="3400" dirty="0" err="1"/>
              <a:t>ctDNA</a:t>
            </a:r>
            <a:r>
              <a:rPr lang="en-US" sz="3400" dirty="0"/>
              <a:t> analysis for assay development, test validation, internal quality control, and proficiency tests.</a:t>
            </a:r>
          </a:p>
          <a:p>
            <a:endParaRPr lang="en-US" sz="3400" dirty="0"/>
          </a:p>
          <a:p>
            <a:r>
              <a:rPr lang="en-GB" altLang="zh-CN" sz="3200" dirty="0"/>
              <a:t>Here we have developed a set of synthetic cell free DNA quality control materials (SCQCMs) which comprise spike-in </a:t>
            </a:r>
            <a:r>
              <a:rPr lang="en-GB" altLang="zh-CN" sz="3200" dirty="0" err="1"/>
              <a:t>cfDNA</a:t>
            </a:r>
            <a:r>
              <a:rPr lang="en-GB" altLang="zh-CN" sz="3200" dirty="0"/>
              <a:t> based on micrococcal nuclease (</a:t>
            </a:r>
            <a:r>
              <a:rPr lang="en-GB" altLang="zh-CN" sz="3200" dirty="0" err="1"/>
              <a:t>MNase</a:t>
            </a:r>
            <a:r>
              <a:rPr lang="en-GB" altLang="zh-CN" sz="3200" dirty="0"/>
              <a:t>) digestion and matched genomic DNA. </a:t>
            </a:r>
            <a:endParaRPr lang="en-US" altLang="zh-CN" dirty="0"/>
          </a:p>
          <a:p>
            <a:pPr marL="457200" lvl="1" indent="0">
              <a:buNone/>
            </a:pPr>
            <a:endParaRPr lang="en-US" altLang="zh-CN" i="1" dirty="0"/>
          </a:p>
          <a:p>
            <a:pPr marL="457200" lvl="1" indent="0">
              <a:buNone/>
            </a:pPr>
            <a:endParaRPr lang="en-US" altLang="zh-CN" sz="1500" i="1" dirty="0"/>
          </a:p>
          <a:p>
            <a:pPr marL="457200" lvl="1" indent="0">
              <a:buNone/>
            </a:pPr>
            <a:r>
              <a:rPr lang="en-US" altLang="zh-CN" sz="2000" i="1" dirty="0"/>
              <a:t>See Editorial by Tsang JCH. Quality Materials for Quality Assurance in the Analysis of Liquid Biopsy Samples. </a:t>
            </a:r>
            <a:r>
              <a:rPr lang="en-US" altLang="zh-CN" sz="2000" i="1" dirty="0" err="1"/>
              <a:t>Clin</a:t>
            </a:r>
            <a:r>
              <a:rPr lang="en-US" altLang="zh-CN" sz="2000" i="1" dirty="0"/>
              <a:t> </a:t>
            </a:r>
            <a:r>
              <a:rPr lang="en-US" altLang="zh-CN" sz="2000" i="1" dirty="0" err="1"/>
              <a:t>Chem</a:t>
            </a:r>
            <a:r>
              <a:rPr lang="en-US" altLang="zh-CN" sz="2000" i="1" dirty="0"/>
              <a:t> 2017.</a:t>
            </a:r>
            <a:endParaRPr lang="en-US" sz="2000"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2</a:t>
            </a:fld>
            <a:endParaRPr lang="en-US"/>
          </a:p>
        </p:txBody>
      </p:sp>
    </p:spTree>
    <p:extLst>
      <p:ext uri="{BB962C8B-B14F-4D97-AF65-F5344CB8AC3E}">
        <p14:creationId xmlns:p14="http://schemas.microsoft.com/office/powerpoint/2010/main" val="2304947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318" y="950675"/>
            <a:ext cx="7250202" cy="747396"/>
          </a:xfrm>
        </p:spPr>
        <p:txBody>
          <a:bodyPr/>
          <a:lstStyle/>
          <a:p>
            <a:r>
              <a:rPr lang="en-US" altLang="zh-CN" dirty="0"/>
              <a:t>Question</a:t>
            </a:r>
            <a:endParaRPr lang="en-US" dirty="0"/>
          </a:p>
        </p:txBody>
      </p:sp>
      <p:sp>
        <p:nvSpPr>
          <p:cNvPr id="3" name="Content Placeholder 2"/>
          <p:cNvSpPr>
            <a:spLocks noGrp="1"/>
          </p:cNvSpPr>
          <p:nvPr>
            <p:ph idx="4294967295"/>
          </p:nvPr>
        </p:nvSpPr>
        <p:spPr>
          <a:xfrm>
            <a:off x="618494" y="2541431"/>
            <a:ext cx="7793356" cy="1210173"/>
          </a:xfrm>
        </p:spPr>
        <p:txBody>
          <a:bodyPr>
            <a:normAutofit/>
          </a:bodyPr>
          <a:lstStyle/>
          <a:p>
            <a:r>
              <a:rPr lang="en-GB" altLang="zh-CN" b="1" dirty="0"/>
              <a:t>What are the major concerning issues in the design of </a:t>
            </a:r>
            <a:r>
              <a:rPr lang="en-GB" altLang="zh-CN" b="1" dirty="0" err="1"/>
              <a:t>ctDNA</a:t>
            </a:r>
            <a:r>
              <a:rPr lang="en-GB" altLang="zh-CN" b="1" dirty="0"/>
              <a:t> quality control materials?</a:t>
            </a:r>
          </a:p>
          <a:p>
            <a:pPr lvl="1"/>
            <a:endParaRPr lang="en-US" sz="2800" b="1"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180" y="649752"/>
            <a:ext cx="7250202" cy="747396"/>
          </a:xfrm>
        </p:spPr>
        <p:txBody>
          <a:bodyPr/>
          <a:lstStyle/>
          <a:p>
            <a:r>
              <a:rPr lang="en-US" altLang="zh-CN" dirty="0"/>
              <a:t>Materials &amp; Methods</a:t>
            </a:r>
            <a:endParaRPr lang="en-US" dirty="0"/>
          </a:p>
        </p:txBody>
      </p:sp>
      <p:sp>
        <p:nvSpPr>
          <p:cNvPr id="3" name="Content Placeholder 2"/>
          <p:cNvSpPr>
            <a:spLocks noGrp="1"/>
          </p:cNvSpPr>
          <p:nvPr>
            <p:ph idx="4294967295"/>
          </p:nvPr>
        </p:nvSpPr>
        <p:spPr>
          <a:xfrm>
            <a:off x="230180" y="1272727"/>
            <a:ext cx="8751451" cy="4773210"/>
          </a:xfrm>
        </p:spPr>
        <p:txBody>
          <a:bodyPr>
            <a:noAutofit/>
          </a:bodyPr>
          <a:lstStyle/>
          <a:p>
            <a:r>
              <a:rPr lang="en-US" altLang="zh-CN" sz="2000" dirty="0" err="1"/>
              <a:t>MNase</a:t>
            </a:r>
            <a:r>
              <a:rPr lang="en-US" altLang="zh-CN" sz="2000" dirty="0"/>
              <a:t> enzyme was used to digest HEK293T cells in order to produce wild-type DNA pieces.</a:t>
            </a:r>
          </a:p>
          <a:p>
            <a:endParaRPr lang="en-US" altLang="zh-CN" sz="2000" dirty="0"/>
          </a:p>
          <a:p>
            <a:r>
              <a:rPr lang="en-US" sz="2000" dirty="0"/>
              <a:t>PCR-based site-directed mutagenesis was done to introduce KRAS G12D and five kinds of EGFR mutations including T790M, L858R, G12D, deletion in exon 19 and insertion in exon 20.</a:t>
            </a:r>
          </a:p>
          <a:p>
            <a:endParaRPr lang="en-US" sz="2000" dirty="0"/>
          </a:p>
          <a:p>
            <a:r>
              <a:rPr lang="en-GB" altLang="zh-CN" sz="2000" dirty="0"/>
              <a:t>HEK293T cells were edited to introduce</a:t>
            </a:r>
            <a:r>
              <a:rPr lang="en-GB" altLang="zh-CN" sz="2000" i="1" dirty="0"/>
              <a:t> EML4-ALK</a:t>
            </a:r>
            <a:r>
              <a:rPr lang="en-GB" altLang="zh-CN" sz="2000" dirty="0"/>
              <a:t> rearrangements by the CRISPR/Cas9 system. </a:t>
            </a:r>
          </a:p>
          <a:p>
            <a:endParaRPr lang="en-US" altLang="zh-CN" sz="2000" dirty="0"/>
          </a:p>
          <a:p>
            <a:r>
              <a:rPr lang="en-US" altLang="zh-CN" sz="2000" dirty="0"/>
              <a:t>The DNA fragments were mixed with the digested edited </a:t>
            </a:r>
            <a:r>
              <a:rPr lang="en-GB" altLang="zh-CN" sz="2000" dirty="0"/>
              <a:t>HEK293T </a:t>
            </a:r>
            <a:r>
              <a:rPr lang="en-US" altLang="zh-CN" sz="2000" dirty="0"/>
              <a:t>cell-line DNA segments containing EML4-ALK rearrangements and sheared DNA segments with SNVs and </a:t>
            </a:r>
            <a:r>
              <a:rPr lang="en-US" altLang="zh-CN" sz="2000" dirty="0" err="1"/>
              <a:t>indels</a:t>
            </a:r>
            <a:r>
              <a:rPr lang="en-US" altLang="zh-CN" sz="2000" dirty="0"/>
              <a:t> respectively to generate synthetic cell-free DNA quality control materials. </a:t>
            </a:r>
            <a:endParaRPr lang="en-US" altLang="zh-CN" sz="2000" i="1"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4</a:t>
            </a:fld>
            <a:endParaRPr lang="en-US"/>
          </a:p>
        </p:txBody>
      </p:sp>
    </p:spTree>
    <p:extLst>
      <p:ext uri="{BB962C8B-B14F-4D97-AF65-F5344CB8AC3E}">
        <p14:creationId xmlns:p14="http://schemas.microsoft.com/office/powerpoint/2010/main" val="293908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5</a:t>
            </a:fld>
            <a:endParaRPr lang="en-US"/>
          </a:p>
        </p:txBody>
      </p:sp>
      <p:sp>
        <p:nvSpPr>
          <p:cNvPr id="3" name="Rectangle 2"/>
          <p:cNvSpPr/>
          <p:nvPr/>
        </p:nvSpPr>
        <p:spPr>
          <a:xfrm>
            <a:off x="541276" y="5458307"/>
            <a:ext cx="8091533" cy="400110"/>
          </a:xfrm>
          <a:prstGeom prst="rect">
            <a:avLst/>
          </a:prstGeom>
          <a:solidFill>
            <a:schemeClr val="bg1">
              <a:lumMod val="75000"/>
            </a:schemeClr>
          </a:solidFill>
        </p:spPr>
        <p:txBody>
          <a:bodyPr wrap="square">
            <a:spAutoFit/>
          </a:bodyPr>
          <a:lstStyle/>
          <a:p>
            <a:r>
              <a:rPr lang="en-US" sz="2000" b="1" dirty="0">
                <a:solidFill>
                  <a:srgbClr val="B11F24"/>
                </a:solidFill>
              </a:rPr>
              <a:t>Figure 1.</a:t>
            </a:r>
            <a:r>
              <a:rPr lang="en-US" altLang="zh-CN" sz="2000" b="1" dirty="0">
                <a:latin typeface="+mj-lt"/>
              </a:rPr>
              <a:t> A schematic illustration of the preparation of SCQCMs</a:t>
            </a:r>
            <a:endParaRPr lang="en-US" sz="2000" i="1" dirty="0"/>
          </a:p>
        </p:txBody>
      </p:sp>
      <p:sp>
        <p:nvSpPr>
          <p:cNvPr id="8" name="Title 1"/>
          <p:cNvSpPr txBox="1">
            <a:spLocks/>
          </p:cNvSpPr>
          <p:nvPr/>
        </p:nvSpPr>
        <p:spPr>
          <a:xfrm>
            <a:off x="161814" y="709003"/>
            <a:ext cx="7250202" cy="747396"/>
          </a:xfrm>
          <a:prstGeom prst="rect">
            <a:avLst/>
          </a:prstGeom>
        </p:spPr>
        <p:txBody>
          <a:bodyPr/>
          <a:lstStyle>
            <a:lvl1pPr algn="l" defTabSz="457200" rtl="0" eaLnBrk="1" latinLnBrk="0" hangingPunct="1">
              <a:spcBef>
                <a:spcPct val="0"/>
              </a:spcBef>
              <a:buNone/>
              <a:defRPr sz="3000" b="1" kern="1200">
                <a:solidFill>
                  <a:schemeClr val="tx1"/>
                </a:solidFill>
                <a:latin typeface="Arial"/>
                <a:ea typeface="+mj-ea"/>
                <a:cs typeface="Arial"/>
              </a:defRPr>
            </a:lvl1pPr>
          </a:lstStyle>
          <a:p>
            <a:r>
              <a:rPr lang="en-US" altLang="zh-CN" dirty="0"/>
              <a:t>Materials &amp; Methods</a:t>
            </a:r>
            <a:endParaRPr lang="en-US" dirty="0"/>
          </a:p>
        </p:txBody>
      </p:sp>
      <p:pic>
        <p:nvPicPr>
          <p:cNvPr id="5" name="图片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38727" y="1674316"/>
            <a:ext cx="8586333" cy="3270984"/>
          </a:xfrm>
          <a:prstGeom prst="rect">
            <a:avLst/>
          </a:prstGeom>
        </p:spPr>
      </p:pic>
    </p:spTree>
    <p:extLst>
      <p:ext uri="{BB962C8B-B14F-4D97-AF65-F5344CB8AC3E}">
        <p14:creationId xmlns:p14="http://schemas.microsoft.com/office/powerpoint/2010/main" val="1743101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180" y="649752"/>
            <a:ext cx="7250202" cy="747396"/>
          </a:xfrm>
        </p:spPr>
        <p:txBody>
          <a:bodyPr/>
          <a:lstStyle/>
          <a:p>
            <a:r>
              <a:rPr lang="en-US" altLang="zh-CN" dirty="0"/>
              <a:t>Materials &amp; Methods</a:t>
            </a:r>
            <a:endParaRPr lang="en-US" dirty="0"/>
          </a:p>
        </p:txBody>
      </p:sp>
      <p:sp>
        <p:nvSpPr>
          <p:cNvPr id="3" name="Content Placeholder 2"/>
          <p:cNvSpPr>
            <a:spLocks noGrp="1"/>
          </p:cNvSpPr>
          <p:nvPr>
            <p:ph idx="4294967295"/>
          </p:nvPr>
        </p:nvSpPr>
        <p:spPr>
          <a:xfrm>
            <a:off x="230180" y="1657659"/>
            <a:ext cx="8751451" cy="3469818"/>
          </a:xfrm>
        </p:spPr>
        <p:txBody>
          <a:bodyPr>
            <a:noAutofit/>
          </a:bodyPr>
          <a:lstStyle/>
          <a:p>
            <a:r>
              <a:rPr lang="en-US" sz="2200" dirty="0"/>
              <a:t>The SCQCMs were </a:t>
            </a:r>
            <a:r>
              <a:rPr lang="en-US" altLang="zh-CN" sz="2200" dirty="0"/>
              <a:t>compared </a:t>
            </a:r>
            <a:r>
              <a:rPr lang="en-US" sz="2200" dirty="0"/>
              <a:t>with patient-derived plasma as an effective substitute for clinical samples </a:t>
            </a:r>
            <a:r>
              <a:rPr lang="en-US" altLang="zh-CN" sz="2200" dirty="0"/>
              <a:t>to evaluate their reliability.</a:t>
            </a:r>
            <a:endParaRPr lang="en-US" sz="2200" dirty="0"/>
          </a:p>
          <a:p>
            <a:endParaRPr lang="en-US" sz="2200" dirty="0"/>
          </a:p>
          <a:p>
            <a:r>
              <a:rPr lang="en-US" sz="2200" dirty="0"/>
              <a:t>The SCQCMs containing cancer-associated alterations at different fractional concentrations were distributed to </a:t>
            </a:r>
            <a:r>
              <a:rPr lang="en-US" altLang="zh-CN" sz="2200" dirty="0"/>
              <a:t>11 laboratories, covering a broad range of methodologies and informatics techniques to evaluate the generalizability of the quality control materials.</a:t>
            </a:r>
            <a:endParaRPr lang="en-US" sz="2200"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6</a:t>
            </a:fld>
            <a:endParaRPr lang="en-US"/>
          </a:p>
        </p:txBody>
      </p:sp>
    </p:spTree>
    <p:extLst>
      <p:ext uri="{BB962C8B-B14F-4D97-AF65-F5344CB8AC3E}">
        <p14:creationId xmlns:p14="http://schemas.microsoft.com/office/powerpoint/2010/main" val="2613851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7</a:t>
            </a:fld>
            <a:endParaRPr lang="en-US"/>
          </a:p>
        </p:txBody>
      </p:sp>
      <p:sp>
        <p:nvSpPr>
          <p:cNvPr id="3" name="Rectangle 2"/>
          <p:cNvSpPr/>
          <p:nvPr/>
        </p:nvSpPr>
        <p:spPr>
          <a:xfrm>
            <a:off x="571165" y="5411251"/>
            <a:ext cx="8091533" cy="584775"/>
          </a:xfrm>
          <a:prstGeom prst="rect">
            <a:avLst/>
          </a:prstGeom>
          <a:solidFill>
            <a:schemeClr val="bg1">
              <a:lumMod val="75000"/>
            </a:schemeClr>
          </a:solidFill>
        </p:spPr>
        <p:txBody>
          <a:bodyPr wrap="square">
            <a:spAutoFit/>
          </a:bodyPr>
          <a:lstStyle/>
          <a:p>
            <a:r>
              <a:rPr lang="en-US" sz="1600" b="1" dirty="0">
                <a:solidFill>
                  <a:srgbClr val="B11F24"/>
                </a:solidFill>
              </a:rPr>
              <a:t>Figure 2.</a:t>
            </a:r>
            <a:r>
              <a:rPr lang="en-US" altLang="zh-CN" sz="1600" b="1" dirty="0">
                <a:latin typeface="+mj-lt"/>
              </a:rPr>
              <a:t> Sequencing quality of sequenced reads derived from spike-in M-</a:t>
            </a:r>
            <a:r>
              <a:rPr lang="en-US" altLang="zh-CN" sz="1600" b="1" dirty="0" err="1">
                <a:latin typeface="+mj-lt"/>
              </a:rPr>
              <a:t>cfDNA</a:t>
            </a:r>
            <a:r>
              <a:rPr lang="en-US" altLang="zh-CN" sz="1600" b="1" dirty="0">
                <a:latin typeface="+mj-lt"/>
              </a:rPr>
              <a:t> samples and plasma </a:t>
            </a:r>
            <a:r>
              <a:rPr lang="en-US" altLang="zh-CN" sz="1600" b="1" dirty="0" err="1">
                <a:latin typeface="+mj-lt"/>
              </a:rPr>
              <a:t>cfDNA</a:t>
            </a:r>
            <a:r>
              <a:rPr lang="en-US" altLang="zh-CN" sz="1600" b="1" dirty="0">
                <a:latin typeface="+mj-lt"/>
              </a:rPr>
              <a:t> samples</a:t>
            </a:r>
            <a:endParaRPr lang="en-US" sz="1600" i="1" dirty="0"/>
          </a:p>
        </p:txBody>
      </p:sp>
      <p:pic>
        <p:nvPicPr>
          <p:cNvPr id="2" name="图片 1"/>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802180" y="857918"/>
            <a:ext cx="4172130" cy="4306024"/>
          </a:xfrm>
          <a:prstGeom prst="rect">
            <a:avLst/>
          </a:prstGeom>
        </p:spPr>
      </p:pic>
      <p:sp>
        <p:nvSpPr>
          <p:cNvPr id="9" name="Title 1"/>
          <p:cNvSpPr txBox="1">
            <a:spLocks/>
          </p:cNvSpPr>
          <p:nvPr/>
        </p:nvSpPr>
        <p:spPr>
          <a:xfrm>
            <a:off x="194594" y="135586"/>
            <a:ext cx="7250202" cy="747396"/>
          </a:xfrm>
          <a:prstGeom prst="rect">
            <a:avLst/>
          </a:prstGeom>
        </p:spPr>
        <p:txBody>
          <a:bodyPr/>
          <a:lstStyle>
            <a:lvl1pPr algn="l" defTabSz="457200" rtl="0" eaLnBrk="1" latinLnBrk="0" hangingPunct="1">
              <a:spcBef>
                <a:spcPct val="0"/>
              </a:spcBef>
              <a:buNone/>
              <a:defRPr sz="3000" b="1" kern="1200">
                <a:solidFill>
                  <a:schemeClr val="tx1"/>
                </a:solidFill>
                <a:latin typeface="Arial"/>
                <a:ea typeface="+mj-ea"/>
                <a:cs typeface="Arial"/>
              </a:defRPr>
            </a:lvl1pPr>
          </a:lstStyle>
          <a:p>
            <a:r>
              <a:rPr lang="en-US" altLang="zh-CN" dirty="0"/>
              <a:t>Results</a:t>
            </a:r>
            <a:endParaRPr lang="en-US" dirty="0"/>
          </a:p>
        </p:txBody>
      </p:sp>
      <p:sp>
        <p:nvSpPr>
          <p:cNvPr id="7" name="矩形 6"/>
          <p:cNvSpPr/>
          <p:nvPr/>
        </p:nvSpPr>
        <p:spPr>
          <a:xfrm>
            <a:off x="104197" y="818022"/>
            <a:ext cx="4697983" cy="4708981"/>
          </a:xfrm>
          <a:prstGeom prst="rect">
            <a:avLst/>
          </a:prstGeom>
        </p:spPr>
        <p:txBody>
          <a:bodyPr wrap="square">
            <a:spAutoFit/>
          </a:bodyPr>
          <a:lstStyle/>
          <a:p>
            <a:pPr algn="just">
              <a:lnSpc>
                <a:spcPct val="150000"/>
              </a:lnSpc>
            </a:pPr>
            <a:r>
              <a:rPr lang="en-GB" altLang="zh-CN" sz="1600" b="1" dirty="0"/>
              <a:t>Comparison of the performance of SCQCMs with plasma samples:</a:t>
            </a:r>
          </a:p>
          <a:p>
            <a:pPr marL="285750" indent="-285750" algn="just">
              <a:lnSpc>
                <a:spcPct val="150000"/>
              </a:lnSpc>
              <a:buFont typeface="Arial" panose="020B0604020202020204" pitchFamily="34" charset="0"/>
              <a:buChar char="•"/>
            </a:pPr>
            <a:r>
              <a:rPr lang="en-GB" altLang="zh-CN" sz="1400" kern="100" dirty="0">
                <a:ea typeface="宋体" panose="02010600030101010101" pitchFamily="2" charset="-122"/>
                <a:cs typeface="Times New Roman" panose="02020603050405020304" pitchFamily="18" charset="0"/>
              </a:rPr>
              <a:t>The fragment lengths derived from </a:t>
            </a:r>
            <a:r>
              <a:rPr lang="en-US" altLang="zh-CN" sz="1400" kern="100" dirty="0">
                <a:ea typeface="宋体" panose="02010600030101010101" pitchFamily="2" charset="-122"/>
                <a:cs typeface="Times New Roman" panose="02020603050405020304" pitchFamily="18" charset="0"/>
              </a:rPr>
              <a:t>cell-free DNA based on </a:t>
            </a:r>
            <a:r>
              <a:rPr lang="en-US" altLang="zh-CN" sz="1400" kern="100" dirty="0" err="1">
                <a:ea typeface="宋体" panose="02010600030101010101" pitchFamily="2" charset="-122"/>
                <a:cs typeface="Times New Roman" panose="02020603050405020304" pitchFamily="18" charset="0"/>
              </a:rPr>
              <a:t>MNase</a:t>
            </a:r>
            <a:r>
              <a:rPr lang="en-US" altLang="zh-CN" sz="1400" kern="100" dirty="0">
                <a:ea typeface="宋体" panose="02010600030101010101" pitchFamily="2" charset="-122"/>
                <a:cs typeface="Times New Roman" panose="02020603050405020304" pitchFamily="18" charset="0"/>
              </a:rPr>
              <a:t> digestion (</a:t>
            </a:r>
            <a:r>
              <a:rPr lang="en-GB" altLang="zh-CN" sz="1400" kern="100" dirty="0">
                <a:ea typeface="宋体" panose="02010600030101010101" pitchFamily="2" charset="-122"/>
                <a:cs typeface="Times New Roman" panose="02020603050405020304" pitchFamily="18" charset="0"/>
              </a:rPr>
              <a:t>M-</a:t>
            </a:r>
            <a:r>
              <a:rPr lang="en-GB" altLang="zh-CN" sz="1400" kern="100" dirty="0" err="1">
                <a:ea typeface="宋体" panose="02010600030101010101" pitchFamily="2" charset="-122"/>
                <a:cs typeface="Times New Roman" panose="02020603050405020304" pitchFamily="18" charset="0"/>
              </a:rPr>
              <a:t>cfDNA</a:t>
            </a:r>
            <a:r>
              <a:rPr lang="en-GB" altLang="zh-CN" sz="1400" kern="100" dirty="0">
                <a:ea typeface="宋体" panose="02010600030101010101" pitchFamily="2" charset="-122"/>
                <a:cs typeface="Times New Roman" panose="02020603050405020304" pitchFamily="18" charset="0"/>
              </a:rPr>
              <a:t>) were generally shorter than the fragment lengths present in the patients and healthy controls, respectively. </a:t>
            </a:r>
          </a:p>
          <a:p>
            <a:pPr marL="285750" indent="-285750" algn="just">
              <a:lnSpc>
                <a:spcPct val="150000"/>
              </a:lnSpc>
              <a:buFont typeface="Arial" panose="020B0604020202020204" pitchFamily="34" charset="0"/>
              <a:buChar char="•"/>
            </a:pPr>
            <a:endParaRPr lang="en-GB" altLang="zh-CN" sz="1400" kern="100" dirty="0">
              <a:ea typeface="宋体" panose="02010600030101010101" pitchFamily="2" charset="-122"/>
              <a:cs typeface="Times New Roman" panose="02020603050405020304" pitchFamily="18" charset="0"/>
            </a:endParaRPr>
          </a:p>
          <a:p>
            <a:pPr marL="285750" indent="-285750" algn="just">
              <a:lnSpc>
                <a:spcPct val="150000"/>
              </a:lnSpc>
              <a:spcAft>
                <a:spcPts val="0"/>
              </a:spcAft>
              <a:buFont typeface="Arial" panose="020B0604020202020204" pitchFamily="34" charset="0"/>
              <a:buChar char="•"/>
            </a:pPr>
            <a:r>
              <a:rPr lang="en-US" altLang="zh-CN" sz="1400" kern="100" dirty="0">
                <a:ea typeface="宋体" panose="02010600030101010101" pitchFamily="2" charset="-122"/>
                <a:cs typeface="Times New Roman" panose="02020603050405020304" pitchFamily="18" charset="0"/>
              </a:rPr>
              <a:t>spike-in M-</a:t>
            </a:r>
            <a:r>
              <a:rPr lang="en-US" altLang="zh-CN" sz="1400" kern="100" dirty="0" err="1">
                <a:ea typeface="宋体" panose="02010600030101010101" pitchFamily="2" charset="-122"/>
                <a:cs typeface="Times New Roman" panose="02020603050405020304" pitchFamily="18" charset="0"/>
              </a:rPr>
              <a:t>cfDNA</a:t>
            </a:r>
            <a:r>
              <a:rPr lang="en-US" altLang="zh-CN" sz="1400" kern="100" dirty="0">
                <a:ea typeface="宋体" panose="02010600030101010101" pitchFamily="2" charset="-122"/>
                <a:cs typeface="Times New Roman" panose="02020603050405020304" pitchFamily="18" charset="0"/>
              </a:rPr>
              <a:t> derived reads were similar to the reads derived from tumor patient plasma </a:t>
            </a:r>
            <a:r>
              <a:rPr lang="en-US" altLang="zh-CN" sz="1400" kern="100" dirty="0" err="1">
                <a:ea typeface="宋体" panose="02010600030101010101" pitchFamily="2" charset="-122"/>
                <a:cs typeface="Times New Roman" panose="02020603050405020304" pitchFamily="18" charset="0"/>
              </a:rPr>
              <a:t>cfDNA</a:t>
            </a:r>
            <a:r>
              <a:rPr lang="en-US" altLang="zh-CN" sz="1400" kern="100" dirty="0">
                <a:ea typeface="宋体" panose="02010600030101010101" pitchFamily="2" charset="-122"/>
                <a:cs typeface="Times New Roman" panose="02020603050405020304" pitchFamily="18" charset="0"/>
              </a:rPr>
              <a:t> in the sequencing quality pattern.</a:t>
            </a:r>
          </a:p>
          <a:p>
            <a:pPr marL="285750" indent="-285750" algn="just">
              <a:lnSpc>
                <a:spcPct val="150000"/>
              </a:lnSpc>
              <a:spcAft>
                <a:spcPts val="0"/>
              </a:spcAft>
              <a:buFont typeface="Arial" panose="020B0604020202020204" pitchFamily="34" charset="0"/>
              <a:buChar char="•"/>
            </a:pPr>
            <a:endParaRPr lang="en-US" altLang="zh-CN" sz="1400" kern="100" dirty="0">
              <a:ea typeface="宋体" panose="02010600030101010101" pitchFamily="2" charset="-122"/>
              <a:cs typeface="Times New Roman" panose="02020603050405020304" pitchFamily="18" charset="0"/>
            </a:endParaRPr>
          </a:p>
          <a:p>
            <a:pPr marL="285750" indent="-285750" algn="just">
              <a:lnSpc>
                <a:spcPct val="150000"/>
              </a:lnSpc>
              <a:spcAft>
                <a:spcPts val="0"/>
              </a:spcAft>
              <a:buFont typeface="Arial" panose="020B0604020202020204" pitchFamily="34" charset="0"/>
              <a:buChar char="•"/>
            </a:pPr>
            <a:r>
              <a:rPr lang="en-GB" altLang="zh-CN" sz="1400" kern="100" dirty="0">
                <a:ea typeface="宋体" panose="02010600030101010101" pitchFamily="2" charset="-122"/>
                <a:cs typeface="Times New Roman" panose="02020603050405020304" pitchFamily="18" charset="0"/>
              </a:rPr>
              <a:t>The introduced genetic variations (including SNV,  </a:t>
            </a:r>
            <a:r>
              <a:rPr lang="en-GB" altLang="zh-CN" sz="1400" kern="100" dirty="0" err="1">
                <a:ea typeface="宋体" panose="02010600030101010101" pitchFamily="2" charset="-122"/>
                <a:cs typeface="Times New Roman" panose="02020603050405020304" pitchFamily="18" charset="0"/>
              </a:rPr>
              <a:t>indel</a:t>
            </a:r>
            <a:r>
              <a:rPr lang="en-GB" altLang="zh-CN" sz="1400" kern="100" dirty="0">
                <a:ea typeface="宋体" panose="02010600030101010101" pitchFamily="2" charset="-122"/>
                <a:cs typeface="Times New Roman" panose="02020603050405020304" pitchFamily="18" charset="0"/>
              </a:rPr>
              <a:t>, gene fusion) were identified in the spike-in M-</a:t>
            </a:r>
            <a:r>
              <a:rPr lang="en-GB" altLang="zh-CN" sz="1400" kern="100" dirty="0" err="1">
                <a:ea typeface="宋体" panose="02010600030101010101" pitchFamily="2" charset="-122"/>
                <a:cs typeface="Times New Roman" panose="02020603050405020304" pitchFamily="18" charset="0"/>
              </a:rPr>
              <a:t>cfDNA</a:t>
            </a:r>
            <a:r>
              <a:rPr lang="en-GB" altLang="zh-CN" sz="1400" kern="100" dirty="0">
                <a:ea typeface="宋体" panose="02010600030101010101" pitchFamily="2" charset="-122"/>
                <a:cs typeface="Times New Roman" panose="02020603050405020304" pitchFamily="18" charset="0"/>
              </a:rPr>
              <a:t> samples with the expected </a:t>
            </a:r>
            <a:r>
              <a:rPr lang="en-GB" altLang="zh-CN" sz="1400" dirty="0"/>
              <a:t>allelic fraction (AF)</a:t>
            </a:r>
            <a:r>
              <a:rPr lang="en-GB" altLang="zh-CN" sz="1400" kern="100" dirty="0">
                <a:ea typeface="宋体" panose="02010600030101010101" pitchFamily="2" charset="-122"/>
                <a:cs typeface="Times New Roman" panose="02020603050405020304" pitchFamily="18" charset="0"/>
              </a:rPr>
              <a:t>. </a:t>
            </a:r>
            <a:endParaRPr lang="zh-CN" altLang="zh-CN" sz="1400" kern="100" dirty="0">
              <a:effectLst/>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321221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897C2A1-9313-CA4F-AEA9-36A479C1E1AD}" type="slidenum">
              <a:rPr lang="en-US" smtClean="0"/>
              <a:pPr/>
              <a:t>8</a:t>
            </a:fld>
            <a:endParaRPr lang="en-US"/>
          </a:p>
        </p:txBody>
      </p:sp>
      <p:graphicFrame>
        <p:nvGraphicFramePr>
          <p:cNvPr id="3" name="表格 2"/>
          <p:cNvGraphicFramePr>
            <a:graphicFrameLocks noGrp="1"/>
          </p:cNvGraphicFramePr>
          <p:nvPr>
            <p:extLst>
              <p:ext uri="{D42A27DB-BD31-4B8C-83A1-F6EECF244321}">
                <p14:modId xmlns:p14="http://schemas.microsoft.com/office/powerpoint/2010/main" val="1614117278"/>
              </p:ext>
            </p:extLst>
          </p:nvPr>
        </p:nvGraphicFramePr>
        <p:xfrm>
          <a:off x="211667" y="981095"/>
          <a:ext cx="8656708" cy="5049038"/>
        </p:xfrm>
        <a:graphic>
          <a:graphicData uri="http://schemas.openxmlformats.org/drawingml/2006/table">
            <a:tbl>
              <a:tblPr>
                <a:tableStyleId>{5C22544A-7EE6-4342-B048-85BDC9FD1C3A}</a:tableStyleId>
              </a:tblPr>
              <a:tblGrid>
                <a:gridCol w="848012">
                  <a:extLst>
                    <a:ext uri="{9D8B030D-6E8A-4147-A177-3AD203B41FA5}">
                      <a16:colId xmlns:a16="http://schemas.microsoft.com/office/drawing/2014/main" val="20000"/>
                    </a:ext>
                  </a:extLst>
                </a:gridCol>
                <a:gridCol w="760575">
                  <a:extLst>
                    <a:ext uri="{9D8B030D-6E8A-4147-A177-3AD203B41FA5}">
                      <a16:colId xmlns:a16="http://schemas.microsoft.com/office/drawing/2014/main" val="20001"/>
                    </a:ext>
                  </a:extLst>
                </a:gridCol>
                <a:gridCol w="1110953">
                  <a:extLst>
                    <a:ext uri="{9D8B030D-6E8A-4147-A177-3AD203B41FA5}">
                      <a16:colId xmlns:a16="http://schemas.microsoft.com/office/drawing/2014/main" val="20002"/>
                    </a:ext>
                  </a:extLst>
                </a:gridCol>
                <a:gridCol w="1529698">
                  <a:extLst>
                    <a:ext uri="{9D8B030D-6E8A-4147-A177-3AD203B41FA5}">
                      <a16:colId xmlns:a16="http://schemas.microsoft.com/office/drawing/2014/main" val="20003"/>
                    </a:ext>
                  </a:extLst>
                </a:gridCol>
                <a:gridCol w="1316052">
                  <a:extLst>
                    <a:ext uri="{9D8B030D-6E8A-4147-A177-3AD203B41FA5}">
                      <a16:colId xmlns:a16="http://schemas.microsoft.com/office/drawing/2014/main" val="20004"/>
                    </a:ext>
                  </a:extLst>
                </a:gridCol>
                <a:gridCol w="2113976">
                  <a:extLst>
                    <a:ext uri="{9D8B030D-6E8A-4147-A177-3AD203B41FA5}">
                      <a16:colId xmlns:a16="http://schemas.microsoft.com/office/drawing/2014/main" val="20005"/>
                    </a:ext>
                  </a:extLst>
                </a:gridCol>
                <a:gridCol w="977442">
                  <a:extLst>
                    <a:ext uri="{9D8B030D-6E8A-4147-A177-3AD203B41FA5}">
                      <a16:colId xmlns:a16="http://schemas.microsoft.com/office/drawing/2014/main" val="20006"/>
                    </a:ext>
                  </a:extLst>
                </a:gridCol>
              </a:tblGrid>
              <a:tr h="324180">
                <a:tc rowSpan="2">
                  <a:txBody>
                    <a:bodyPr/>
                    <a:lstStyle/>
                    <a:p>
                      <a:pPr algn="ctr">
                        <a:lnSpc>
                          <a:spcPts val="2600"/>
                        </a:lnSpc>
                        <a:spcAft>
                          <a:spcPts val="0"/>
                        </a:spcAft>
                      </a:pPr>
                      <a:r>
                        <a:rPr lang="en-US" sz="1000" b="1" kern="100" dirty="0">
                          <a:solidFill>
                            <a:schemeClr val="bg1"/>
                          </a:solidFill>
                          <a:effectLst/>
                        </a:rPr>
                        <a:t>Sample No.</a:t>
                      </a:r>
                      <a:endParaRPr lang="zh-CN" sz="10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rgbClr val="C00000"/>
                    </a:solidFill>
                  </a:tcPr>
                </a:tc>
                <a:tc rowSpan="2">
                  <a:txBody>
                    <a:bodyPr/>
                    <a:lstStyle/>
                    <a:p>
                      <a:pPr algn="ctr">
                        <a:lnSpc>
                          <a:spcPts val="2600"/>
                        </a:lnSpc>
                        <a:spcAft>
                          <a:spcPts val="0"/>
                        </a:spcAft>
                      </a:pPr>
                      <a:r>
                        <a:rPr lang="en-US" sz="1000" b="1" kern="100" dirty="0">
                          <a:solidFill>
                            <a:schemeClr val="bg1"/>
                          </a:solidFill>
                          <a:effectLst/>
                        </a:rPr>
                        <a:t>Gene</a:t>
                      </a:r>
                      <a:endParaRPr lang="zh-CN" sz="10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rgbClr val="C00000"/>
                    </a:solidFill>
                  </a:tcPr>
                </a:tc>
                <a:tc rowSpan="2">
                  <a:txBody>
                    <a:bodyPr/>
                    <a:lstStyle/>
                    <a:p>
                      <a:pPr algn="ctr">
                        <a:lnSpc>
                          <a:spcPts val="2600"/>
                        </a:lnSpc>
                        <a:spcAft>
                          <a:spcPts val="0"/>
                        </a:spcAft>
                      </a:pPr>
                      <a:r>
                        <a:rPr lang="en-US" sz="1000" b="1" kern="100" dirty="0">
                          <a:solidFill>
                            <a:schemeClr val="bg1"/>
                          </a:solidFill>
                          <a:effectLst/>
                        </a:rPr>
                        <a:t>Transcript ID</a:t>
                      </a:r>
                      <a:endParaRPr lang="zh-CN" sz="10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rgbClr val="C00000"/>
                    </a:solidFill>
                  </a:tcPr>
                </a:tc>
                <a:tc rowSpan="2">
                  <a:txBody>
                    <a:bodyPr/>
                    <a:lstStyle/>
                    <a:p>
                      <a:pPr algn="ctr">
                        <a:lnSpc>
                          <a:spcPts val="2600"/>
                        </a:lnSpc>
                        <a:spcAft>
                          <a:spcPts val="0"/>
                        </a:spcAft>
                      </a:pPr>
                      <a:r>
                        <a:rPr lang="en-US" sz="1000" b="1" kern="100" dirty="0">
                          <a:solidFill>
                            <a:schemeClr val="bg1"/>
                          </a:solidFill>
                          <a:effectLst/>
                        </a:rPr>
                        <a:t>Variant</a:t>
                      </a:r>
                      <a:endParaRPr lang="zh-CN" sz="10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rgbClr val="C00000"/>
                    </a:solidFill>
                  </a:tcPr>
                </a:tc>
                <a:tc rowSpan="2">
                  <a:txBody>
                    <a:bodyPr/>
                    <a:lstStyle/>
                    <a:p>
                      <a:pPr algn="ctr">
                        <a:lnSpc>
                          <a:spcPts val="2600"/>
                        </a:lnSpc>
                        <a:spcAft>
                          <a:spcPts val="0"/>
                        </a:spcAft>
                      </a:pPr>
                      <a:r>
                        <a:rPr lang="en-US" sz="1000" b="1" kern="100" dirty="0">
                          <a:solidFill>
                            <a:schemeClr val="bg1"/>
                          </a:solidFill>
                          <a:effectLst/>
                        </a:rPr>
                        <a:t>Intended AF</a:t>
                      </a:r>
                      <a:endParaRPr lang="zh-CN" sz="10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rgbClr val="C00000"/>
                    </a:solidFill>
                  </a:tcPr>
                </a:tc>
                <a:tc gridSpan="2">
                  <a:txBody>
                    <a:bodyPr/>
                    <a:lstStyle/>
                    <a:p>
                      <a:pPr algn="ctr">
                        <a:lnSpc>
                          <a:spcPts val="2600"/>
                        </a:lnSpc>
                        <a:spcAft>
                          <a:spcPts val="0"/>
                        </a:spcAft>
                      </a:pPr>
                      <a:r>
                        <a:rPr lang="en-US" sz="1000" b="1" kern="100" dirty="0">
                          <a:solidFill>
                            <a:schemeClr val="bg1"/>
                          </a:solidFill>
                          <a:effectLst/>
                        </a:rPr>
                        <a:t>Validated using NGS</a:t>
                      </a:r>
                      <a:endParaRPr lang="zh-CN" sz="10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rgbClr val="C00000"/>
                    </a:solidFill>
                  </a:tcPr>
                </a:tc>
                <a:tc hMerge="1">
                  <a:txBody>
                    <a:bodyPr/>
                    <a:lstStyle/>
                    <a:p>
                      <a:endParaRPr lang="zh-CN" altLang="en-US"/>
                    </a:p>
                  </a:txBody>
                  <a:tcPr/>
                </a:tc>
                <a:extLst>
                  <a:ext uri="{0D108BD9-81ED-4DB2-BD59-A6C34878D82A}">
                    <a16:rowId xmlns:a16="http://schemas.microsoft.com/office/drawing/2014/main" val="10000"/>
                  </a:ext>
                </a:extLst>
              </a:tr>
              <a:tr h="324180">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algn="ctr">
                        <a:lnSpc>
                          <a:spcPts val="2600"/>
                        </a:lnSpc>
                        <a:spcAft>
                          <a:spcPts val="0"/>
                        </a:spcAft>
                      </a:pPr>
                      <a:r>
                        <a:rPr lang="en-US" sz="1000" b="1" kern="100" dirty="0">
                          <a:solidFill>
                            <a:schemeClr val="bg1"/>
                          </a:solidFill>
                          <a:effectLst/>
                        </a:rPr>
                        <a:t>Variant</a:t>
                      </a:r>
                      <a:endParaRPr lang="zh-CN" sz="10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rgbClr val="C00000"/>
                    </a:solidFill>
                  </a:tcPr>
                </a:tc>
                <a:tc>
                  <a:txBody>
                    <a:bodyPr/>
                    <a:lstStyle/>
                    <a:p>
                      <a:pPr algn="ctr">
                        <a:lnSpc>
                          <a:spcPts val="2600"/>
                        </a:lnSpc>
                        <a:spcAft>
                          <a:spcPts val="0"/>
                        </a:spcAft>
                      </a:pPr>
                      <a:r>
                        <a:rPr lang="en-US" sz="1000" b="1" kern="100" dirty="0">
                          <a:solidFill>
                            <a:schemeClr val="bg1"/>
                          </a:solidFill>
                          <a:effectLst/>
                        </a:rPr>
                        <a:t>AF</a:t>
                      </a:r>
                      <a:endParaRPr lang="zh-CN" sz="10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rgbClr val="C00000"/>
                    </a:solidFill>
                  </a:tcPr>
                </a:tc>
                <a:extLst>
                  <a:ext uri="{0D108BD9-81ED-4DB2-BD59-A6C34878D82A}">
                    <a16:rowId xmlns:a16="http://schemas.microsoft.com/office/drawing/2014/main" val="10001"/>
                  </a:ext>
                </a:extLst>
              </a:tr>
              <a:tr h="448865">
                <a:tc rowSpan="2">
                  <a:txBody>
                    <a:bodyPr/>
                    <a:lstStyle/>
                    <a:p>
                      <a:pPr algn="ctr">
                        <a:lnSpc>
                          <a:spcPts val="2600"/>
                        </a:lnSpc>
                        <a:spcAft>
                          <a:spcPts val="0"/>
                        </a:spcAft>
                      </a:pPr>
                      <a:r>
                        <a:rPr lang="en-US" sz="1000" b="1" kern="100" dirty="0">
                          <a:effectLst/>
                        </a:rPr>
                        <a:t>A</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EGFR</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NM_005228.3</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c.2369C&gt;T </a:t>
                      </a:r>
                      <a:endParaRPr lang="zh-CN" sz="1000" b="1" kern="100" dirty="0">
                        <a:effectLst/>
                      </a:endParaRPr>
                    </a:p>
                    <a:p>
                      <a:pPr algn="l">
                        <a:spcAft>
                          <a:spcPts val="0"/>
                        </a:spcAft>
                      </a:pPr>
                      <a:r>
                        <a:rPr lang="en-US" sz="1000" b="1" kern="100" dirty="0">
                          <a:effectLst/>
                        </a:rPr>
                        <a:t>(p.Thr790Met)</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0">
                          <a:effectLst/>
                        </a:rPr>
                        <a:t>2.5%</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NM_005228.3(EGFR):c.2369C&gt;T(p.Thr790Met) </a:t>
                      </a:r>
                      <a:endParaRPr lang="zh-CN" sz="1000" b="1" kern="100" dirty="0">
                        <a:effectLst/>
                      </a:endParaRPr>
                    </a:p>
                    <a:p>
                      <a:pPr algn="l">
                        <a:spcAft>
                          <a:spcPts val="0"/>
                        </a:spcAft>
                      </a:pPr>
                      <a:r>
                        <a:rPr lang="en-US" sz="1000" b="1" kern="100" dirty="0">
                          <a:effectLst/>
                        </a:rPr>
                        <a:t>(p.Thr790Met)</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1.64%</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extLst>
                  <a:ext uri="{0D108BD9-81ED-4DB2-BD59-A6C34878D82A}">
                    <a16:rowId xmlns:a16="http://schemas.microsoft.com/office/drawing/2014/main" val="10002"/>
                  </a:ext>
                </a:extLst>
              </a:tr>
              <a:tr h="412206">
                <a:tc vMerge="1">
                  <a:txBody>
                    <a:bodyPr/>
                    <a:lstStyle/>
                    <a:p>
                      <a:endParaRPr lang="zh-CN" altLang="en-US"/>
                    </a:p>
                  </a:txBody>
                  <a:tcPr/>
                </a:tc>
                <a:tc>
                  <a:txBody>
                    <a:bodyPr/>
                    <a:lstStyle/>
                    <a:p>
                      <a:pPr algn="just">
                        <a:spcAft>
                          <a:spcPts val="0"/>
                        </a:spcAft>
                      </a:pPr>
                      <a:r>
                        <a:rPr lang="en-US" sz="1000" b="1" kern="100" dirty="0">
                          <a:effectLst/>
                        </a:rPr>
                        <a:t>EGFR</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NM_005228.3</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c.2573T&gt;G </a:t>
                      </a:r>
                      <a:endParaRPr lang="zh-CN" sz="1000" b="1" kern="100" dirty="0">
                        <a:effectLst/>
                      </a:endParaRPr>
                    </a:p>
                    <a:p>
                      <a:pPr algn="l">
                        <a:spcAft>
                          <a:spcPts val="0"/>
                        </a:spcAft>
                      </a:pPr>
                      <a:r>
                        <a:rPr lang="en-US" sz="1000" b="1" kern="100" dirty="0">
                          <a:effectLst/>
                        </a:rPr>
                        <a:t>(p.Leu858Arg)</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0">
                          <a:effectLst/>
                        </a:rPr>
                        <a:t>2.5%</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NM_005228.3(EGFR):c.2573T&gt;G (p.Leu858Arg)</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1.85%</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extLst>
                  <a:ext uri="{0D108BD9-81ED-4DB2-BD59-A6C34878D82A}">
                    <a16:rowId xmlns:a16="http://schemas.microsoft.com/office/drawing/2014/main" val="10003"/>
                  </a:ext>
                </a:extLst>
              </a:tr>
              <a:tr h="412206">
                <a:tc>
                  <a:txBody>
                    <a:bodyPr/>
                    <a:lstStyle/>
                    <a:p>
                      <a:pPr algn="ctr">
                        <a:lnSpc>
                          <a:spcPts val="2600"/>
                        </a:lnSpc>
                        <a:spcAft>
                          <a:spcPts val="0"/>
                        </a:spcAft>
                      </a:pPr>
                      <a:r>
                        <a:rPr lang="en-US" sz="1000" b="1" kern="100">
                          <a:effectLst/>
                        </a:rPr>
                        <a:t>B</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just">
                        <a:spcAft>
                          <a:spcPts val="0"/>
                        </a:spcAft>
                      </a:pPr>
                      <a:r>
                        <a:rPr lang="en-US" sz="1000" b="1" kern="100" dirty="0">
                          <a:effectLst/>
                        </a:rPr>
                        <a:t>EGFR</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NM_005228.3</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c.2369C&gt;T </a:t>
                      </a:r>
                      <a:endParaRPr lang="zh-CN" sz="1000" b="1" kern="100" dirty="0">
                        <a:effectLst/>
                      </a:endParaRPr>
                    </a:p>
                    <a:p>
                      <a:pPr algn="l">
                        <a:spcAft>
                          <a:spcPts val="0"/>
                        </a:spcAft>
                      </a:pPr>
                      <a:r>
                        <a:rPr lang="en-US" sz="1000" b="1" kern="100" dirty="0">
                          <a:effectLst/>
                        </a:rPr>
                        <a:t>(p.Thr790Met)</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0">
                          <a:effectLst/>
                        </a:rPr>
                        <a:t>2.5%</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NM_005228.3(EGFR):c.2369C&gt;T (p.Thr790Met)</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3.04%</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extLst>
                  <a:ext uri="{0D108BD9-81ED-4DB2-BD59-A6C34878D82A}">
                    <a16:rowId xmlns:a16="http://schemas.microsoft.com/office/drawing/2014/main" val="10004"/>
                  </a:ext>
                </a:extLst>
              </a:tr>
              <a:tr h="412206">
                <a:tc>
                  <a:txBody>
                    <a:bodyPr/>
                    <a:lstStyle/>
                    <a:p>
                      <a:pPr algn="ctr">
                        <a:lnSpc>
                          <a:spcPts val="2600"/>
                        </a:lnSpc>
                        <a:spcAft>
                          <a:spcPts val="0"/>
                        </a:spcAft>
                      </a:pPr>
                      <a:r>
                        <a:rPr lang="en-US" sz="1000" b="1" kern="100">
                          <a:effectLst/>
                        </a:rPr>
                        <a:t>C</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EGFR</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NM_005228.3</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s-MX" sz="1000" b="1" kern="100" dirty="0">
                          <a:effectLst/>
                        </a:rPr>
                        <a:t>c.2235_2249del15 (p.Glu746_Ala750del)</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2.5%</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s-MX" sz="1000" b="1" kern="100" dirty="0">
                          <a:effectLst/>
                        </a:rPr>
                        <a:t>NM_005228.3(EGFR):c.2235_2249del15 (p.Glu746_Ala750del)</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1.32%</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extLst>
                  <a:ext uri="{0D108BD9-81ED-4DB2-BD59-A6C34878D82A}">
                    <a16:rowId xmlns:a16="http://schemas.microsoft.com/office/drawing/2014/main" val="10005"/>
                  </a:ext>
                </a:extLst>
              </a:tr>
              <a:tr h="549608">
                <a:tc>
                  <a:txBody>
                    <a:bodyPr/>
                    <a:lstStyle/>
                    <a:p>
                      <a:pPr algn="ctr">
                        <a:lnSpc>
                          <a:spcPts val="2600"/>
                        </a:lnSpc>
                        <a:spcAft>
                          <a:spcPts val="0"/>
                        </a:spcAft>
                      </a:pPr>
                      <a:r>
                        <a:rPr lang="en-US" sz="1000" b="1" kern="100">
                          <a:effectLst/>
                        </a:rPr>
                        <a:t>D</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just">
                        <a:spcAft>
                          <a:spcPts val="0"/>
                        </a:spcAft>
                      </a:pPr>
                      <a:r>
                        <a:rPr lang="en-US" sz="1000" b="1" kern="100" dirty="0">
                          <a:effectLst/>
                        </a:rPr>
                        <a:t>EGFR</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NM_005228.3</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c.2310_2311insGGT</a:t>
                      </a:r>
                      <a:endParaRPr lang="zh-CN" sz="1000" b="1" kern="100" dirty="0">
                        <a:effectLst/>
                      </a:endParaRPr>
                    </a:p>
                    <a:p>
                      <a:pPr algn="l">
                        <a:spcAft>
                          <a:spcPts val="0"/>
                        </a:spcAft>
                      </a:pPr>
                      <a:r>
                        <a:rPr lang="en-US" sz="1000" b="1" kern="100" dirty="0">
                          <a:effectLst/>
                        </a:rPr>
                        <a:t>(p.Asp770_Asn771insGly)</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1.0%</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NM_005228.3(EGFR): c.2310_2311insGGT(p.Asp770_Asn771insGly)</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1.60%</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extLst>
                  <a:ext uri="{0D108BD9-81ED-4DB2-BD59-A6C34878D82A}">
                    <a16:rowId xmlns:a16="http://schemas.microsoft.com/office/drawing/2014/main" val="10006"/>
                  </a:ext>
                </a:extLst>
              </a:tr>
              <a:tr h="412206">
                <a:tc>
                  <a:txBody>
                    <a:bodyPr/>
                    <a:lstStyle/>
                    <a:p>
                      <a:pPr algn="ctr">
                        <a:lnSpc>
                          <a:spcPts val="2600"/>
                        </a:lnSpc>
                        <a:spcAft>
                          <a:spcPts val="0"/>
                        </a:spcAft>
                      </a:pPr>
                      <a:r>
                        <a:rPr lang="en-US" sz="1000" b="1" kern="100">
                          <a:effectLst/>
                        </a:rPr>
                        <a:t>E</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just">
                        <a:spcAft>
                          <a:spcPts val="0"/>
                        </a:spcAft>
                      </a:pPr>
                      <a:r>
                        <a:rPr lang="en-US" sz="1000" b="1" kern="100" dirty="0">
                          <a:effectLst/>
                        </a:rPr>
                        <a:t>EGFR</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NM_005228.3</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c.2369C&gt;T</a:t>
                      </a:r>
                      <a:endParaRPr lang="zh-CN" sz="1000" b="1" kern="100" dirty="0">
                        <a:effectLst/>
                      </a:endParaRPr>
                    </a:p>
                    <a:p>
                      <a:pPr algn="l">
                        <a:spcAft>
                          <a:spcPts val="0"/>
                        </a:spcAft>
                      </a:pPr>
                      <a:r>
                        <a:rPr lang="en-US" sz="1000" b="1" kern="100" dirty="0">
                          <a:effectLst/>
                        </a:rPr>
                        <a:t> (p.Thr790Met)</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0">
                          <a:effectLst/>
                        </a:rPr>
                        <a:t>5%</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NM_005228.3(EGFR):c.2369C&gt;T (p.Thr790Met)</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6.64%</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extLst>
                  <a:ext uri="{0D108BD9-81ED-4DB2-BD59-A6C34878D82A}">
                    <a16:rowId xmlns:a16="http://schemas.microsoft.com/office/drawing/2014/main" val="10007"/>
                  </a:ext>
                </a:extLst>
              </a:tr>
              <a:tr h="324180">
                <a:tc>
                  <a:txBody>
                    <a:bodyPr/>
                    <a:lstStyle/>
                    <a:p>
                      <a:pPr algn="ctr">
                        <a:lnSpc>
                          <a:spcPts val="2600"/>
                        </a:lnSpc>
                        <a:spcAft>
                          <a:spcPts val="0"/>
                        </a:spcAft>
                      </a:pPr>
                      <a:r>
                        <a:rPr lang="en-US" sz="1000" b="1" kern="100">
                          <a:effectLst/>
                        </a:rPr>
                        <a:t>F</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just">
                        <a:spcAft>
                          <a:spcPts val="0"/>
                        </a:spcAft>
                      </a:pPr>
                      <a:r>
                        <a:rPr lang="en-US" sz="1000" b="1" kern="100" dirty="0">
                          <a:effectLst/>
                        </a:rPr>
                        <a:t>KRAS</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NM_033360.3</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c.35G&gt;A</a:t>
                      </a:r>
                      <a:endParaRPr lang="zh-CN" sz="1000" b="1" kern="100" dirty="0">
                        <a:effectLst/>
                      </a:endParaRPr>
                    </a:p>
                    <a:p>
                      <a:pPr algn="l">
                        <a:spcAft>
                          <a:spcPts val="0"/>
                        </a:spcAft>
                      </a:pPr>
                      <a:r>
                        <a:rPr lang="en-US" sz="1000" b="1" kern="100" dirty="0">
                          <a:effectLst/>
                        </a:rPr>
                        <a:t>(p.Gly12Asp)</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2.5%</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NM_033360.3(KRAS):c.35G&gt;A (p.Gly12Asp)</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2.64%</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extLst>
                  <a:ext uri="{0D108BD9-81ED-4DB2-BD59-A6C34878D82A}">
                    <a16:rowId xmlns:a16="http://schemas.microsoft.com/office/drawing/2014/main" val="10008"/>
                  </a:ext>
                </a:extLst>
              </a:tr>
              <a:tr h="412206">
                <a:tc>
                  <a:txBody>
                    <a:bodyPr/>
                    <a:lstStyle/>
                    <a:p>
                      <a:pPr algn="ctr">
                        <a:lnSpc>
                          <a:spcPts val="2600"/>
                        </a:lnSpc>
                        <a:spcAft>
                          <a:spcPts val="0"/>
                        </a:spcAft>
                      </a:pPr>
                      <a:r>
                        <a:rPr lang="en-US" sz="1000" b="1" kern="100">
                          <a:effectLst/>
                        </a:rPr>
                        <a:t>G</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just">
                        <a:spcAft>
                          <a:spcPts val="0"/>
                        </a:spcAft>
                      </a:pPr>
                      <a:r>
                        <a:rPr lang="en-US" sz="1000" b="1" kern="100" dirty="0">
                          <a:effectLst/>
                        </a:rPr>
                        <a:t>EGFR</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NM_005228.3</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s-MX" sz="1000" b="1" kern="100" dirty="0">
                          <a:effectLst/>
                        </a:rPr>
                        <a:t>c.2235_2249del15 (p.Glu746_Ala750del)</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2.5%</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s-MX" sz="1000" b="1" kern="100" dirty="0">
                          <a:effectLst/>
                        </a:rPr>
                        <a:t>NM_005228.3(EGFR):c.2235_2249del15 (p.Glu746_Ala750del)</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1.07%</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extLst>
                  <a:ext uri="{0D108BD9-81ED-4DB2-BD59-A6C34878D82A}">
                    <a16:rowId xmlns:a16="http://schemas.microsoft.com/office/drawing/2014/main" val="10009"/>
                  </a:ext>
                </a:extLst>
              </a:tr>
              <a:tr h="324180">
                <a:tc>
                  <a:txBody>
                    <a:bodyPr/>
                    <a:lstStyle/>
                    <a:p>
                      <a:pPr algn="ctr">
                        <a:lnSpc>
                          <a:spcPts val="2600"/>
                        </a:lnSpc>
                        <a:spcAft>
                          <a:spcPts val="0"/>
                        </a:spcAft>
                      </a:pPr>
                      <a:r>
                        <a:rPr lang="en-US" sz="1000" b="1" kern="100">
                          <a:effectLst/>
                        </a:rPr>
                        <a:t>H</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just">
                        <a:spcAft>
                          <a:spcPts val="0"/>
                        </a:spcAft>
                      </a:pPr>
                      <a:r>
                        <a:rPr lang="en-US" sz="1000" b="1" kern="100" dirty="0">
                          <a:effectLst/>
                        </a:rPr>
                        <a:t>EML4-ALK</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NR</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EML4 exon20-ALK exon20 fusion</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1.0%</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EML4 exon20-ALK exon20 fusion</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0.72%</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extLst>
                  <a:ext uri="{0D108BD9-81ED-4DB2-BD59-A6C34878D82A}">
                    <a16:rowId xmlns:a16="http://schemas.microsoft.com/office/drawing/2014/main" val="10010"/>
                  </a:ext>
                </a:extLst>
              </a:tr>
              <a:tr h="324180">
                <a:tc>
                  <a:txBody>
                    <a:bodyPr/>
                    <a:lstStyle/>
                    <a:p>
                      <a:pPr algn="ctr">
                        <a:lnSpc>
                          <a:spcPts val="2600"/>
                        </a:lnSpc>
                        <a:spcAft>
                          <a:spcPts val="0"/>
                        </a:spcAft>
                      </a:pPr>
                      <a:r>
                        <a:rPr lang="en-US" sz="1000" b="1" kern="100">
                          <a:effectLst/>
                        </a:rPr>
                        <a:t>I</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just">
                        <a:spcAft>
                          <a:spcPts val="0"/>
                        </a:spcAft>
                      </a:pPr>
                      <a:r>
                        <a:rPr lang="en-US" sz="1000" b="1" kern="100" dirty="0">
                          <a:effectLst/>
                        </a:rPr>
                        <a:t>EML4 -ALK</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NR</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EML4 exon6-ALK exon20 fusion</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1.0%</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EML4 exon6-ALK exon20 fusion</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0.74%</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extLst>
                  <a:ext uri="{0D108BD9-81ED-4DB2-BD59-A6C34878D82A}">
                    <a16:rowId xmlns:a16="http://schemas.microsoft.com/office/drawing/2014/main" val="10011"/>
                  </a:ext>
                </a:extLst>
              </a:tr>
              <a:tr h="324180">
                <a:tc>
                  <a:txBody>
                    <a:bodyPr/>
                    <a:lstStyle/>
                    <a:p>
                      <a:pPr algn="ctr">
                        <a:lnSpc>
                          <a:spcPts val="2600"/>
                        </a:lnSpc>
                        <a:spcAft>
                          <a:spcPts val="0"/>
                        </a:spcAft>
                      </a:pPr>
                      <a:r>
                        <a:rPr lang="en-US" sz="1000" b="1" kern="100">
                          <a:effectLst/>
                        </a:rPr>
                        <a:t>J</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just">
                        <a:spcAft>
                          <a:spcPts val="0"/>
                        </a:spcAft>
                      </a:pPr>
                      <a:r>
                        <a:rPr lang="en-US" sz="1000" b="1" kern="100" dirty="0">
                          <a:effectLst/>
                        </a:rPr>
                        <a:t>NR</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NR</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Wild-type</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a:effectLst/>
                        </a:rPr>
                        <a:t>NR</a:t>
                      </a:r>
                      <a:endParaRPr lang="zh-CN" sz="1000" b="1" kern="10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l">
                        <a:spcAft>
                          <a:spcPts val="0"/>
                        </a:spcAft>
                      </a:pPr>
                      <a:r>
                        <a:rPr lang="en-US" sz="1000" b="1" kern="100" dirty="0">
                          <a:effectLst/>
                        </a:rPr>
                        <a:t>Wild-type</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tc>
                  <a:txBody>
                    <a:bodyPr/>
                    <a:lstStyle/>
                    <a:p>
                      <a:pPr algn="ctr">
                        <a:spcAft>
                          <a:spcPts val="0"/>
                        </a:spcAft>
                      </a:pPr>
                      <a:r>
                        <a:rPr lang="en-US" sz="1000" b="1" kern="100" dirty="0">
                          <a:effectLst/>
                        </a:rPr>
                        <a:t>NR</a:t>
                      </a:r>
                      <a:endParaRPr lang="zh-CN" sz="1000" b="1"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36304" marR="36304" marT="0" marB="0" anchor="ctr">
                    <a:solidFill>
                      <a:schemeClr val="accent1">
                        <a:lumMod val="20000"/>
                        <a:lumOff val="80000"/>
                      </a:schemeClr>
                    </a:solidFill>
                  </a:tcPr>
                </a:tc>
                <a:extLst>
                  <a:ext uri="{0D108BD9-81ED-4DB2-BD59-A6C34878D82A}">
                    <a16:rowId xmlns:a16="http://schemas.microsoft.com/office/drawing/2014/main" val="10012"/>
                  </a:ext>
                </a:extLst>
              </a:tr>
            </a:tbl>
          </a:graphicData>
        </a:graphic>
      </p:graphicFrame>
      <p:sp>
        <p:nvSpPr>
          <p:cNvPr id="4" name="Rectangle 2"/>
          <p:cNvSpPr/>
          <p:nvPr/>
        </p:nvSpPr>
        <p:spPr>
          <a:xfrm>
            <a:off x="211667" y="221679"/>
            <a:ext cx="6488236" cy="707886"/>
          </a:xfrm>
          <a:prstGeom prst="rect">
            <a:avLst/>
          </a:prstGeom>
          <a:solidFill>
            <a:schemeClr val="bg1">
              <a:lumMod val="75000"/>
            </a:schemeClr>
          </a:solidFill>
        </p:spPr>
        <p:txBody>
          <a:bodyPr wrap="square">
            <a:spAutoFit/>
          </a:bodyPr>
          <a:lstStyle/>
          <a:p>
            <a:r>
              <a:rPr lang="en-US" altLang="zh-CN" sz="2000" b="1" dirty="0">
                <a:solidFill>
                  <a:srgbClr val="FF0000"/>
                </a:solidFill>
              </a:rPr>
              <a:t>Table 1. </a:t>
            </a:r>
            <a:r>
              <a:rPr lang="en-US" altLang="zh-CN" sz="2000" b="1" dirty="0"/>
              <a:t>The intended results, validation results from 24 datasets of the </a:t>
            </a:r>
            <a:r>
              <a:rPr lang="en-GB" altLang="zh-CN" sz="2000" b="1" dirty="0"/>
              <a:t>SCQCMs </a:t>
            </a:r>
            <a:endParaRPr lang="zh-CN" altLang="zh-CN" sz="2000" dirty="0"/>
          </a:p>
        </p:txBody>
      </p:sp>
      <p:sp>
        <p:nvSpPr>
          <p:cNvPr id="5" name="矩形 4"/>
          <p:cNvSpPr/>
          <p:nvPr/>
        </p:nvSpPr>
        <p:spPr>
          <a:xfrm>
            <a:off x="1991651" y="5988878"/>
            <a:ext cx="1337226" cy="276999"/>
          </a:xfrm>
          <a:prstGeom prst="rect">
            <a:avLst/>
          </a:prstGeom>
        </p:spPr>
        <p:txBody>
          <a:bodyPr wrap="none">
            <a:spAutoFit/>
          </a:bodyPr>
          <a:lstStyle/>
          <a:p>
            <a:r>
              <a:rPr lang="en-GB" altLang="zh-CN" sz="1200" dirty="0">
                <a:latin typeface="Times New Roman" panose="02020603050405020304" pitchFamily="18" charset="0"/>
                <a:ea typeface="宋体" panose="02010600030101010101" pitchFamily="2" charset="-122"/>
              </a:rPr>
              <a:t> NR: Not Related. </a:t>
            </a:r>
            <a:endParaRPr lang="zh-CN" altLang="en-US" sz="1200" dirty="0"/>
          </a:p>
        </p:txBody>
      </p:sp>
    </p:spTree>
    <p:extLst>
      <p:ext uri="{BB962C8B-B14F-4D97-AF65-F5344CB8AC3E}">
        <p14:creationId xmlns:p14="http://schemas.microsoft.com/office/powerpoint/2010/main" val="2477399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897C2A1-9313-CA4F-AEA9-36A479C1E1AD}" type="slidenum">
              <a:rPr lang="en-US" smtClean="0"/>
              <a:pPr/>
              <a:t>9</a:t>
            </a:fld>
            <a:endParaRPr lang="en-US" dirty="0"/>
          </a:p>
        </p:txBody>
      </p:sp>
      <p:sp>
        <p:nvSpPr>
          <p:cNvPr id="3" name="Title 1"/>
          <p:cNvSpPr txBox="1">
            <a:spLocks/>
          </p:cNvSpPr>
          <p:nvPr/>
        </p:nvSpPr>
        <p:spPr>
          <a:xfrm>
            <a:off x="433916" y="327328"/>
            <a:ext cx="7250202" cy="747396"/>
          </a:xfrm>
          <a:prstGeom prst="rect">
            <a:avLst/>
          </a:prstGeom>
        </p:spPr>
        <p:txBody>
          <a:bodyPr/>
          <a:lstStyle>
            <a:lvl1pPr algn="l" defTabSz="457200" rtl="0" eaLnBrk="1" latinLnBrk="0" hangingPunct="1">
              <a:spcBef>
                <a:spcPct val="0"/>
              </a:spcBef>
              <a:buNone/>
              <a:defRPr sz="3000" b="1" kern="1200">
                <a:solidFill>
                  <a:schemeClr val="tx1"/>
                </a:solidFill>
                <a:latin typeface="Arial"/>
                <a:ea typeface="+mj-ea"/>
                <a:cs typeface="Arial"/>
              </a:defRPr>
            </a:lvl1pPr>
          </a:lstStyle>
          <a:p>
            <a:r>
              <a:rPr lang="en-US" altLang="zh-CN" dirty="0"/>
              <a:t>Results</a:t>
            </a:r>
            <a:endParaRPr lang="en-US" dirty="0"/>
          </a:p>
        </p:txBody>
      </p:sp>
      <p:pic>
        <p:nvPicPr>
          <p:cNvPr id="5" name="图片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8533" y="910831"/>
            <a:ext cx="8809566" cy="2224751"/>
          </a:xfrm>
          <a:prstGeom prst="rect">
            <a:avLst/>
          </a:prstGeom>
        </p:spPr>
      </p:pic>
      <p:sp>
        <p:nvSpPr>
          <p:cNvPr id="6" name="Rectangle 2"/>
          <p:cNvSpPr/>
          <p:nvPr/>
        </p:nvSpPr>
        <p:spPr>
          <a:xfrm>
            <a:off x="1931470" y="5690127"/>
            <a:ext cx="6611397" cy="646331"/>
          </a:xfrm>
          <a:prstGeom prst="rect">
            <a:avLst/>
          </a:prstGeom>
          <a:solidFill>
            <a:schemeClr val="bg1">
              <a:lumMod val="75000"/>
            </a:schemeClr>
          </a:solidFill>
        </p:spPr>
        <p:txBody>
          <a:bodyPr wrap="square">
            <a:spAutoFit/>
          </a:bodyPr>
          <a:lstStyle/>
          <a:p>
            <a:r>
              <a:rPr lang="en-US" b="1" dirty="0">
                <a:solidFill>
                  <a:srgbClr val="B11F24"/>
                </a:solidFill>
              </a:rPr>
              <a:t>Figure 3.</a:t>
            </a:r>
            <a:r>
              <a:rPr lang="en-US" altLang="zh-CN" b="1" dirty="0">
                <a:latin typeface="+mj-lt"/>
              </a:rPr>
              <a:t> </a:t>
            </a:r>
            <a:r>
              <a:rPr lang="en-US" altLang="zh-CN" b="1" dirty="0"/>
              <a:t>Summary of the results from the synthetic quality control materials carrying different somatic mutations.</a:t>
            </a:r>
            <a:endParaRPr lang="en-US" i="1" dirty="0"/>
          </a:p>
        </p:txBody>
      </p:sp>
      <p:sp>
        <p:nvSpPr>
          <p:cNvPr id="7" name="矩形 6"/>
          <p:cNvSpPr/>
          <p:nvPr/>
        </p:nvSpPr>
        <p:spPr>
          <a:xfrm>
            <a:off x="433916" y="3135582"/>
            <a:ext cx="8178800" cy="2554545"/>
          </a:xfrm>
          <a:prstGeom prst="rect">
            <a:avLst/>
          </a:prstGeom>
        </p:spPr>
        <p:txBody>
          <a:bodyPr wrap="square">
            <a:spAutoFit/>
          </a:bodyPr>
          <a:lstStyle/>
          <a:p>
            <a:r>
              <a:rPr lang="en-GB" altLang="zh-CN" sz="1600" b="1" dirty="0"/>
              <a:t>Consistency across laboratories and methods:</a:t>
            </a:r>
            <a:endParaRPr lang="en-GB" altLang="zh-CN" sz="1600" dirty="0">
              <a:ea typeface="宋体" panose="02010600030101010101" pitchFamily="2" charset="-122"/>
            </a:endParaRPr>
          </a:p>
          <a:p>
            <a:pPr marL="285750" indent="-285750">
              <a:buFont typeface="Arial" panose="020B0604020202020204" pitchFamily="34" charset="0"/>
              <a:buChar char="•"/>
            </a:pPr>
            <a:r>
              <a:rPr lang="en-GB" altLang="zh-CN" sz="1600" dirty="0">
                <a:ea typeface="宋体" panose="02010600030101010101" pitchFamily="2" charset="-122"/>
              </a:rPr>
              <a:t>More than 95% of laboratories correctly detected </a:t>
            </a:r>
            <a:r>
              <a:rPr lang="en-US" altLang="zh-CN" sz="1600" dirty="0">
                <a:ea typeface="宋体" panose="02010600030101010101" pitchFamily="2" charset="-122"/>
              </a:rPr>
              <a:t> the synthetic quality control materials </a:t>
            </a:r>
            <a:r>
              <a:rPr lang="en-GB" altLang="zh-CN" sz="1600" dirty="0">
                <a:ea typeface="宋体" panose="02010600030101010101" pitchFamily="2" charset="-122"/>
              </a:rPr>
              <a:t>with </a:t>
            </a:r>
            <a:r>
              <a:rPr lang="en-GB" altLang="zh-CN" sz="1600" i="1" dirty="0">
                <a:ea typeface="宋体" panose="02010600030101010101" pitchFamily="2" charset="-122"/>
              </a:rPr>
              <a:t>KRAS</a:t>
            </a:r>
            <a:r>
              <a:rPr lang="en-GB" altLang="zh-CN" sz="1600" dirty="0">
                <a:ea typeface="宋体" panose="02010600030101010101" pitchFamily="2" charset="-122"/>
              </a:rPr>
              <a:t> G12D SNVs, </a:t>
            </a:r>
            <a:r>
              <a:rPr lang="en-GB" altLang="zh-CN" sz="1600" i="1" dirty="0">
                <a:ea typeface="宋体" panose="02010600030101010101" pitchFamily="2" charset="-122"/>
              </a:rPr>
              <a:t>EGFR</a:t>
            </a:r>
            <a:r>
              <a:rPr lang="en-GB" altLang="zh-CN" sz="1600" dirty="0">
                <a:ea typeface="宋体" panose="02010600030101010101" pitchFamily="2" charset="-122"/>
              </a:rPr>
              <a:t> T790M, L858R,</a:t>
            </a:r>
            <a:r>
              <a:rPr lang="en-GB" altLang="zh-CN" sz="1600" i="1" dirty="0">
                <a:ea typeface="宋体" panose="02010600030101010101" pitchFamily="2" charset="-122"/>
              </a:rPr>
              <a:t> </a:t>
            </a:r>
            <a:r>
              <a:rPr lang="en-GB" altLang="zh-CN" sz="1600" dirty="0">
                <a:ea typeface="宋体" panose="02010600030101010101" pitchFamily="2" charset="-122"/>
              </a:rPr>
              <a:t>and a deletion in exon 19, as well as </a:t>
            </a:r>
            <a:r>
              <a:rPr lang="en-GB" altLang="zh-CN" sz="1600" i="1" dirty="0">
                <a:ea typeface="宋体" panose="02010600030101010101" pitchFamily="2" charset="-122"/>
              </a:rPr>
              <a:t>EML4-ALK</a:t>
            </a:r>
            <a:r>
              <a:rPr lang="en-GB" altLang="zh-CN" sz="1600" dirty="0">
                <a:ea typeface="宋体" panose="02010600030101010101" pitchFamily="2" charset="-122"/>
              </a:rPr>
              <a:t> variant 2.</a:t>
            </a:r>
          </a:p>
          <a:p>
            <a:pPr marL="285750" indent="-285750">
              <a:buFont typeface="Arial" panose="020B0604020202020204" pitchFamily="34" charset="0"/>
              <a:buChar char="•"/>
            </a:pPr>
            <a:r>
              <a:rPr lang="en-US" altLang="zh-CN" sz="1600" dirty="0">
                <a:ea typeface="宋体" panose="02010600030101010101" pitchFamily="2" charset="-122"/>
              </a:rPr>
              <a:t>The majority of laboratories correctly detected the synthetic quality control materials with the insertion in exon 20 and EML4-ALK variant 3 (87.5% or 21/24 and 79.2% or 19/24, respectively).</a:t>
            </a:r>
          </a:p>
          <a:p>
            <a:pPr marL="285750" indent="-285750">
              <a:buFont typeface="Arial" panose="020B0604020202020204" pitchFamily="34" charset="0"/>
              <a:buChar char="•"/>
            </a:pPr>
            <a:r>
              <a:rPr lang="en-US" altLang="zh-CN" sz="1600" dirty="0">
                <a:ea typeface="宋体" panose="02010600030101010101" pitchFamily="2" charset="-122"/>
              </a:rPr>
              <a:t>The mean values of mutant allele percentage reported by the laboratories were close to those expected when the samples were prepared.</a:t>
            </a:r>
          </a:p>
          <a:p>
            <a:pPr marL="285750" indent="-285750">
              <a:buFont typeface="Arial" panose="020B0604020202020204" pitchFamily="34" charset="0"/>
              <a:buChar char="•"/>
            </a:pPr>
            <a:r>
              <a:rPr lang="en-US" altLang="zh-CN" sz="1600" dirty="0">
                <a:ea typeface="宋体" panose="02010600030101010101" pitchFamily="2" charset="-122"/>
              </a:rPr>
              <a:t> AFs of SNVs in NGS group were similar to those in </a:t>
            </a:r>
            <a:r>
              <a:rPr lang="en-US" altLang="zh-CN" sz="1600" dirty="0" err="1">
                <a:ea typeface="宋体" panose="02010600030101010101" pitchFamily="2" charset="-122"/>
              </a:rPr>
              <a:t>dPCR</a:t>
            </a:r>
            <a:r>
              <a:rPr lang="en-US" altLang="zh-CN" sz="1600" dirty="0">
                <a:ea typeface="宋体" panose="02010600030101010101" pitchFamily="2" charset="-122"/>
              </a:rPr>
              <a:t> group.</a:t>
            </a:r>
            <a:endParaRPr lang="zh-CN" altLang="en-US" sz="1600" dirty="0"/>
          </a:p>
        </p:txBody>
      </p:sp>
    </p:spTree>
    <p:extLst>
      <p:ext uri="{BB962C8B-B14F-4D97-AF65-F5344CB8AC3E}">
        <p14:creationId xmlns:p14="http://schemas.microsoft.com/office/powerpoint/2010/main" val="3777590079"/>
      </p:ext>
    </p:extLst>
  </p:cSld>
  <p:clrMapOvr>
    <a:masterClrMapping/>
  </p:clrMapOvr>
</p:sld>
</file>

<file path=ppt/theme/theme1.xml><?xml version="1.0" encoding="utf-8"?>
<a:theme xmlns:a="http://schemas.openxmlformats.org/drawingml/2006/main" name="Office Theme">
  <a:themeElements>
    <a:clrScheme name="Custom 32">
      <a:dk1>
        <a:srgbClr val="1F1F1F"/>
      </a:dk1>
      <a:lt1>
        <a:sysClr val="window" lastClr="FFFFFF"/>
      </a:lt1>
      <a:dk2>
        <a:srgbClr val="636463"/>
      </a:dk2>
      <a:lt2>
        <a:srgbClr val="EEECE1"/>
      </a:lt2>
      <a:accent1>
        <a:srgbClr val="B11F24"/>
      </a:accent1>
      <a:accent2>
        <a:srgbClr val="005A84"/>
      </a:accent2>
      <a:accent3>
        <a:srgbClr val="E2A856"/>
      </a:accent3>
      <a:accent4>
        <a:srgbClr val="81ADA8"/>
      </a:accent4>
      <a:accent5>
        <a:srgbClr val="636463"/>
      </a:accent5>
      <a:accent6>
        <a:srgbClr val="328CB6"/>
      </a:accent6>
      <a:hlink>
        <a:srgbClr val="81ADA8"/>
      </a:hlink>
      <a:folHlink>
        <a:srgbClr val="81ADA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1222</TotalTime>
  <Words>1154</Words>
  <Application>Microsoft Office PowerPoint</Application>
  <PresentationFormat>On-screen Show (4:3)</PresentationFormat>
  <Paragraphs>170</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ＭＳ Ｐゴシック</vt:lpstr>
      <vt:lpstr>ＭＳ Ｐゴシック</vt:lpstr>
      <vt:lpstr>黑体</vt:lpstr>
      <vt:lpstr>宋体</vt:lpstr>
      <vt:lpstr>Arial</vt:lpstr>
      <vt:lpstr>Calibri</vt:lpstr>
      <vt:lpstr>Courier New</vt:lpstr>
      <vt:lpstr>Times New Roman</vt:lpstr>
      <vt:lpstr>Office Theme</vt:lpstr>
      <vt:lpstr>PowerPoint Presentation</vt:lpstr>
      <vt:lpstr>Introduction</vt:lpstr>
      <vt:lpstr>Question</vt:lpstr>
      <vt:lpstr>Materials &amp; Methods</vt:lpstr>
      <vt:lpstr>PowerPoint Presentation</vt:lpstr>
      <vt:lpstr>Materials &amp; Methods</vt:lpstr>
      <vt:lpstr>PowerPoint Presentation</vt:lpstr>
      <vt:lpstr>PowerPoint Presentation</vt:lpstr>
      <vt:lpstr>PowerPoint Presentation</vt:lpstr>
      <vt:lpstr>Questions</vt:lpstr>
      <vt:lpstr>Conclusions</vt:lpstr>
      <vt:lpstr>Final Comment in Editorial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Laboratory Statistics and Quality Control</dc:title>
  <dc:creator>Christine Page</dc:creator>
  <cp:lastModifiedBy>Erin Roberts</cp:lastModifiedBy>
  <cp:revision>131</cp:revision>
  <dcterms:created xsi:type="dcterms:W3CDTF">2014-07-07T15:02:10Z</dcterms:created>
  <dcterms:modified xsi:type="dcterms:W3CDTF">2017-09-25T14:38:44Z</dcterms:modified>
</cp:coreProperties>
</file>