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65" r:id="rId4"/>
    <p:sldId id="266" r:id="rId5"/>
    <p:sldId id="267" r:id="rId6"/>
    <p:sldId id="268" r:id="rId7"/>
    <p:sldId id="269" r:id="rId8"/>
    <p:sldId id="272" r:id="rId9"/>
    <p:sldId id="270" r:id="rId10"/>
    <p:sldId id="274" r:id="rId11"/>
    <p:sldId id="275" r:id="rId12"/>
    <p:sldId id="277" r:id="rId13"/>
    <p:sldId id="279" r:id="rId14"/>
    <p:sldId id="281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7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262890" cy="46179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9600" b="1" dirty="0"/>
              <a:t>Single-Stranded DNA Library Preparation Preferentially Enriches Short Maternal DNA in Maternal Plasma</a:t>
            </a:r>
          </a:p>
          <a:p>
            <a:pPr marL="0" indent="0">
              <a:buNone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/>
              <a:t>J.S.L. </a:t>
            </a:r>
            <a:r>
              <a:rPr lang="en-US" sz="7200" dirty="0" err="1"/>
              <a:t>Vong</a:t>
            </a:r>
            <a:r>
              <a:rPr lang="en-US" sz="7200" dirty="0"/>
              <a:t>, J.C.H. Tsang, P. Jiang, W.-S. Lee, T.Y. Leung, K.C.A. Chan, R.W.K. Chiu, Y.M.D. Lo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>
                <a:latin typeface="Arial" pitchFamily="34" charset="0"/>
                <a:cs typeface="Arial" pitchFamily="34" charset="0"/>
              </a:rPr>
              <a:t>May 2017</a:t>
            </a:r>
            <a:endParaRPr lang="en-US" sz="6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www.clinchem.org/content/63/5/1031.full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2017 by the American Association for Clinical Chemistry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7" y="1971073"/>
            <a:ext cx="3450399" cy="4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991" y="698690"/>
            <a:ext cx="848924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3. </a:t>
            </a:r>
            <a:r>
              <a:rPr lang="en-US" dirty="0"/>
              <a:t>(B), Overall short DNA fraction; (C, D), Short DNA fraction in maternal/fetal DNA; (E), Overall fetal fraction of ssDNA and dsDNA libraries of first- trimester maternal plasma</a:t>
            </a:r>
            <a:endParaRPr lang="en-US" sz="16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11021" y="1710404"/>
            <a:ext cx="5642061" cy="4304030"/>
            <a:chOff x="1886393" y="1527238"/>
            <a:chExt cx="6032886" cy="49192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393" y="1527238"/>
              <a:ext cx="3509046" cy="27628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7"/>
            <a:stretch/>
          </p:blipFill>
          <p:spPr>
            <a:xfrm>
              <a:off x="2156178" y="4222373"/>
              <a:ext cx="5763101" cy="22241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63"/>
            <a:stretch/>
          </p:blipFill>
          <p:spPr>
            <a:xfrm>
              <a:off x="5252261" y="1716802"/>
              <a:ext cx="2667018" cy="2224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22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991" y="698690"/>
            <a:ext cx="848924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3. </a:t>
            </a:r>
            <a:r>
              <a:rPr lang="en-US" dirty="0"/>
              <a:t>(G), Size-specific fetal fraction of ssDNA and dsDNA libraries of first-trimester maternal plasma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1450620"/>
            <a:ext cx="5434027" cy="45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9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991" y="698690"/>
            <a:ext cx="848924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3. </a:t>
            </a:r>
            <a:r>
              <a:rPr lang="en-US" dirty="0"/>
              <a:t>(I), Separation of trisomy 21 samples by </a:t>
            </a:r>
            <a:r>
              <a:rPr lang="en-US" i="1" dirty="0"/>
              <a:t>z </a:t>
            </a:r>
            <a:r>
              <a:rPr lang="en-US" dirty="0"/>
              <a:t>scores in ssDNA and dsDNA libraries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0" y="1562127"/>
            <a:ext cx="7852910" cy="4464102"/>
          </a:xfrm>
        </p:spPr>
      </p:pic>
    </p:spTree>
    <p:extLst>
      <p:ext uri="{BB962C8B-B14F-4D97-AF65-F5344CB8AC3E}">
        <p14:creationId xmlns:p14="http://schemas.microsoft.com/office/powerpoint/2010/main" val="194064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90524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0193" y="2656343"/>
            <a:ext cx="8602133" cy="114054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What contributes to the preferential enrichment of short maternal DNA in ssDNA library preparation methods?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23" y="769503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54492"/>
            <a:ext cx="7793356" cy="3794183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ssDNA library preparation methods, irrespective of their chemistry, enrich short DNA species in maternal plasma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ssDNA libraries preparation preferentially enriched short maternal DNA over short fetal DNA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dsDNA library preparation provide better performance than ssDNA methods in trisomy 21 detection in count-based non-invasive prenatal testing by massively parallel sequencing.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0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6056" y="1429555"/>
            <a:ext cx="8324761" cy="4546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500" dirty="0"/>
              <a:t>Background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dirty="0"/>
              <a:t>Recent studies have suggested that single-stranded DNA (ssDNA) library preparation can enrich short DNA species from the plasma of healthy individuals, cancer patients, and transplant recipients. </a:t>
            </a:r>
          </a:p>
          <a:p>
            <a:endParaRPr lang="en-US" dirty="0"/>
          </a:p>
          <a:p>
            <a:r>
              <a:rPr lang="en-US" dirty="0"/>
              <a:t>Fetal DNA molecules in the maternal plasma are shorter than maternal DNA molecules, ssDNA library preparation may potentially enrich fetal DNA and provide substantial improvement in non-invasive prenatal testing.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500" dirty="0"/>
              <a:t>Aim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dirty="0"/>
              <a:t>To examine the genomic characteristics of ssDNA and dsDNA libraries in the profiling of circulating DNA in first- and third-trimester maternal plasma samples. </a:t>
            </a:r>
          </a:p>
          <a:p>
            <a:endParaRPr lang="en-US" dirty="0"/>
          </a:p>
          <a:p>
            <a:r>
              <a:rPr lang="en-US" dirty="0"/>
              <a:t>To compare the performance of ssDNA and dsDNA libraries in the detection of fetal aneuploidy in non-invasive prenatal testing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600" y="682159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B11F24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90524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0193" y="2656343"/>
            <a:ext cx="8602133" cy="114054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Why is fetal fraction enrichment important in non-invasive prenatal testing by cell-free fetal DNA analysis?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5600" y="790524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Materials &amp; Methods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Study population</a:t>
            </a:r>
          </a:p>
          <a:p>
            <a:pPr lvl="1"/>
            <a:r>
              <a:rPr lang="en-US" dirty="0" err="1"/>
              <a:t>Euploid</a:t>
            </a:r>
            <a:r>
              <a:rPr lang="en-US" dirty="0"/>
              <a:t> maternal plasma from male fetus singleton pregnancy</a:t>
            </a:r>
          </a:p>
          <a:p>
            <a:pPr lvl="2"/>
            <a:r>
              <a:rPr lang="en-US" dirty="0"/>
              <a:t>Third-trimester (Pre-delivery) maternal plasma (n=4)</a:t>
            </a:r>
          </a:p>
          <a:p>
            <a:pPr lvl="2"/>
            <a:r>
              <a:rPr lang="en-US" dirty="0"/>
              <a:t>First-trimester (13</a:t>
            </a:r>
            <a:r>
              <a:rPr lang="en-US" baseline="30000" dirty="0"/>
              <a:t>th</a:t>
            </a:r>
            <a:r>
              <a:rPr lang="en-US" dirty="0"/>
              <a:t> week) maternal plasma (n=6)</a:t>
            </a:r>
          </a:p>
          <a:p>
            <a:pPr lvl="1"/>
            <a:r>
              <a:rPr lang="en-US" dirty="0"/>
              <a:t>Trisomy 21 maternal plasma (n=2)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Library preparation methods</a:t>
            </a:r>
          </a:p>
          <a:p>
            <a:pPr lvl="1"/>
            <a:r>
              <a:rPr lang="en-US" dirty="0"/>
              <a:t>dsDNA: Double-stranded DNA library (KAPA HTP Library Preparation Kit for Illumina, KAPA Biosystems)</a:t>
            </a:r>
          </a:p>
          <a:p>
            <a:pPr lvl="1"/>
            <a:r>
              <a:rPr lang="en-US" dirty="0"/>
              <a:t>TS-ssDNA: Template-switching based single-stranded DNA library (DNA SMART </a:t>
            </a:r>
            <a:r>
              <a:rPr lang="en-US" dirty="0" err="1"/>
              <a:t>ChIP-Seq</a:t>
            </a:r>
            <a:r>
              <a:rPr lang="en-US" dirty="0"/>
              <a:t> Kit, </a:t>
            </a:r>
            <a:r>
              <a:rPr lang="en-US" dirty="0" err="1"/>
              <a:t>Clontech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LIG-ssDNA: Adaptor-ligation based single-stranded DNA library (</a:t>
            </a:r>
            <a:r>
              <a:rPr lang="en-US" dirty="0" err="1"/>
              <a:t>Accel</a:t>
            </a:r>
            <a:r>
              <a:rPr lang="en-US" dirty="0"/>
              <a:t>-NGS 1S Plus DNA Library Kit, SWIFT Biosciences)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6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5600" y="790524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Materials &amp; Methods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Parameters for evaluation</a:t>
            </a:r>
          </a:p>
          <a:p>
            <a:pPr lvl="1"/>
            <a:r>
              <a:rPr lang="en-US" dirty="0"/>
              <a:t>Fetal fraction by fetal-specific SNPs and </a:t>
            </a:r>
            <a:r>
              <a:rPr lang="en-US" dirty="0" err="1"/>
              <a:t>chrY</a:t>
            </a:r>
            <a:r>
              <a:rPr lang="en-US" dirty="0"/>
              <a:t> fraction estimation</a:t>
            </a:r>
          </a:p>
          <a:p>
            <a:pPr lvl="2"/>
            <a:r>
              <a:rPr lang="en-US" dirty="0"/>
              <a:t>Total fetal fraction</a:t>
            </a:r>
          </a:p>
          <a:p>
            <a:pPr lvl="2"/>
            <a:r>
              <a:rPr lang="en-US" dirty="0"/>
              <a:t>Size-range specific fetal fraction</a:t>
            </a:r>
          </a:p>
          <a:p>
            <a:pPr lvl="1"/>
            <a:r>
              <a:rPr lang="en-US" dirty="0"/>
              <a:t>Coefficients of variation of chromosomal representation</a:t>
            </a:r>
          </a:p>
          <a:p>
            <a:pPr lvl="1"/>
            <a:r>
              <a:rPr lang="en-US" dirty="0"/>
              <a:t>Euploid-T21 pregnancy separation by </a:t>
            </a:r>
            <a:r>
              <a:rPr lang="en-US" i="1" dirty="0"/>
              <a:t>Z</a:t>
            </a:r>
            <a:r>
              <a:rPr lang="en-US" dirty="0"/>
              <a:t> score</a:t>
            </a:r>
          </a:p>
        </p:txBody>
      </p:sp>
    </p:spTree>
    <p:extLst>
      <p:ext uri="{BB962C8B-B14F-4D97-AF65-F5344CB8AC3E}">
        <p14:creationId xmlns:p14="http://schemas.microsoft.com/office/powerpoint/2010/main" val="39481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90524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0193" y="2656343"/>
            <a:ext cx="8602133" cy="1140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/>
              <a:t>What are the differences among the various library preparation methods </a:t>
            </a:r>
          </a:p>
          <a:p>
            <a:pPr marL="0" indent="0" algn="just">
              <a:buNone/>
            </a:pPr>
            <a:r>
              <a:rPr lang="en-US" sz="1800" b="1" dirty="0"/>
              <a:t>in terms of their molecular principles?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70" y="1459874"/>
            <a:ext cx="4964101" cy="3852735"/>
          </a:xfrm>
        </p:spPr>
      </p:pic>
      <p:sp>
        <p:nvSpPr>
          <p:cNvPr id="6" name="Rectangle 5"/>
          <p:cNvSpPr/>
          <p:nvPr/>
        </p:nvSpPr>
        <p:spPr>
          <a:xfrm>
            <a:off x="604812" y="813543"/>
            <a:ext cx="682831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dirty="0"/>
              <a:t>(A) The DNA size profiles of ssDNA and dsDNA libraries of third-trimester maternal plasma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4812" y="5290070"/>
            <a:ext cx="5929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/>
              <a:t>dsDNA: Double-stranded DNA library </a:t>
            </a:r>
          </a:p>
          <a:p>
            <a:pPr lvl="1"/>
            <a:r>
              <a:rPr lang="en-US" sz="1400" dirty="0"/>
              <a:t>TS-ssDNA: Template-switching based single-stranded DNA library </a:t>
            </a:r>
          </a:p>
          <a:p>
            <a:pPr lvl="1"/>
            <a:r>
              <a:rPr lang="en-US" sz="1400" dirty="0"/>
              <a:t>LIG-ssDNA: Adaptor-ligation based single-stranded DNA library</a:t>
            </a:r>
          </a:p>
        </p:txBody>
      </p:sp>
    </p:spTree>
    <p:extLst>
      <p:ext uri="{BB962C8B-B14F-4D97-AF65-F5344CB8AC3E}">
        <p14:creationId xmlns:p14="http://schemas.microsoft.com/office/powerpoint/2010/main" val="118044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4812" y="646118"/>
            <a:ext cx="682831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dirty="0"/>
              <a:t>(B), The short DNA fraction; (D), overall fetal fraction; (E,F), short DNA fraction in maternal/fetal-specific DNA of ssDNA and dsDNA libraries of third-trimester maternal plasma</a:t>
            </a: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67" y="1659467"/>
            <a:ext cx="6043757" cy="43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2" y="1701095"/>
            <a:ext cx="7628775" cy="4225572"/>
          </a:xfrm>
        </p:spPr>
      </p:pic>
      <p:sp>
        <p:nvSpPr>
          <p:cNvPr id="6" name="Rectangle 5"/>
          <p:cNvSpPr/>
          <p:nvPr/>
        </p:nvSpPr>
        <p:spPr>
          <a:xfrm>
            <a:off x="604811" y="646118"/>
            <a:ext cx="7948565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dirty="0"/>
              <a:t>(G), DNA size profiles of autosomal/chromosome Y and maternal/fetal DNA in maternal/fetal-specific DNA of ssDNA and dsDNA libraries of third-trimester maternal plasma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5465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588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Question</vt:lpstr>
      <vt:lpstr>Materials &amp; Methods</vt:lpstr>
      <vt:lpstr>Materials &amp; Methods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116</cp:revision>
  <dcterms:created xsi:type="dcterms:W3CDTF">2014-07-07T15:02:10Z</dcterms:created>
  <dcterms:modified xsi:type="dcterms:W3CDTF">2017-05-23T16:26:46Z</dcterms:modified>
</cp:coreProperties>
</file>