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60" r:id="rId2"/>
    <p:sldId id="257" r:id="rId3"/>
    <p:sldId id="264" r:id="rId4"/>
    <p:sldId id="265" r:id="rId5"/>
    <p:sldId id="272" r:id="rId6"/>
    <p:sldId id="268" r:id="rId7"/>
    <p:sldId id="273" r:id="rId8"/>
    <p:sldId id="267" r:id="rId9"/>
    <p:sldId id="271" r:id="rId10"/>
    <p:sldId id="274" r:id="rId11"/>
    <p:sldId id="275" r:id="rId12"/>
    <p:sldId id="269" r:id="rId13"/>
    <p:sldId id="26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napToObjects="1">
      <p:cViewPr varScale="1">
        <p:scale>
          <a:sx n="107" d="100"/>
          <a:sy n="107" d="100"/>
        </p:scale>
        <p:origin x="114" y="10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8" d="100"/>
          <a:sy n="68" d="100"/>
        </p:scale>
        <p:origin x="-26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383FFA-3E67-DB41-B3A2-21169D97D067}" type="datetimeFigureOut">
              <a:rPr lang="en-US" smtClean="0"/>
              <a:pPr/>
              <a:t>8/22/2017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0BE9DC-4AA4-B44E-8F32-4AD1D72B1777}" type="slidenum">
              <a:rPr lang="en-US" smtClean="0"/>
              <a:pPr/>
              <a:t>‹#›</a:t>
            </a:fld>
            <a:endParaRPr lang="en-US"/>
          </a:p>
        </p:txBody>
      </p:sp>
    </p:spTree>
    <p:extLst>
      <p:ext uri="{BB962C8B-B14F-4D97-AF65-F5344CB8AC3E}">
        <p14:creationId xmlns:p14="http://schemas.microsoft.com/office/powerpoint/2010/main" val="3094134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524B2-032A-9342-AADA-6B28D1DAB08B}" type="datetimeFigureOut">
              <a:rPr lang="en-US" smtClean="0"/>
              <a:pPr/>
              <a:t>8/22/2017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F8BBE-5964-3B4B-9F39-2C8B2758F633}" type="slidenum">
              <a:rPr lang="en-US" smtClean="0"/>
              <a:pPr/>
              <a:t>‹#›</a:t>
            </a:fld>
            <a:endParaRPr lang="en-US"/>
          </a:p>
        </p:txBody>
      </p:sp>
    </p:spTree>
    <p:extLst>
      <p:ext uri="{BB962C8B-B14F-4D97-AF65-F5344CB8AC3E}">
        <p14:creationId xmlns:p14="http://schemas.microsoft.com/office/powerpoint/2010/main" val="13485605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png"/><Relationship Id="rId7" Type="http://schemas.openxmlformats.org/officeDocument/2006/relationships/hyperlink" Target="https://www.facebook.com/ClinicalChemistry" TargetMode="External"/><Relationship Id="rId2" Type="http://schemas.openxmlformats.org/officeDocument/2006/relationships/hyperlink" Target="https://www.youtube.com/user/ClinicalChemistry"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twitter.com/Clin_Chem_AACC"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380" y="383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sz="2000">
                <a:solidFill>
                  <a:schemeClr val="accent4"/>
                </a:solidFill>
                <a:latin typeface="Arial"/>
                <a:cs typeface="Arial"/>
              </a:defRPr>
            </a:lvl1pPr>
          </a:lstStyle>
          <a:p>
            <a:fld id="{B897C2A1-9313-CA4F-AEA9-36A479C1E1AD}" type="slidenum">
              <a:rPr lang="en-US" smtClean="0"/>
              <a:pPr/>
              <a:t>‹#›</a:t>
            </a:fld>
            <a:endParaRPr lang="en-US" dirty="0"/>
          </a:p>
        </p:txBody>
      </p:sp>
      <p:sp>
        <p:nvSpPr>
          <p:cNvPr id="12" name="Title 1"/>
          <p:cNvSpPr txBox="1">
            <a:spLocks/>
          </p:cNvSpPr>
          <p:nvPr userDrawn="1"/>
        </p:nvSpPr>
        <p:spPr>
          <a:xfrm>
            <a:off x="685800" y="1328968"/>
            <a:ext cx="3304744" cy="39114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rgbClr val="1F1F1F"/>
                </a:solidFill>
                <a:latin typeface="Arial"/>
                <a:ea typeface="+mj-ea"/>
                <a:cs typeface="Arial"/>
              </a:defRPr>
            </a:lvl1pPr>
          </a:lstStyle>
          <a:p>
            <a:br>
              <a:rPr lang="en-US" sz="4000">
                <a:solidFill>
                  <a:schemeClr val="bg1">
                    <a:lumMod val="50000"/>
                  </a:schemeClr>
                </a:solidFill>
              </a:rPr>
            </a:br>
            <a:endParaRPr lang="en-US" sz="6700" dirty="0">
              <a:solidFill>
                <a:schemeClr val="bg1">
                  <a:lumMod val="50000"/>
                </a:schemeClr>
              </a:solidFill>
            </a:endParaRPr>
          </a:p>
        </p:txBody>
      </p:sp>
      <p:sp>
        <p:nvSpPr>
          <p:cNvPr id="2" name="TextBox 1"/>
          <p:cNvSpPr txBox="1"/>
          <p:nvPr userDrawn="1"/>
        </p:nvSpPr>
        <p:spPr>
          <a:xfrm>
            <a:off x="-1380" y="867303"/>
            <a:ext cx="9144000" cy="923330"/>
          </a:xfrm>
          <a:prstGeom prst="rect">
            <a:avLst/>
          </a:prstGeom>
          <a:solidFill>
            <a:schemeClr val="bg1">
              <a:lumMod val="75000"/>
            </a:schemeClr>
          </a:solidFill>
        </p:spPr>
        <p:txBody>
          <a:bodyPr wrap="square" rtlCol="0">
            <a:spAutoFit/>
          </a:bodyPr>
          <a:lstStyle/>
          <a:p>
            <a:pPr algn="ctr"/>
            <a:r>
              <a:rPr lang="en-US" sz="5400" b="0" dirty="0">
                <a:solidFill>
                  <a:srgbClr val="B11F24"/>
                </a:solidFill>
              </a:rPr>
              <a:t>Journal Club</a:t>
            </a:r>
          </a:p>
        </p:txBody>
      </p:sp>
      <p:pic>
        <p:nvPicPr>
          <p:cNvPr id="8" name="Picture 7" descr="AACC+tag_horiz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657" y="199780"/>
            <a:ext cx="2386209" cy="392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0800"/>
            <a:ext cx="2057400" cy="480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20800"/>
            <a:ext cx="6019800" cy="4805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
        <p:nvSpPr>
          <p:cNvPr id="5" name="Title 1"/>
          <p:cNvSpPr>
            <a:spLocks noGrp="1"/>
          </p:cNvSpPr>
          <p:nvPr>
            <p:ph type="title"/>
          </p:nvPr>
        </p:nvSpPr>
        <p:spPr>
          <a:xfrm>
            <a:off x="1303175" y="693855"/>
            <a:ext cx="7250202" cy="747396"/>
          </a:xfrm>
        </p:spPr>
        <p:txBody>
          <a:bodyPr/>
          <a:lstStyle/>
          <a:p>
            <a:r>
              <a:rPr lang="en-US" dirty="0"/>
              <a:t>Slide headline goes here</a:t>
            </a:r>
          </a:p>
        </p:txBody>
      </p:sp>
      <p:sp>
        <p:nvSpPr>
          <p:cNvPr id="7" name="Content Placeholder 2"/>
          <p:cNvSpPr>
            <a:spLocks noGrp="1"/>
          </p:cNvSpPr>
          <p:nvPr>
            <p:ph idx="1"/>
          </p:nvPr>
        </p:nvSpPr>
        <p:spPr>
          <a:xfrm>
            <a:off x="1303175" y="1441251"/>
            <a:ext cx="7250202" cy="3794183"/>
          </a:xfrm>
        </p:spPr>
        <p:txBody>
          <a:bodyPr/>
          <a:lstStyle/>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lvl="1"/>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97C2A1-9313-CA4F-AEA9-36A479C1E1AD}" type="slidenum">
              <a:rPr lang="en-US" smtClean="0"/>
              <a:pPr/>
              <a:t>‹#›</a:t>
            </a:fld>
            <a:endParaRPr lang="en-US"/>
          </a:p>
        </p:txBody>
      </p:sp>
      <p:sp>
        <p:nvSpPr>
          <p:cNvPr id="4" name="TextBox 1"/>
          <p:cNvSpPr txBox="1">
            <a:spLocks noChangeArrowheads="1"/>
          </p:cNvSpPr>
          <p:nvPr userDrawn="1"/>
        </p:nvSpPr>
        <p:spPr bwMode="auto">
          <a:xfrm flipH="1">
            <a:off x="1333409" y="732559"/>
            <a:ext cx="6375581" cy="3354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2000" dirty="0">
              <a:solidFill>
                <a:srgbClr val="7F7F7F"/>
              </a:solidFill>
              <a:latin typeface="Times New Roman" pitchFamily="18" charset="0"/>
              <a:ea typeface="MS PGothic" pitchFamily="34" charset="-128"/>
            </a:endParaRPr>
          </a:p>
          <a:p>
            <a:pPr algn="ctr" defTabSz="914400" eaLnBrk="1" hangingPunct="1">
              <a:defRPr/>
            </a:pPr>
            <a:r>
              <a:rPr lang="en-US" sz="2400" kern="1200" dirty="0">
                <a:solidFill>
                  <a:srgbClr val="000000"/>
                </a:solidFill>
                <a:latin typeface="Arial" charset="0"/>
                <a:ea typeface="+mn-ea"/>
                <a:cs typeface="Arial" charset="0"/>
              </a:rPr>
              <a:t>Thank you for participating in this month’s</a:t>
            </a:r>
          </a:p>
          <a:p>
            <a:pPr algn="ctr" defTabSz="914400" eaLnBrk="1" hangingPunct="1">
              <a:defRPr/>
            </a:pP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Journal Club.</a:t>
            </a:r>
          </a:p>
          <a:p>
            <a:pPr algn="ctr" defTabSz="914400" eaLnBrk="1" hangingPunct="1">
              <a:defRPr/>
            </a:pPr>
            <a:endParaRPr lang="en-US" sz="2400" kern="1200" dirty="0">
              <a:solidFill>
                <a:srgbClr val="0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Additional Journal Clubs are available at</a:t>
            </a:r>
          </a:p>
          <a:p>
            <a:pPr algn="ctr" defTabSz="914400" eaLnBrk="1" hangingPunct="1">
              <a:defRPr/>
            </a:pPr>
            <a:r>
              <a:rPr lang="en-US" sz="2400" kern="1200" dirty="0">
                <a:solidFill>
                  <a:srgbClr val="B11F24"/>
                </a:solidFill>
                <a:latin typeface="Arial" charset="0"/>
                <a:ea typeface="+mn-ea"/>
                <a:cs typeface="Arial" charset="0"/>
              </a:rPr>
              <a:t>www.clinchem.org</a:t>
            </a:r>
          </a:p>
          <a:p>
            <a:pPr algn="ctr" defTabSz="914400" eaLnBrk="1" hangingPunct="1">
              <a:defRPr/>
            </a:pPr>
            <a:endParaRPr lang="en-US" sz="2400" kern="1200" dirty="0">
              <a:solidFill>
                <a:srgbClr val="C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Download the free </a:t>
            </a: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app </a:t>
            </a:r>
          </a:p>
          <a:p>
            <a:pPr algn="ctr" defTabSz="914400" eaLnBrk="1" hangingPunct="1">
              <a:defRPr/>
            </a:pPr>
            <a:r>
              <a:rPr lang="en-US" sz="2400" kern="1200" dirty="0">
                <a:solidFill>
                  <a:srgbClr val="000000"/>
                </a:solidFill>
                <a:latin typeface="Arial" charset="0"/>
                <a:ea typeface="+mn-ea"/>
                <a:cs typeface="Arial" charset="0"/>
              </a:rPr>
              <a:t>on iTunes for additional content!</a:t>
            </a:r>
          </a:p>
        </p:txBody>
      </p:sp>
      <p:sp>
        <p:nvSpPr>
          <p:cNvPr id="9" name="TextBox 2"/>
          <p:cNvSpPr txBox="1">
            <a:spLocks noChangeArrowheads="1"/>
          </p:cNvSpPr>
          <p:nvPr userDrawn="1"/>
        </p:nvSpPr>
        <p:spPr bwMode="auto">
          <a:xfrm>
            <a:off x="3881730" y="4300850"/>
            <a:ext cx="1270000" cy="400050"/>
          </a:xfrm>
          <a:prstGeom prst="rect">
            <a:avLst/>
          </a:prstGeom>
          <a:noFill/>
          <a:ln>
            <a:noFill/>
          </a:ln>
          <a:extLst/>
        </p:spPr>
        <p:txBody>
          <a:bodyPr wrap="non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defTabSz="914400" eaLnBrk="1" hangingPunct="1">
              <a:defRPr/>
            </a:pPr>
            <a:r>
              <a:rPr lang="en-US" sz="2000" dirty="0">
                <a:solidFill>
                  <a:srgbClr val="000000"/>
                </a:solidFill>
                <a:latin typeface="+mn-lt"/>
              </a:rPr>
              <a:t>Follow us</a:t>
            </a:r>
          </a:p>
        </p:txBody>
      </p:sp>
      <p:pic>
        <p:nvPicPr>
          <p:cNvPr id="10" name="Picture 9" descr="http://upload.wikimedia.org/wikipedia/commons/4/41/YouTube_icon_block.pn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00942" y="4868949"/>
            <a:ext cx="457200" cy="457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http://icons.iconarchive.com/icons/limav/flat-gradient-social/512/Twitter-icon.png">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5004" y="4845879"/>
            <a:ext cx="501726" cy="501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29409" y="4868062"/>
            <a:ext cx="457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12">
            <a:hlinkClick r:id="rId7"/>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a:stretch/>
        </p:blipFill>
        <p:spPr bwMode="auto">
          <a:xfrm>
            <a:off x="3454690" y="4852947"/>
            <a:ext cx="457200" cy="489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672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696720"/>
            <a:ext cx="5111750" cy="4429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97200"/>
            <a:ext cx="3008313" cy="3128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798319"/>
            <a:ext cx="5486400" cy="292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3175" y="812591"/>
            <a:ext cx="7250202" cy="7473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03175" y="1559987"/>
            <a:ext cx="7250202" cy="3794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1850" y="6243335"/>
            <a:ext cx="730770" cy="365125"/>
          </a:xfrm>
          <a:prstGeom prst="rect">
            <a:avLst/>
          </a:prstGeom>
        </p:spPr>
        <p:txBody>
          <a:bodyPr vert="horz" lIns="91440" tIns="45720" rIns="91440" bIns="45720" rtlCol="0" anchor="ctr"/>
          <a:lstStyle>
            <a:lvl1pPr algn="l">
              <a:defRPr sz="2000">
                <a:solidFill>
                  <a:srgbClr val="81ADA8"/>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1935678" y="6459403"/>
            <a:ext cx="6042561"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ClinChem_2lines_title_B12025.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866" y="6046297"/>
            <a:ext cx="1871134" cy="777838"/>
          </a:xfrm>
          <a:prstGeom prst="rect">
            <a:avLst/>
          </a:prstGeom>
        </p:spPr>
      </p:pic>
      <p:pic>
        <p:nvPicPr>
          <p:cNvPr id="4" name="Picture 3" descr="AACC+tag_horiz_rgb.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850927" y="276426"/>
            <a:ext cx="2023533" cy="33317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719745" y="1971073"/>
            <a:ext cx="5262890" cy="4617986"/>
          </a:xfrm>
          <a:prstGeom prst="rect">
            <a:avLst/>
          </a:prstGeom>
          <a:solidFill>
            <a:schemeClr val="bg1"/>
          </a:solidFill>
          <a:ln w="19050">
            <a:solidFill>
              <a:schemeClr val="tx1"/>
            </a:solidFill>
          </a:ln>
        </p:spPr>
        <p:txBody>
          <a:bodyPr rtlCol="0">
            <a:normAutofit fontScale="250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defRPr/>
            </a:pPr>
            <a:endParaRPr lang="en-US" sz="4000" b="1" dirty="0">
              <a:latin typeface="Arial" pitchFamily="34" charset="0"/>
              <a:cs typeface="Arial" pitchFamily="34" charset="0"/>
            </a:endParaRPr>
          </a:p>
          <a:p>
            <a:pPr marL="0" indent="0">
              <a:buNone/>
            </a:pPr>
            <a:r>
              <a:rPr lang="en-US" sz="8800" b="1" dirty="0"/>
              <a:t>Overinterpretation of Research Findings: Evidence of “Spin” in Systematic Reviews of Diagnostic Accuracy Studies</a:t>
            </a:r>
          </a:p>
          <a:p>
            <a:pPr marL="0" indent="0">
              <a:buNone/>
            </a:pPr>
            <a:endParaRPr lang="en-US" sz="7200" b="1" dirty="0">
              <a:latin typeface="Arial" pitchFamily="34" charset="0"/>
              <a:cs typeface="Arial" pitchFamily="34" charset="0"/>
            </a:endParaRPr>
          </a:p>
          <a:p>
            <a:pPr marL="0" indent="0">
              <a:buNone/>
            </a:pPr>
            <a:endParaRPr lang="en-US" sz="7200" b="1" dirty="0">
              <a:latin typeface="Arial" pitchFamily="34" charset="0"/>
              <a:cs typeface="Arial" pitchFamily="34" charset="0"/>
            </a:endParaRPr>
          </a:p>
          <a:p>
            <a:pPr marL="0" indent="0">
              <a:buNone/>
            </a:pPr>
            <a:r>
              <a:rPr lang="en-US" sz="7200" dirty="0"/>
              <a:t>T.A. McGrath, M.D.F. </a:t>
            </a:r>
            <a:r>
              <a:rPr lang="en-US" sz="7200" dirty="0" err="1"/>
              <a:t>McInnes</a:t>
            </a:r>
            <a:r>
              <a:rPr lang="en-US" sz="7200" dirty="0"/>
              <a:t>, N. van </a:t>
            </a:r>
            <a:r>
              <a:rPr lang="en-US" sz="7200" dirty="0" err="1"/>
              <a:t>Es</a:t>
            </a:r>
            <a:r>
              <a:rPr lang="en-US" sz="7200" dirty="0"/>
              <a:t>, M.M.G. </a:t>
            </a:r>
            <a:r>
              <a:rPr lang="en-US" sz="7200" dirty="0" err="1"/>
              <a:t>Leeflang</a:t>
            </a:r>
            <a:r>
              <a:rPr lang="en-US" sz="7200" dirty="0"/>
              <a:t>, D.A. </a:t>
            </a:r>
            <a:r>
              <a:rPr lang="en-US" sz="7200" dirty="0" err="1"/>
              <a:t>Korevaar</a:t>
            </a:r>
            <a:r>
              <a:rPr lang="en-US" sz="7200" dirty="0"/>
              <a:t>, P.M.M. </a:t>
            </a:r>
            <a:r>
              <a:rPr lang="en-US" sz="7200" dirty="0" err="1"/>
              <a:t>Bossuyt</a:t>
            </a:r>
            <a:endParaRPr lang="en-US" sz="7200" dirty="0"/>
          </a:p>
          <a:p>
            <a:pPr marL="0" indent="0">
              <a:buFont typeface="Arial" charset="0"/>
              <a:buNone/>
              <a:defRPr/>
            </a:pPr>
            <a:endParaRPr lang="en-US" sz="6800" dirty="0">
              <a:latin typeface="Arial" pitchFamily="34" charset="0"/>
              <a:cs typeface="Arial" pitchFamily="34" charset="0"/>
            </a:endParaRPr>
          </a:p>
          <a:p>
            <a:pPr marL="0" indent="0">
              <a:buFont typeface="Arial" charset="0"/>
              <a:buNone/>
              <a:defRPr/>
            </a:pPr>
            <a:endParaRPr lang="en-US" sz="6800" dirty="0">
              <a:latin typeface="Arial" pitchFamily="34" charset="0"/>
              <a:cs typeface="Arial" pitchFamily="34" charset="0"/>
            </a:endParaRPr>
          </a:p>
          <a:p>
            <a:pPr marL="0" indent="0">
              <a:buFont typeface="Arial" charset="0"/>
              <a:buNone/>
              <a:defRPr/>
            </a:pPr>
            <a:r>
              <a:rPr lang="en-US" sz="6800" dirty="0">
                <a:latin typeface="Arial" pitchFamily="34" charset="0"/>
                <a:cs typeface="Arial" pitchFamily="34" charset="0"/>
              </a:rPr>
              <a:t>August 2017</a:t>
            </a:r>
          </a:p>
          <a:p>
            <a:pPr marL="0" indent="0">
              <a:buFont typeface="Arial" charset="0"/>
              <a:buNone/>
              <a:defRPr/>
            </a:pPr>
            <a:endParaRPr lang="en-US" sz="7200" b="1" dirty="0">
              <a:solidFill>
                <a:srgbClr val="C00000"/>
              </a:solidFill>
              <a:latin typeface="Arial" pitchFamily="34" charset="0"/>
              <a:cs typeface="Arial" pitchFamily="34" charset="0"/>
            </a:endParaRPr>
          </a:p>
          <a:p>
            <a:pPr marL="0" indent="0">
              <a:buFont typeface="Arial" pitchFamily="34" charset="0"/>
              <a:buNone/>
              <a:defRPr/>
            </a:pPr>
            <a:r>
              <a:rPr lang="en-US" sz="6400" dirty="0">
                <a:latin typeface="Arial" pitchFamily="34" charset="0"/>
                <a:cs typeface="Arial" pitchFamily="34" charset="0"/>
              </a:rPr>
              <a:t>www.clinchem.org/content/63/8/1353.full</a:t>
            </a:r>
          </a:p>
          <a:p>
            <a:pPr marL="0" indent="0">
              <a:buFont typeface="Arial" pitchFamily="34" charset="0"/>
              <a:buNone/>
              <a:defRPr/>
            </a:pPr>
            <a:endParaRPr lang="en-US" sz="9600" b="1" dirty="0">
              <a:latin typeface="Arial" pitchFamily="34" charset="0"/>
              <a:cs typeface="Arial" pitchFamily="34" charset="0"/>
            </a:endParaRPr>
          </a:p>
          <a:p>
            <a:pPr marL="0" indent="0">
              <a:buFont typeface="Arial" pitchFamily="34" charset="0"/>
              <a:buNone/>
              <a:defRPr/>
            </a:pPr>
            <a:r>
              <a:rPr lang="en-US" sz="5200" dirty="0">
                <a:latin typeface="Arial" pitchFamily="34" charset="0"/>
                <a:cs typeface="Arial" pitchFamily="34" charset="0"/>
              </a:rPr>
              <a:t>© Copyright 2017 by the American Association for Clinical Chemistry</a:t>
            </a:r>
          </a:p>
        </p:txBody>
      </p:sp>
      <p:pic>
        <p:nvPicPr>
          <p:cNvPr id="6" name="Picture 5"/>
          <p:cNvPicPr>
            <a:picLocks noChangeAspect="1"/>
          </p:cNvPicPr>
          <p:nvPr/>
        </p:nvPicPr>
        <p:blipFill>
          <a:blip r:embed="rId2"/>
          <a:stretch>
            <a:fillRect/>
          </a:stretch>
        </p:blipFill>
        <p:spPr>
          <a:xfrm>
            <a:off x="164867" y="1971073"/>
            <a:ext cx="3424061" cy="4617986"/>
          </a:xfrm>
          <a:prstGeom prst="rect">
            <a:avLst/>
          </a:prstGeom>
        </p:spPr>
      </p:pic>
    </p:spTree>
    <p:extLst>
      <p:ext uri="{BB962C8B-B14F-4D97-AF65-F5344CB8AC3E}">
        <p14:creationId xmlns:p14="http://schemas.microsoft.com/office/powerpoint/2010/main" val="287698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Question</a:t>
            </a:r>
          </a:p>
        </p:txBody>
      </p:sp>
      <p:sp>
        <p:nvSpPr>
          <p:cNvPr id="3" name="Content Placeholder 2"/>
          <p:cNvSpPr>
            <a:spLocks noGrp="1"/>
          </p:cNvSpPr>
          <p:nvPr>
            <p:ph idx="4294967295"/>
          </p:nvPr>
        </p:nvSpPr>
        <p:spPr>
          <a:xfrm>
            <a:off x="760021" y="1738126"/>
            <a:ext cx="7793356" cy="3949838"/>
          </a:xfrm>
        </p:spPr>
        <p:txBody>
          <a:bodyPr>
            <a:normAutofit fontScale="92500" lnSpcReduction="20000"/>
          </a:bodyPr>
          <a:lstStyle/>
          <a:p>
            <a:pPr marL="0" indent="0">
              <a:buNone/>
            </a:pPr>
            <a:r>
              <a:rPr lang="en-US" sz="2100" b="1" dirty="0"/>
              <a:t>The most frequent actual overinterpretation practice we found was </a:t>
            </a:r>
            <a:r>
              <a:rPr lang="en-US" sz="2100" b="1" i="1" dirty="0"/>
              <a:t>‘</a:t>
            </a:r>
            <a:r>
              <a:rPr lang="en-US" sz="2100" i="1" dirty="0"/>
              <a:t>Positive conclusion, not reflecting the reported summary accuracy estimates’. </a:t>
            </a:r>
            <a:r>
              <a:rPr lang="en-CA" sz="2100" b="1" dirty="0">
                <a:ea typeface="Times New Roman"/>
              </a:rPr>
              <a:t>The </a:t>
            </a:r>
            <a:r>
              <a:rPr lang="en-CA" sz="2100" b="1" dirty="0" err="1">
                <a:ea typeface="Times New Roman"/>
              </a:rPr>
              <a:t>Deeks</a:t>
            </a:r>
            <a:r>
              <a:rPr lang="en-CA" sz="2100" b="1" dirty="0">
                <a:ea typeface="Times New Roman"/>
              </a:rPr>
              <a:t> editorial astutely points out:</a:t>
            </a:r>
            <a:endParaRPr lang="en-US" sz="2100" b="1" dirty="0"/>
          </a:p>
          <a:p>
            <a:pPr marL="0" indent="0">
              <a:buNone/>
            </a:pPr>
            <a:endParaRPr lang="en-US" sz="2100" b="1" dirty="0"/>
          </a:p>
          <a:p>
            <a:pPr marL="0" indent="0">
              <a:buNone/>
            </a:pPr>
            <a:r>
              <a:rPr lang="en-US" sz="1900" i="1" dirty="0"/>
              <a:t>“</a:t>
            </a:r>
            <a:r>
              <a:rPr lang="en-US" sz="1800" dirty="0"/>
              <a:t>However, it is McGrath et al.’s first observation, i.e., studies make unjustified positive claims that tests are accurate enough for use, that highlights one of the greatest limitations of our current approach to evaluating tests. Put simply, most test accuracy studies are not designed to determine whether a test is accurate enough to be used— they provide estimates of test accuracy— but judging whether the estimate is high enough for the test to be useful requires recourse to external information and is only then ever a weak inference.</a:t>
            </a:r>
            <a:r>
              <a:rPr lang="en-US" sz="1900" i="1" dirty="0"/>
              <a:t>”</a:t>
            </a:r>
          </a:p>
          <a:p>
            <a:pPr marL="0" indent="0">
              <a:buNone/>
            </a:pPr>
            <a:endParaRPr lang="en-US" sz="2100" b="1" dirty="0"/>
          </a:p>
          <a:p>
            <a:pPr marL="0" indent="0">
              <a:buNone/>
            </a:pPr>
            <a:r>
              <a:rPr lang="en-US" sz="2100" b="1" dirty="0"/>
              <a:t>QUESTION: Should meta-analyses of diagnostic test accuracy be limited to stating the summary estimates of test accuracy parameters without inferring whether or not the test is clinically useful? </a:t>
            </a:r>
            <a:endParaRPr lang="en-US" sz="1700" i="1" dirty="0"/>
          </a:p>
          <a:p>
            <a:pPr marL="0" indent="0">
              <a:buNone/>
            </a:pPr>
            <a:endParaRPr lang="en-US" sz="1700" i="1" dirty="0"/>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10</a:t>
            </a:fld>
            <a:endParaRPr lang="en-US"/>
          </a:p>
        </p:txBody>
      </p:sp>
    </p:spTree>
    <p:extLst>
      <p:ext uri="{BB962C8B-B14F-4D97-AF65-F5344CB8AC3E}">
        <p14:creationId xmlns:p14="http://schemas.microsoft.com/office/powerpoint/2010/main" val="3888480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Conclusion</a:t>
            </a:r>
          </a:p>
        </p:txBody>
      </p:sp>
      <p:sp>
        <p:nvSpPr>
          <p:cNvPr id="3" name="Content Placeholder 2"/>
          <p:cNvSpPr>
            <a:spLocks noGrp="1"/>
          </p:cNvSpPr>
          <p:nvPr>
            <p:ph idx="4294967295"/>
          </p:nvPr>
        </p:nvSpPr>
        <p:spPr>
          <a:xfrm>
            <a:off x="760021" y="1738126"/>
            <a:ext cx="7793356" cy="3794183"/>
          </a:xfrm>
        </p:spPr>
        <p:txBody>
          <a:bodyPr>
            <a:normAutofit fontScale="92500" lnSpcReduction="10000"/>
          </a:bodyPr>
          <a:lstStyle/>
          <a:p>
            <a:pPr marL="0" indent="0" algn="just">
              <a:buNone/>
            </a:pPr>
            <a:r>
              <a:rPr lang="en-US" dirty="0"/>
              <a:t>Most recent systematic reviews of diagnostic accuracy studies present positive conclusions</a:t>
            </a:r>
            <a:r>
              <a:rPr lang="en-CA" dirty="0"/>
              <a:t> </a:t>
            </a:r>
          </a:p>
          <a:p>
            <a:pPr lvl="1" algn="just"/>
            <a:r>
              <a:rPr lang="en-CA" dirty="0"/>
              <a:t>74% of abstract conclusions</a:t>
            </a:r>
          </a:p>
          <a:p>
            <a:pPr lvl="1" algn="just"/>
            <a:r>
              <a:rPr lang="en-CA" dirty="0"/>
              <a:t>74% of full-text conclusions</a:t>
            </a:r>
          </a:p>
          <a:p>
            <a:pPr marL="457200" lvl="1" indent="0" algn="just">
              <a:buNone/>
            </a:pPr>
            <a:endParaRPr lang="en-US" dirty="0"/>
          </a:p>
          <a:p>
            <a:pPr marL="0" indent="0" algn="just">
              <a:buNone/>
            </a:pPr>
            <a:r>
              <a:rPr lang="en-US" dirty="0"/>
              <a:t>A majority of recent systematic reviews of diagnostic accuracy studies contain a form of ‘spin’</a:t>
            </a:r>
          </a:p>
          <a:p>
            <a:pPr lvl="1" algn="just"/>
            <a:r>
              <a:rPr lang="en-CA" dirty="0"/>
              <a:t>72% of abstracts contained ‘actual overinterpretation’</a:t>
            </a:r>
          </a:p>
          <a:p>
            <a:pPr lvl="1" algn="just"/>
            <a:r>
              <a:rPr lang="en-CA" dirty="0"/>
              <a:t>69% of full texts contained ‘actual overinterpretation’</a:t>
            </a:r>
          </a:p>
          <a:p>
            <a:pPr lvl="1" algn="just"/>
            <a:r>
              <a:rPr lang="en-CA" dirty="0"/>
              <a:t>96% of reviews contained ‘potential overinterpretation’</a:t>
            </a:r>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11</a:t>
            </a:fld>
            <a:endParaRPr lang="en-US"/>
          </a:p>
        </p:txBody>
      </p:sp>
    </p:spTree>
    <p:extLst>
      <p:ext uri="{BB962C8B-B14F-4D97-AF65-F5344CB8AC3E}">
        <p14:creationId xmlns:p14="http://schemas.microsoft.com/office/powerpoint/2010/main" val="164845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744234" cy="747396"/>
          </a:xfrm>
        </p:spPr>
        <p:txBody>
          <a:bodyPr>
            <a:normAutofit/>
          </a:bodyPr>
          <a:lstStyle/>
          <a:p>
            <a:r>
              <a:rPr lang="en-US" dirty="0"/>
              <a:t>Key points from  the </a:t>
            </a:r>
            <a:r>
              <a:rPr lang="en-US" dirty="0" err="1"/>
              <a:t>Deeks</a:t>
            </a:r>
            <a:r>
              <a:rPr lang="en-US" dirty="0"/>
              <a:t> editorial</a:t>
            </a:r>
          </a:p>
        </p:txBody>
      </p:sp>
      <p:sp>
        <p:nvSpPr>
          <p:cNvPr id="3" name="Content Placeholder 2"/>
          <p:cNvSpPr>
            <a:spLocks noGrp="1"/>
          </p:cNvSpPr>
          <p:nvPr>
            <p:ph idx="4294967295"/>
          </p:nvPr>
        </p:nvSpPr>
        <p:spPr>
          <a:xfrm>
            <a:off x="760021" y="1738126"/>
            <a:ext cx="7793356" cy="3794183"/>
          </a:xfrm>
        </p:spPr>
        <p:txBody>
          <a:bodyPr>
            <a:normAutofit fontScale="70000" lnSpcReduction="20000"/>
          </a:bodyPr>
          <a:lstStyle/>
          <a:p>
            <a:pPr marL="342900" lvl="1" indent="-342900"/>
            <a:r>
              <a:rPr lang="en-US" dirty="0"/>
              <a:t>There are indeed a paucity of comparative studies comparing multiple index texts to a reference standard to determine the best test. This is unlike interventions, where one intervention is compared against another for superiority. This makes providing meaningful determinations about the usefulness of a test difficult.</a:t>
            </a:r>
          </a:p>
          <a:p>
            <a:pPr marL="342900" lvl="1" indent="-342900"/>
            <a:endParaRPr lang="en-US" dirty="0"/>
          </a:p>
          <a:p>
            <a:pPr marL="342900" lvl="1" indent="-342900"/>
            <a:r>
              <a:rPr lang="en-US" dirty="0"/>
              <a:t>Systematic review authors with the best intentions of full and transparent reporting are often ‘handcuffed’ by the lack of reporting at the primary study level. As pointed out in the editorial, improved primary research is critical to the improvement of test evaluation:</a:t>
            </a:r>
          </a:p>
          <a:p>
            <a:pPr marL="742950" lvl="2" indent="-342900"/>
            <a:r>
              <a:rPr lang="en-US" dirty="0"/>
              <a:t>“ … our primary research urgently needs to change gear so that our test evaluations make relevant comparisons between tests to inform decision-making; evaluate tests in defined clinical diagnostic pathways; publish protocols to provide transparency; prospectively register studies to protect against publication bias; and ensure that the results are reported fully, accurately, and without spin”.</a:t>
            </a:r>
          </a:p>
          <a:p>
            <a:pPr marL="0" lvl="1" indent="0">
              <a:buNone/>
            </a:pPr>
            <a:endParaRPr lang="en-US" dirty="0"/>
          </a:p>
          <a:p>
            <a:pPr marL="0" lvl="1"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12</a:t>
            </a:fld>
            <a:endParaRPr lang="en-US"/>
          </a:p>
        </p:txBody>
      </p:sp>
    </p:spTree>
    <p:extLst>
      <p:ext uri="{BB962C8B-B14F-4D97-AF65-F5344CB8AC3E}">
        <p14:creationId xmlns:p14="http://schemas.microsoft.com/office/powerpoint/2010/main" val="3835359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13</a:t>
            </a:fld>
            <a:endParaRPr lang="en-US"/>
          </a:p>
        </p:txBody>
      </p:sp>
    </p:spTree>
    <p:extLst>
      <p:ext uri="{BB962C8B-B14F-4D97-AF65-F5344CB8AC3E}">
        <p14:creationId xmlns:p14="http://schemas.microsoft.com/office/powerpoint/2010/main" val="404185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Introduction</a:t>
            </a:r>
          </a:p>
        </p:txBody>
      </p:sp>
      <p:sp>
        <p:nvSpPr>
          <p:cNvPr id="3" name="Content Placeholder 2"/>
          <p:cNvSpPr>
            <a:spLocks noGrp="1"/>
          </p:cNvSpPr>
          <p:nvPr>
            <p:ph idx="4294967295"/>
          </p:nvPr>
        </p:nvSpPr>
        <p:spPr>
          <a:xfrm>
            <a:off x="726141" y="1401285"/>
            <a:ext cx="7889989" cy="4318197"/>
          </a:xfrm>
        </p:spPr>
        <p:txBody>
          <a:bodyPr>
            <a:normAutofit fontScale="70000" lnSpcReduction="20000"/>
          </a:bodyPr>
          <a:lstStyle/>
          <a:p>
            <a:pPr marL="0" indent="0">
              <a:buNone/>
            </a:pPr>
            <a:r>
              <a:rPr lang="en-US" sz="2700" b="1" dirty="0"/>
              <a:t>Background</a:t>
            </a:r>
          </a:p>
          <a:p>
            <a:pPr marL="0" indent="0">
              <a:buNone/>
            </a:pPr>
            <a:endParaRPr lang="en-US" sz="2700" b="1" dirty="0"/>
          </a:p>
          <a:p>
            <a:pPr lvl="1"/>
            <a:r>
              <a:rPr lang="en-US" sz="2300" dirty="0"/>
              <a:t>Published biomedical literature is often distorted by a phenomenon called ‘spin’, when authors are more optimistic about their research findings than the results justify</a:t>
            </a:r>
            <a:endParaRPr lang="en-CA" sz="2300" dirty="0"/>
          </a:p>
          <a:p>
            <a:pPr lvl="1"/>
            <a:endParaRPr lang="en-US" sz="2300" dirty="0"/>
          </a:p>
          <a:p>
            <a:pPr lvl="1"/>
            <a:r>
              <a:rPr lang="en-US" sz="2300" dirty="0"/>
              <a:t>‘Spin’ in study reports has been shown to impact readers’ interpretation of scientific results, with the reader viewing the test as more favorable</a:t>
            </a:r>
          </a:p>
          <a:p>
            <a:pPr lvl="1"/>
            <a:endParaRPr lang="en-US" sz="2300" dirty="0"/>
          </a:p>
          <a:p>
            <a:pPr lvl="1"/>
            <a:r>
              <a:rPr lang="en-US" sz="2300" dirty="0"/>
              <a:t>‘Spin’ has been shown to be present in reports of primary diagnostic accuracy studies</a:t>
            </a:r>
            <a:endParaRPr lang="en-US" sz="1800" dirty="0"/>
          </a:p>
          <a:p>
            <a:pPr marL="0" indent="0">
              <a:buNone/>
            </a:pPr>
            <a:endParaRPr lang="en-US" sz="2500" dirty="0"/>
          </a:p>
          <a:p>
            <a:pPr marL="0" indent="0">
              <a:buNone/>
            </a:pPr>
            <a:r>
              <a:rPr lang="en-US" sz="2700" b="1" dirty="0"/>
              <a:t>Objective</a:t>
            </a:r>
          </a:p>
          <a:p>
            <a:pPr marL="0" indent="0">
              <a:buNone/>
            </a:pPr>
            <a:endParaRPr lang="en-US" sz="2700" b="1" dirty="0"/>
          </a:p>
          <a:p>
            <a:pPr lvl="1"/>
            <a:r>
              <a:rPr lang="en-US" sz="2300" dirty="0"/>
              <a:t>Assess the frequency of ‘spin’ in systematic reviews of diagnostic accuracy studies</a:t>
            </a:r>
            <a:r>
              <a:rPr lang="en-CA" sz="2300" dirty="0"/>
              <a:t> </a:t>
            </a:r>
            <a:endParaRPr lang="en-US" sz="2300" dirty="0"/>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Question</a:t>
            </a:r>
          </a:p>
        </p:txBody>
      </p:sp>
      <p:sp>
        <p:nvSpPr>
          <p:cNvPr id="3" name="Content Placeholder 2"/>
          <p:cNvSpPr>
            <a:spLocks noGrp="1"/>
          </p:cNvSpPr>
          <p:nvPr>
            <p:ph idx="4294967295"/>
          </p:nvPr>
        </p:nvSpPr>
        <p:spPr>
          <a:xfrm>
            <a:off x="760021" y="1738126"/>
            <a:ext cx="7793356" cy="3794183"/>
          </a:xfrm>
        </p:spPr>
        <p:txBody>
          <a:bodyPr>
            <a:normAutofit fontScale="92500" lnSpcReduction="10000"/>
          </a:bodyPr>
          <a:lstStyle/>
          <a:p>
            <a:pPr marL="0" indent="0">
              <a:buNone/>
            </a:pPr>
            <a:r>
              <a:rPr lang="en-US" sz="2100" b="1" dirty="0"/>
              <a:t>The editorial by </a:t>
            </a:r>
            <a:r>
              <a:rPr lang="en-US" sz="2100" b="1" dirty="0" err="1"/>
              <a:t>Deeks</a:t>
            </a:r>
            <a:r>
              <a:rPr lang="en-US" sz="2100" b="1" dirty="0"/>
              <a:t> “</a:t>
            </a:r>
            <a:r>
              <a:rPr lang="en-US" sz="2000" b="1" i="1" dirty="0"/>
              <a:t>Raising the Bar: Further Improvement is Required to Make More Test Accuracy Research Fit for Decision-making</a:t>
            </a:r>
            <a:r>
              <a:rPr lang="en-US" sz="2000" dirty="0"/>
              <a:t>”</a:t>
            </a:r>
            <a:r>
              <a:rPr lang="en-US" sz="2100" b="1" dirty="0"/>
              <a:t> provides two possible reasons for the presence of ‘spin’:</a:t>
            </a:r>
          </a:p>
          <a:p>
            <a:pPr marL="0" lvl="1" indent="0">
              <a:buNone/>
            </a:pPr>
            <a:endParaRPr lang="en-US" sz="1600" i="1" dirty="0"/>
          </a:p>
          <a:p>
            <a:pPr marL="0" lvl="1" indent="0">
              <a:buNone/>
            </a:pPr>
            <a:r>
              <a:rPr lang="en-US" sz="1600" i="1" dirty="0"/>
              <a:t>“Investigators are often inherently optimistic about the value of the technologies they evaluate, and their prior beliefs may subconsciously drive them to give overly favorable interpretations of their findings. They may also consciously spin findings to maximize chances of publication and support the continuation of research programs. On the public stage that research journals provide, the pressures to depict work in its most favorable light are strong.”</a:t>
            </a:r>
          </a:p>
          <a:p>
            <a:pPr marL="0" indent="0">
              <a:buNone/>
            </a:pPr>
            <a:endParaRPr lang="en-US" sz="2100" b="1" dirty="0"/>
          </a:p>
          <a:p>
            <a:pPr marL="0" indent="0">
              <a:buNone/>
            </a:pPr>
            <a:r>
              <a:rPr lang="en-US" sz="2100" b="1" dirty="0"/>
              <a:t>QUESTION: Do you feel if you are not positive in your appraisal of the test / intervention you are studying there is a lesser chance of publication of your manuscript?</a:t>
            </a:r>
          </a:p>
          <a:p>
            <a:pPr marL="457200" lvl="1" indent="0">
              <a:buNone/>
            </a:pPr>
            <a:endParaRPr lang="en-US" sz="1600" i="1" dirty="0"/>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3</a:t>
            </a:fld>
            <a:endParaRPr lang="en-US"/>
          </a:p>
        </p:txBody>
      </p:sp>
    </p:spTree>
    <p:extLst>
      <p:ext uri="{BB962C8B-B14F-4D97-AF65-F5344CB8AC3E}">
        <p14:creationId xmlns:p14="http://schemas.microsoft.com/office/powerpoint/2010/main" val="2655098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Methods</a:t>
            </a:r>
          </a:p>
        </p:txBody>
      </p:sp>
      <p:sp>
        <p:nvSpPr>
          <p:cNvPr id="3" name="Content Placeholder 2"/>
          <p:cNvSpPr>
            <a:spLocks noGrp="1"/>
          </p:cNvSpPr>
          <p:nvPr>
            <p:ph idx="4294967295"/>
          </p:nvPr>
        </p:nvSpPr>
        <p:spPr>
          <a:xfrm>
            <a:off x="760021" y="1738126"/>
            <a:ext cx="7793356" cy="3794183"/>
          </a:xfrm>
        </p:spPr>
        <p:txBody>
          <a:bodyPr>
            <a:normAutofit fontScale="92500" lnSpcReduction="10000"/>
          </a:bodyPr>
          <a:lstStyle/>
          <a:p>
            <a:pPr marL="0" indent="0">
              <a:buNone/>
            </a:pPr>
            <a:r>
              <a:rPr lang="en-US" sz="2200" b="1" dirty="0"/>
              <a:t>Search and eligibility </a:t>
            </a:r>
            <a:endParaRPr lang="en-US" sz="2200" dirty="0"/>
          </a:p>
          <a:p>
            <a:pPr lvl="1"/>
            <a:r>
              <a:rPr lang="en-US" sz="1700" dirty="0"/>
              <a:t>Systematic reviews of diagnostic accuracy studies in humans in English that reported ≥1 meta-analysis of accuracy estimates</a:t>
            </a:r>
            <a:r>
              <a:rPr lang="en-CA" sz="1700" dirty="0"/>
              <a:t> from </a:t>
            </a:r>
            <a:r>
              <a:rPr lang="en-US" sz="1700" dirty="0"/>
              <a:t>December 2015 and January 2016</a:t>
            </a:r>
          </a:p>
          <a:p>
            <a:pPr lvl="1"/>
            <a:r>
              <a:rPr lang="en-US" sz="1700" dirty="0"/>
              <a:t>After search and article screening 112 reviews were included</a:t>
            </a:r>
            <a:endParaRPr lang="en-CA" sz="1700" dirty="0"/>
          </a:p>
          <a:p>
            <a:pPr marL="0" indent="0">
              <a:buNone/>
            </a:pPr>
            <a:endParaRPr lang="en-US" sz="2500" dirty="0"/>
          </a:p>
          <a:p>
            <a:pPr marL="0" indent="0">
              <a:buNone/>
            </a:pPr>
            <a:r>
              <a:rPr lang="en-US" sz="2200" b="1" dirty="0"/>
              <a:t>Evaluation of ‘spin’ in included reviews</a:t>
            </a:r>
            <a:r>
              <a:rPr lang="en-US" sz="2200" dirty="0"/>
              <a:t>.</a:t>
            </a:r>
          </a:p>
          <a:p>
            <a:pPr lvl="1"/>
            <a:r>
              <a:rPr lang="en-US" sz="1700" dirty="0"/>
              <a:t>‘Positivity of conclusions’ from both the abstract and full text were scored as: positive, positive with qualifier, neutral or N/A, or negative</a:t>
            </a:r>
          </a:p>
          <a:p>
            <a:pPr lvl="1"/>
            <a:r>
              <a:rPr lang="en-US" sz="1700" dirty="0"/>
              <a:t>10 items representing ‘actual overinterpretation’ (clearly ‘spin’) were applied to both the abstract and full-text of included reviews</a:t>
            </a:r>
          </a:p>
          <a:p>
            <a:pPr lvl="1"/>
            <a:r>
              <a:rPr lang="en-US" sz="1700" dirty="0"/>
              <a:t>9 items representing ‘potential overinterpretation’ (reporting that made determining the presence of ‘spin’ difficult or impossible) were applied to the review as a whole</a:t>
            </a:r>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4</a:t>
            </a:fld>
            <a:endParaRPr lang="en-US"/>
          </a:p>
        </p:txBody>
      </p:sp>
    </p:spTree>
    <p:extLst>
      <p:ext uri="{BB962C8B-B14F-4D97-AF65-F5344CB8AC3E}">
        <p14:creationId xmlns:p14="http://schemas.microsoft.com/office/powerpoint/2010/main" val="3840665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normAutofit/>
          </a:bodyPr>
          <a:lstStyle/>
          <a:p>
            <a:r>
              <a:rPr lang="en-US" dirty="0"/>
              <a:t>‘Positivity of Conclusion’ Examples</a:t>
            </a:r>
          </a:p>
        </p:txBody>
      </p:sp>
      <p:sp>
        <p:nvSpPr>
          <p:cNvPr id="3" name="Content Placeholder 2"/>
          <p:cNvSpPr>
            <a:spLocks noGrp="1"/>
          </p:cNvSpPr>
          <p:nvPr>
            <p:ph idx="4294967295"/>
          </p:nvPr>
        </p:nvSpPr>
        <p:spPr>
          <a:xfrm>
            <a:off x="760021" y="1558648"/>
            <a:ext cx="7793356" cy="3794183"/>
          </a:xfrm>
        </p:spPr>
        <p:txBody>
          <a:bodyPr>
            <a:noAutofit/>
          </a:bodyPr>
          <a:lstStyle/>
          <a:p>
            <a:pPr marL="0" indent="0">
              <a:buNone/>
            </a:pPr>
            <a:r>
              <a:rPr lang="en-US" sz="1550" u="sng" dirty="0"/>
              <a:t>Positive</a:t>
            </a:r>
          </a:p>
          <a:p>
            <a:pPr marL="0" indent="0">
              <a:buNone/>
            </a:pPr>
            <a:r>
              <a:rPr lang="en-US" sz="1550" b="1" dirty="0">
                <a:solidFill>
                  <a:srgbClr val="008000"/>
                </a:solidFill>
              </a:rPr>
              <a:t>Diagnostic accuracy of </a:t>
            </a:r>
            <a:r>
              <a:rPr lang="en-US" sz="1550" b="1" dirty="0" err="1">
                <a:solidFill>
                  <a:srgbClr val="008000"/>
                </a:solidFill>
              </a:rPr>
              <a:t>nNO</a:t>
            </a:r>
            <a:r>
              <a:rPr lang="en-US" sz="1550" b="1" dirty="0">
                <a:solidFill>
                  <a:srgbClr val="008000"/>
                </a:solidFill>
              </a:rPr>
              <a:t> measurement both with VC and non-VC maneuvers is high and can be effectively employed in the clinical setting </a:t>
            </a:r>
            <a:r>
              <a:rPr lang="en-US" sz="1550" dirty="0"/>
              <a:t>to detect PCD even in young children, thus potentiating early diagnosis.</a:t>
            </a:r>
          </a:p>
          <a:p>
            <a:pPr marL="0" indent="0">
              <a:buNone/>
            </a:pPr>
            <a:endParaRPr lang="en-US" sz="1550" dirty="0"/>
          </a:p>
          <a:p>
            <a:pPr marL="0" indent="0">
              <a:buNone/>
            </a:pPr>
            <a:r>
              <a:rPr lang="en-US" sz="1550" u="sng" dirty="0"/>
              <a:t>Positive with qualifier</a:t>
            </a:r>
          </a:p>
          <a:p>
            <a:pPr marL="0" indent="0">
              <a:buNone/>
            </a:pPr>
            <a:r>
              <a:rPr lang="en-US" sz="1550" dirty="0"/>
              <a:t>TTF-1 shows </a:t>
            </a:r>
            <a:r>
              <a:rPr lang="en-US" sz="1550" b="1" dirty="0">
                <a:solidFill>
                  <a:srgbClr val="008000"/>
                </a:solidFill>
              </a:rPr>
              <a:t>significant potential as a diagnostic marker to differentiate metastatic pulmonary from non-pulmonary adenocarcinomas in pleural or other effusions</a:t>
            </a:r>
            <a:r>
              <a:rPr lang="en-US" sz="1550" dirty="0"/>
              <a:t>. </a:t>
            </a:r>
            <a:r>
              <a:rPr lang="en-US" sz="1550" b="1" dirty="0">
                <a:solidFill>
                  <a:srgbClr val="C88322"/>
                </a:solidFill>
              </a:rPr>
              <a:t>These results justify larger, more rigorous studies to confirm such a diagnostic role.</a:t>
            </a:r>
          </a:p>
          <a:p>
            <a:pPr marL="0" indent="0">
              <a:buNone/>
            </a:pPr>
            <a:endParaRPr lang="en-US" sz="1550" b="1" dirty="0">
              <a:solidFill>
                <a:srgbClr val="C88322"/>
              </a:solidFill>
            </a:endParaRPr>
          </a:p>
          <a:p>
            <a:pPr marL="0" indent="0">
              <a:buNone/>
            </a:pPr>
            <a:r>
              <a:rPr lang="en-US" sz="1550" u="sng" dirty="0"/>
              <a:t>Negative</a:t>
            </a:r>
          </a:p>
          <a:p>
            <a:pPr marL="0" indent="0">
              <a:buNone/>
            </a:pPr>
            <a:r>
              <a:rPr lang="en-US" sz="1550" b="1" dirty="0">
                <a:solidFill>
                  <a:srgbClr val="FF0000"/>
                </a:solidFill>
              </a:rPr>
              <a:t>CEA is insufficiently sensitive to be used alone, even with a low threshold. </a:t>
            </a:r>
            <a:r>
              <a:rPr lang="en-US" sz="1550" dirty="0"/>
              <a:t>It is therefore essential to augment CEA monitoring with another diagnostic modality in order to avoid missed cases. Trying to improve sensitivity by adopting a low threshold is a poor strategy because of the high numbers of false alarms generated.</a:t>
            </a:r>
          </a:p>
        </p:txBody>
      </p:sp>
      <p:sp>
        <p:nvSpPr>
          <p:cNvPr id="4" name="Slide Number Placeholder 3"/>
          <p:cNvSpPr>
            <a:spLocks noGrp="1"/>
          </p:cNvSpPr>
          <p:nvPr>
            <p:ph type="sldNum" sz="quarter" idx="12"/>
          </p:nvPr>
        </p:nvSpPr>
        <p:spPr/>
        <p:txBody>
          <a:bodyPr/>
          <a:lstStyle/>
          <a:p>
            <a:fld id="{B897C2A1-9313-CA4F-AEA9-36A479C1E1AD}" type="slidenum">
              <a:rPr lang="en-US" smtClean="0"/>
              <a:pPr/>
              <a:t>5</a:t>
            </a:fld>
            <a:endParaRPr lang="en-US"/>
          </a:p>
        </p:txBody>
      </p:sp>
    </p:spTree>
    <p:extLst>
      <p:ext uri="{BB962C8B-B14F-4D97-AF65-F5344CB8AC3E}">
        <p14:creationId xmlns:p14="http://schemas.microsoft.com/office/powerpoint/2010/main" val="3411462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Question</a:t>
            </a:r>
          </a:p>
        </p:txBody>
      </p:sp>
      <p:sp>
        <p:nvSpPr>
          <p:cNvPr id="3" name="Content Placeholder 2"/>
          <p:cNvSpPr>
            <a:spLocks noGrp="1"/>
          </p:cNvSpPr>
          <p:nvPr>
            <p:ph idx="4294967295"/>
          </p:nvPr>
        </p:nvSpPr>
        <p:spPr>
          <a:xfrm>
            <a:off x="760021" y="1738126"/>
            <a:ext cx="7793356" cy="3949838"/>
          </a:xfrm>
        </p:spPr>
        <p:txBody>
          <a:bodyPr>
            <a:normAutofit fontScale="85000" lnSpcReduction="20000"/>
          </a:bodyPr>
          <a:lstStyle/>
          <a:p>
            <a:pPr marL="0" indent="0">
              <a:buNone/>
            </a:pPr>
            <a:r>
              <a:rPr lang="en-US" sz="2100" b="1" dirty="0"/>
              <a:t>The </a:t>
            </a:r>
            <a:r>
              <a:rPr lang="en-US" sz="2100" b="1" dirty="0" err="1"/>
              <a:t>Deeks</a:t>
            </a:r>
            <a:r>
              <a:rPr lang="en-US" sz="2100" b="1" dirty="0"/>
              <a:t> editorial points out that two of the major shortcomings we found were:</a:t>
            </a:r>
          </a:p>
          <a:p>
            <a:pPr marL="0" indent="0">
              <a:buNone/>
            </a:pPr>
            <a:endParaRPr lang="en-US" sz="2100" b="1" dirty="0"/>
          </a:p>
          <a:p>
            <a:pPr marL="0" indent="0">
              <a:buNone/>
            </a:pPr>
            <a:r>
              <a:rPr lang="en-US" sz="1900" i="1" dirty="0"/>
              <a:t>“</a:t>
            </a:r>
            <a:r>
              <a:rPr lang="en-US" sz="1900" dirty="0"/>
              <a:t>(b) how to interpret an estimate of average accuracy when there is unexplained variability (heterogeneity) among study results; and (c) how to interpret results when studies in the review are at risk of bias or there are concerns about their applicability</a:t>
            </a:r>
            <a:r>
              <a:rPr lang="en-US" sz="1900" i="1" dirty="0"/>
              <a:t>.”</a:t>
            </a:r>
          </a:p>
          <a:p>
            <a:pPr marL="0" indent="0">
              <a:buNone/>
            </a:pPr>
            <a:endParaRPr lang="en-US" sz="2100" b="1" dirty="0"/>
          </a:p>
          <a:p>
            <a:pPr marL="0" indent="0">
              <a:buNone/>
            </a:pPr>
            <a:r>
              <a:rPr lang="en-US" sz="2100" b="1" dirty="0"/>
              <a:t>We considered there to be spin even if these items were reported in the full-text and not the abstract as abstracts and full-texts were scored separately. Admittedly, it may be difficult to mention such issues within a fixed abstract word count limit and they were reported much more frequently in full-texts than abstracts. </a:t>
            </a:r>
          </a:p>
          <a:p>
            <a:pPr marL="0" indent="0">
              <a:buNone/>
            </a:pPr>
            <a:endParaRPr lang="en-US" sz="2100" b="1" dirty="0"/>
          </a:p>
          <a:p>
            <a:pPr marL="0" indent="0">
              <a:buNone/>
            </a:pPr>
            <a:r>
              <a:rPr lang="en-US" sz="2100" b="1" dirty="0"/>
              <a:t>QUESTION: Are heterogeneity and primary study quality priorities to include when you are writing abstracts?</a:t>
            </a:r>
            <a:endParaRPr lang="en-US" sz="1700" i="1" dirty="0"/>
          </a:p>
          <a:p>
            <a:pPr marL="0" indent="0">
              <a:buNone/>
            </a:pPr>
            <a:endParaRPr lang="en-US" sz="1700" i="1" dirty="0"/>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6</a:t>
            </a:fld>
            <a:endParaRPr lang="en-US"/>
          </a:p>
        </p:txBody>
      </p:sp>
    </p:spTree>
    <p:extLst>
      <p:ext uri="{BB962C8B-B14F-4D97-AF65-F5344CB8AC3E}">
        <p14:creationId xmlns:p14="http://schemas.microsoft.com/office/powerpoint/2010/main" val="3022454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Table 1 – Positivity of conclusions</a:t>
            </a:r>
          </a:p>
        </p:txBody>
      </p:sp>
      <p:sp>
        <p:nvSpPr>
          <p:cNvPr id="4" name="Slide Number Placeholder 3"/>
          <p:cNvSpPr>
            <a:spLocks noGrp="1"/>
          </p:cNvSpPr>
          <p:nvPr>
            <p:ph type="sldNum" sz="quarter" idx="12"/>
          </p:nvPr>
        </p:nvSpPr>
        <p:spPr/>
        <p:txBody>
          <a:bodyPr/>
          <a:lstStyle/>
          <a:p>
            <a:fld id="{B897C2A1-9313-CA4F-AEA9-36A479C1E1AD}" type="slidenum">
              <a:rPr lang="en-US" smtClean="0"/>
              <a:pPr/>
              <a:t>7</a:t>
            </a:fld>
            <a:endParaRPr lang="en-US"/>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925095903"/>
              </p:ext>
            </p:extLst>
          </p:nvPr>
        </p:nvGraphicFramePr>
        <p:xfrm>
          <a:off x="685800" y="1524000"/>
          <a:ext cx="7772400" cy="4079240"/>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40">
                <a:tc>
                  <a:txBody>
                    <a:bodyPr/>
                    <a:lstStyle/>
                    <a:p>
                      <a:pPr algn="ctr">
                        <a:spcAft>
                          <a:spcPts val="0"/>
                        </a:spcAft>
                      </a:pPr>
                      <a:r>
                        <a:rPr lang="en-US" sz="1200" b="1" dirty="0">
                          <a:solidFill>
                            <a:schemeClr val="bg1"/>
                          </a:solidFill>
                          <a:effectLst/>
                          <a:latin typeface="Verdana"/>
                          <a:cs typeface="Verdana"/>
                        </a:rPr>
                        <a:t>Degree of conclusion positivity</a:t>
                      </a:r>
                      <a:endParaRPr lang="en-CA" sz="1200" b="1" dirty="0">
                        <a:solidFill>
                          <a:schemeClr val="bg1"/>
                        </a:solidFill>
                        <a:effectLst/>
                        <a:latin typeface="Verdana"/>
                        <a:ea typeface="Times New Roman"/>
                        <a:cs typeface="Verdana"/>
                      </a:endParaRPr>
                    </a:p>
                  </a:txBody>
                  <a:tcPr marL="68580" marR="68580" marT="0" marB="0" anchor="ctr">
                    <a:solidFill>
                      <a:srgbClr val="800000"/>
                    </a:solidFill>
                  </a:tcPr>
                </a:tc>
                <a:tc>
                  <a:txBody>
                    <a:bodyPr/>
                    <a:lstStyle/>
                    <a:p>
                      <a:pPr algn="ctr">
                        <a:spcAft>
                          <a:spcPts val="0"/>
                        </a:spcAft>
                      </a:pPr>
                      <a:r>
                        <a:rPr lang="en-US" sz="1200" b="1" dirty="0">
                          <a:solidFill>
                            <a:srgbClr val="FFFFFF"/>
                          </a:solidFill>
                          <a:effectLst/>
                          <a:latin typeface="Verdana"/>
                          <a:cs typeface="Verdana"/>
                        </a:rPr>
                        <a:t>Reviews</a:t>
                      </a:r>
                      <a:endParaRPr lang="en-CA" sz="1200" b="1" dirty="0">
                        <a:solidFill>
                          <a:srgbClr val="FFFFFF"/>
                        </a:solidFill>
                        <a:effectLst/>
                        <a:latin typeface="Verdana"/>
                        <a:cs typeface="Verdana"/>
                      </a:endParaRPr>
                    </a:p>
                    <a:p>
                      <a:pPr algn="ctr">
                        <a:spcAft>
                          <a:spcPts val="0"/>
                        </a:spcAft>
                      </a:pPr>
                      <a:r>
                        <a:rPr lang="en-US" sz="1200" b="1" dirty="0">
                          <a:solidFill>
                            <a:srgbClr val="FFFFFF"/>
                          </a:solidFill>
                          <a:effectLst/>
                          <a:latin typeface="Verdana"/>
                          <a:cs typeface="Verdana"/>
                        </a:rPr>
                        <a:t>n (%)</a:t>
                      </a:r>
                      <a:endParaRPr lang="en-CA" sz="1200" b="1" dirty="0">
                        <a:solidFill>
                          <a:srgbClr val="FFFFFF"/>
                        </a:solidFill>
                        <a:effectLst/>
                        <a:latin typeface="Verdana"/>
                        <a:ea typeface="Times New Roman"/>
                        <a:cs typeface="Verdana"/>
                      </a:endParaRPr>
                    </a:p>
                  </a:txBody>
                  <a:tcPr marL="68580" marR="68580" marT="0" marB="0" anchor="ctr">
                    <a:solidFill>
                      <a:srgbClr val="800000"/>
                    </a:solidFill>
                  </a:tcPr>
                </a:tc>
                <a:extLst>
                  <a:ext uri="{0D108BD9-81ED-4DB2-BD59-A6C34878D82A}">
                    <a16:rowId xmlns:a16="http://schemas.microsoft.com/office/drawing/2014/main" val="10000"/>
                  </a:ext>
                </a:extLst>
              </a:tr>
              <a:tr h="370840">
                <a:tc>
                  <a:txBody>
                    <a:bodyPr/>
                    <a:lstStyle/>
                    <a:p>
                      <a:pPr algn="ctr">
                        <a:spcAft>
                          <a:spcPts val="0"/>
                        </a:spcAft>
                      </a:pPr>
                      <a:r>
                        <a:rPr lang="en-US" sz="1200" dirty="0">
                          <a:effectLst/>
                          <a:latin typeface="Verdana"/>
                          <a:cs typeface="Verdana"/>
                        </a:rPr>
                        <a:t>Abstract</a:t>
                      </a:r>
                      <a:endParaRPr lang="en-CA" sz="1200" dirty="0">
                        <a:effectLst/>
                        <a:latin typeface="Verdana"/>
                        <a:ea typeface="Times New Roman"/>
                        <a:cs typeface="Verdana"/>
                      </a:endParaRPr>
                    </a:p>
                  </a:txBody>
                  <a:tcPr marL="68580" marR="68580" marT="0" marB="0" anchor="ctr">
                    <a:solidFill>
                      <a:schemeClr val="bg1">
                        <a:lumMod val="65000"/>
                      </a:schemeClr>
                    </a:solidFill>
                  </a:tcPr>
                </a:tc>
                <a:tc>
                  <a:txBody>
                    <a:bodyPr/>
                    <a:lstStyle/>
                    <a:p>
                      <a:pPr algn="ctr">
                        <a:spcAft>
                          <a:spcPts val="0"/>
                        </a:spcAft>
                      </a:pPr>
                      <a:r>
                        <a:rPr lang="en-US" sz="1200" dirty="0">
                          <a:effectLst/>
                          <a:latin typeface="Verdana"/>
                          <a:cs typeface="Verdana"/>
                        </a:rPr>
                        <a:t>n=112</a:t>
                      </a:r>
                      <a:endParaRPr lang="en-CA" sz="1200" dirty="0">
                        <a:effectLst/>
                        <a:latin typeface="Verdana"/>
                        <a:ea typeface="Times New Roman"/>
                        <a:cs typeface="Verdana"/>
                      </a:endParaRPr>
                    </a:p>
                  </a:txBody>
                  <a:tcPr marL="68580" marR="68580" marT="0" marB="0" anchor="ctr">
                    <a:solidFill>
                      <a:schemeClr val="bg1">
                        <a:lumMod val="65000"/>
                      </a:schemeClr>
                    </a:solidFill>
                  </a:tcPr>
                </a:tc>
                <a:extLst>
                  <a:ext uri="{0D108BD9-81ED-4DB2-BD59-A6C34878D82A}">
                    <a16:rowId xmlns:a16="http://schemas.microsoft.com/office/drawing/2014/main" val="10001"/>
                  </a:ext>
                </a:extLst>
              </a:tr>
              <a:tr h="370840">
                <a:tc>
                  <a:txBody>
                    <a:bodyPr/>
                    <a:lstStyle/>
                    <a:p>
                      <a:pPr algn="ctr">
                        <a:spcAft>
                          <a:spcPts val="0"/>
                        </a:spcAft>
                      </a:pPr>
                      <a:r>
                        <a:rPr lang="en-US" sz="1200" dirty="0">
                          <a:effectLst/>
                          <a:latin typeface="Verdana"/>
                          <a:cs typeface="Verdana"/>
                        </a:rPr>
                        <a:t>Positive</a:t>
                      </a:r>
                      <a:endParaRPr lang="en-CA" sz="1200" dirty="0">
                        <a:effectLst/>
                        <a:latin typeface="Verdana"/>
                        <a:ea typeface="Times New Roman"/>
                        <a:cs typeface="Verdana"/>
                      </a:endParaRPr>
                    </a:p>
                  </a:txBody>
                  <a:tcPr marL="68580" marR="68580" marT="0" marB="0" anchor="ctr">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1200" dirty="0">
                          <a:effectLst/>
                          <a:latin typeface="Verdana"/>
                          <a:cs typeface="Verdana"/>
                        </a:rPr>
                        <a:t>56 (50)</a:t>
                      </a:r>
                      <a:endParaRPr lang="en-CA" sz="1200" dirty="0">
                        <a:effectLst/>
                        <a:latin typeface="Verdana"/>
                        <a:ea typeface="Times New Roman"/>
                        <a:cs typeface="Verdana"/>
                      </a:endParaRPr>
                    </a:p>
                  </a:txBody>
                  <a:tcPr marL="68580" marR="68580" marT="0" marB="0" anchor="ctr">
                    <a:lnB w="12700"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spcAft>
                          <a:spcPts val="0"/>
                        </a:spcAft>
                      </a:pPr>
                      <a:r>
                        <a:rPr lang="en-US" sz="1200" dirty="0">
                          <a:effectLst/>
                          <a:latin typeface="Verdana"/>
                          <a:cs typeface="Verdana"/>
                        </a:rPr>
                        <a:t>Positive with qualifier</a:t>
                      </a:r>
                      <a:endParaRPr lang="en-CA" sz="12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1200" dirty="0">
                          <a:effectLst/>
                          <a:latin typeface="Verdana"/>
                          <a:cs typeface="Verdana"/>
                        </a:rPr>
                        <a:t>27 (24)</a:t>
                      </a:r>
                      <a:endParaRPr lang="en-CA" sz="12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spcAft>
                          <a:spcPts val="0"/>
                        </a:spcAft>
                      </a:pPr>
                      <a:r>
                        <a:rPr lang="en-US" sz="1200" dirty="0">
                          <a:effectLst/>
                          <a:latin typeface="Verdana"/>
                          <a:cs typeface="Verdana"/>
                        </a:rPr>
                        <a:t>Neutral/not applicable</a:t>
                      </a:r>
                      <a:endParaRPr lang="en-CA" sz="12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1200" dirty="0">
                          <a:effectLst/>
                          <a:latin typeface="Verdana"/>
                          <a:cs typeface="Verdana"/>
                        </a:rPr>
                        <a:t>16(14)</a:t>
                      </a:r>
                      <a:endParaRPr lang="en-CA" sz="12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spcAft>
                          <a:spcPts val="0"/>
                        </a:spcAft>
                      </a:pPr>
                      <a:r>
                        <a:rPr lang="en-US" sz="1200">
                          <a:effectLst/>
                          <a:latin typeface="Verdana"/>
                          <a:cs typeface="Verdana"/>
                        </a:rPr>
                        <a:t>Negative</a:t>
                      </a:r>
                      <a:endParaRPr lang="en-CA" sz="120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tcPr>
                </a:tc>
                <a:tc>
                  <a:txBody>
                    <a:bodyPr/>
                    <a:lstStyle/>
                    <a:p>
                      <a:pPr algn="ctr">
                        <a:spcAft>
                          <a:spcPts val="0"/>
                        </a:spcAft>
                      </a:pPr>
                      <a:r>
                        <a:rPr lang="en-US" sz="1200" dirty="0">
                          <a:effectLst/>
                          <a:latin typeface="Verdana"/>
                          <a:cs typeface="Verdana"/>
                        </a:rPr>
                        <a:t>13 (12)</a:t>
                      </a:r>
                      <a:endParaRPr lang="en-CA" sz="12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tcPr>
                </a:tc>
                <a:extLst>
                  <a:ext uri="{0D108BD9-81ED-4DB2-BD59-A6C34878D82A}">
                    <a16:rowId xmlns:a16="http://schemas.microsoft.com/office/drawing/2014/main" val="10005"/>
                  </a:ext>
                </a:extLst>
              </a:tr>
              <a:tr h="370840">
                <a:tc>
                  <a:txBody>
                    <a:bodyPr/>
                    <a:lstStyle/>
                    <a:p>
                      <a:pPr algn="ctr">
                        <a:spcAft>
                          <a:spcPts val="0"/>
                        </a:spcAft>
                      </a:pPr>
                      <a:r>
                        <a:rPr lang="en-US" sz="1200" dirty="0">
                          <a:effectLst/>
                          <a:latin typeface="Verdana"/>
                          <a:cs typeface="Verdana"/>
                        </a:rPr>
                        <a:t>Full-text</a:t>
                      </a:r>
                      <a:endParaRPr lang="en-CA" sz="1200" dirty="0">
                        <a:effectLst/>
                        <a:latin typeface="Verdana"/>
                        <a:ea typeface="Times New Roman"/>
                        <a:cs typeface="Verdana"/>
                      </a:endParaRPr>
                    </a:p>
                  </a:txBody>
                  <a:tcPr marL="68580" marR="68580" marT="0" marB="0" anchor="ctr">
                    <a:solidFill>
                      <a:srgbClr val="A6A6A6"/>
                    </a:solidFill>
                  </a:tcPr>
                </a:tc>
                <a:tc>
                  <a:txBody>
                    <a:bodyPr/>
                    <a:lstStyle/>
                    <a:p>
                      <a:pPr algn="ctr">
                        <a:spcAft>
                          <a:spcPts val="0"/>
                        </a:spcAft>
                      </a:pPr>
                      <a:r>
                        <a:rPr lang="en-US" sz="1200" dirty="0">
                          <a:effectLst/>
                          <a:latin typeface="Verdana"/>
                          <a:cs typeface="Verdana"/>
                        </a:rPr>
                        <a:t>n=112</a:t>
                      </a:r>
                      <a:endParaRPr lang="en-CA" sz="1200" dirty="0">
                        <a:effectLst/>
                        <a:latin typeface="Verdana"/>
                        <a:ea typeface="Times New Roman"/>
                        <a:cs typeface="Verdana"/>
                      </a:endParaRPr>
                    </a:p>
                  </a:txBody>
                  <a:tcPr marL="68580" marR="68580" marT="0" marB="0" anchor="ctr">
                    <a:solidFill>
                      <a:srgbClr val="A6A6A6"/>
                    </a:solidFill>
                  </a:tcPr>
                </a:tc>
                <a:extLst>
                  <a:ext uri="{0D108BD9-81ED-4DB2-BD59-A6C34878D82A}">
                    <a16:rowId xmlns:a16="http://schemas.microsoft.com/office/drawing/2014/main" val="10006"/>
                  </a:ext>
                </a:extLst>
              </a:tr>
              <a:tr h="370840">
                <a:tc>
                  <a:txBody>
                    <a:bodyPr/>
                    <a:lstStyle/>
                    <a:p>
                      <a:pPr algn="ctr">
                        <a:spcAft>
                          <a:spcPts val="0"/>
                        </a:spcAft>
                      </a:pPr>
                      <a:r>
                        <a:rPr lang="en-US" sz="1200" dirty="0">
                          <a:effectLst/>
                          <a:latin typeface="Verdana"/>
                          <a:cs typeface="Verdana"/>
                        </a:rPr>
                        <a:t>Positive</a:t>
                      </a:r>
                      <a:endParaRPr lang="en-CA" sz="1200" dirty="0">
                        <a:effectLst/>
                        <a:latin typeface="Verdana"/>
                        <a:ea typeface="Times New Roman"/>
                        <a:cs typeface="Verdana"/>
                      </a:endParaRPr>
                    </a:p>
                  </a:txBody>
                  <a:tcPr marL="68580" marR="68580" marT="0" marB="0" anchor="ctr">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1200" dirty="0">
                          <a:effectLst/>
                          <a:latin typeface="Verdana"/>
                          <a:cs typeface="Verdana"/>
                        </a:rPr>
                        <a:t>28 (25)</a:t>
                      </a:r>
                      <a:endParaRPr lang="en-CA" sz="1200" dirty="0">
                        <a:effectLst/>
                        <a:latin typeface="Verdana"/>
                        <a:ea typeface="Times New Roman"/>
                        <a:cs typeface="Verdana"/>
                      </a:endParaRPr>
                    </a:p>
                  </a:txBody>
                  <a:tcPr marL="68580" marR="68580" marT="0" marB="0" anchor="ctr">
                    <a:lnB w="12700"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a:spcAft>
                          <a:spcPts val="0"/>
                        </a:spcAft>
                      </a:pPr>
                      <a:r>
                        <a:rPr lang="en-US" sz="1200" dirty="0">
                          <a:effectLst/>
                          <a:latin typeface="Verdana"/>
                          <a:cs typeface="Verdana"/>
                        </a:rPr>
                        <a:t>Positive with qualifier</a:t>
                      </a:r>
                      <a:endParaRPr lang="en-CA" sz="12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1200" dirty="0">
                          <a:effectLst/>
                          <a:latin typeface="Verdana"/>
                          <a:cs typeface="Verdana"/>
                        </a:rPr>
                        <a:t>55 (49)</a:t>
                      </a:r>
                      <a:endParaRPr lang="en-CA" sz="12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spcAft>
                          <a:spcPts val="0"/>
                        </a:spcAft>
                      </a:pPr>
                      <a:r>
                        <a:rPr lang="en-US" sz="1200" dirty="0">
                          <a:effectLst/>
                          <a:latin typeface="Verdana"/>
                          <a:cs typeface="Verdana"/>
                        </a:rPr>
                        <a:t>Neutral/not applicable</a:t>
                      </a:r>
                      <a:endParaRPr lang="en-CA" sz="12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1200" dirty="0">
                          <a:effectLst/>
                          <a:latin typeface="Verdana"/>
                          <a:cs typeface="Verdana"/>
                        </a:rPr>
                        <a:t>15 (14)</a:t>
                      </a:r>
                      <a:endParaRPr lang="en-CA" sz="12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pPr algn="ctr">
                        <a:spcAft>
                          <a:spcPts val="0"/>
                        </a:spcAft>
                      </a:pPr>
                      <a:r>
                        <a:rPr lang="en-US" sz="1200">
                          <a:effectLst/>
                          <a:latin typeface="Verdana"/>
                          <a:cs typeface="Verdana"/>
                        </a:rPr>
                        <a:t>Negative</a:t>
                      </a:r>
                      <a:endParaRPr lang="en-CA" sz="120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tcPr>
                </a:tc>
                <a:tc>
                  <a:txBody>
                    <a:bodyPr/>
                    <a:lstStyle/>
                    <a:p>
                      <a:pPr algn="ctr">
                        <a:spcAft>
                          <a:spcPts val="0"/>
                        </a:spcAft>
                      </a:pPr>
                      <a:r>
                        <a:rPr lang="en-US" sz="1200" dirty="0">
                          <a:effectLst/>
                          <a:latin typeface="Verdana"/>
                          <a:cs typeface="Verdana"/>
                        </a:rPr>
                        <a:t>14 (12)</a:t>
                      </a:r>
                      <a:endParaRPr lang="en-CA" sz="12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45414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8130770" cy="747396"/>
          </a:xfrm>
        </p:spPr>
        <p:txBody>
          <a:bodyPr>
            <a:normAutofit fontScale="90000"/>
          </a:bodyPr>
          <a:lstStyle/>
          <a:p>
            <a:r>
              <a:rPr lang="en-US" dirty="0"/>
              <a:t>Table 2 – Incidence of actual overinterpretation</a:t>
            </a:r>
          </a:p>
        </p:txBody>
      </p:sp>
      <p:sp>
        <p:nvSpPr>
          <p:cNvPr id="4" name="Slide Number Placeholder 3"/>
          <p:cNvSpPr>
            <a:spLocks noGrp="1"/>
          </p:cNvSpPr>
          <p:nvPr>
            <p:ph type="sldNum" sz="quarter" idx="12"/>
          </p:nvPr>
        </p:nvSpPr>
        <p:spPr/>
        <p:txBody>
          <a:bodyPr/>
          <a:lstStyle/>
          <a:p>
            <a:fld id="{B897C2A1-9313-CA4F-AEA9-36A479C1E1AD}" type="slidenum">
              <a:rPr lang="en-US" smtClean="0"/>
              <a:pPr/>
              <a:t>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923092157"/>
              </p:ext>
            </p:extLst>
          </p:nvPr>
        </p:nvGraphicFramePr>
        <p:xfrm>
          <a:off x="179512" y="1397000"/>
          <a:ext cx="8640959" cy="4192241"/>
        </p:xfrm>
        <a:graphic>
          <a:graphicData uri="http://schemas.openxmlformats.org/drawingml/2006/table">
            <a:tbl>
              <a:tblPr firstRow="1" bandRow="1">
                <a:tableStyleId>{2D5ABB26-0587-4C30-8999-92F81FD0307C}</a:tableStyleId>
              </a:tblPr>
              <a:tblGrid>
                <a:gridCol w="4726679">
                  <a:extLst>
                    <a:ext uri="{9D8B030D-6E8A-4147-A177-3AD203B41FA5}">
                      <a16:colId xmlns:a16="http://schemas.microsoft.com/office/drawing/2014/main" val="20000"/>
                    </a:ext>
                  </a:extLst>
                </a:gridCol>
                <a:gridCol w="2067922">
                  <a:extLst>
                    <a:ext uri="{9D8B030D-6E8A-4147-A177-3AD203B41FA5}">
                      <a16:colId xmlns:a16="http://schemas.microsoft.com/office/drawing/2014/main" val="20001"/>
                    </a:ext>
                  </a:extLst>
                </a:gridCol>
                <a:gridCol w="1846358">
                  <a:extLst>
                    <a:ext uri="{9D8B030D-6E8A-4147-A177-3AD203B41FA5}">
                      <a16:colId xmlns:a16="http://schemas.microsoft.com/office/drawing/2014/main" val="20002"/>
                    </a:ext>
                  </a:extLst>
                </a:gridCol>
              </a:tblGrid>
              <a:tr h="290082">
                <a:tc rowSpan="2">
                  <a:txBody>
                    <a:bodyPr/>
                    <a:lstStyle/>
                    <a:p>
                      <a:pPr algn="ctr">
                        <a:spcAft>
                          <a:spcPts val="0"/>
                        </a:spcAft>
                      </a:pPr>
                      <a:r>
                        <a:rPr lang="en-US" sz="1200" b="1" dirty="0">
                          <a:solidFill>
                            <a:srgbClr val="FFFFFF"/>
                          </a:solidFill>
                          <a:effectLst/>
                          <a:latin typeface="Verdana"/>
                          <a:cs typeface="Verdana"/>
                        </a:rPr>
                        <a:t>‘Actual</a:t>
                      </a:r>
                      <a:r>
                        <a:rPr lang="en-US" sz="1200" b="1" baseline="0" dirty="0">
                          <a:solidFill>
                            <a:srgbClr val="FFFFFF"/>
                          </a:solidFill>
                          <a:effectLst/>
                          <a:latin typeface="Verdana"/>
                          <a:cs typeface="Verdana"/>
                        </a:rPr>
                        <a:t> overinterpretation</a:t>
                      </a:r>
                      <a:r>
                        <a:rPr lang="en-US" sz="1200" b="1" dirty="0">
                          <a:solidFill>
                            <a:srgbClr val="FFFFFF"/>
                          </a:solidFill>
                          <a:effectLst/>
                          <a:latin typeface="Verdana"/>
                          <a:cs typeface="Verdana"/>
                        </a:rPr>
                        <a:t>’ item</a:t>
                      </a:r>
                      <a:endParaRPr lang="en-CA" sz="1200" b="1" dirty="0">
                        <a:solidFill>
                          <a:srgbClr val="FFFFFF"/>
                        </a:solidFill>
                        <a:effectLst/>
                        <a:latin typeface="Verdana"/>
                        <a:ea typeface="Times New Roman"/>
                        <a:cs typeface="Verdana"/>
                      </a:endParaRPr>
                    </a:p>
                    <a:p>
                      <a:pPr algn="ctr">
                        <a:spcAft>
                          <a:spcPts val="0"/>
                        </a:spcAft>
                      </a:pPr>
                      <a:r>
                        <a:rPr lang="en-US" sz="1400" dirty="0">
                          <a:solidFill>
                            <a:srgbClr val="FFFFFF"/>
                          </a:solidFill>
                          <a:effectLst/>
                          <a:latin typeface="Verdana"/>
                          <a:cs typeface="Verdana"/>
                        </a:rPr>
                        <a:t> </a:t>
                      </a:r>
                      <a:endParaRPr lang="en-CA" sz="1400" dirty="0">
                        <a:solidFill>
                          <a:srgbClr val="FFFFFF"/>
                        </a:solidFill>
                        <a:effectLst/>
                        <a:latin typeface="Verdana"/>
                        <a:ea typeface="Times New Roman"/>
                        <a:cs typeface="Verdana"/>
                      </a:endParaRPr>
                    </a:p>
                  </a:txBody>
                  <a:tcPr marL="68580" marR="68580" marT="0" marB="0" anchor="ctr">
                    <a:lnB w="12700" cap="flat" cmpd="sng" algn="ctr">
                      <a:solidFill>
                        <a:scrgbClr r="0" g="0" b="0"/>
                      </a:solidFill>
                      <a:prstDash val="solid"/>
                      <a:round/>
                      <a:headEnd type="none" w="med" len="med"/>
                      <a:tailEnd type="none" w="med" len="med"/>
                    </a:lnB>
                    <a:solidFill>
                      <a:srgbClr val="800000"/>
                    </a:solidFill>
                  </a:tcPr>
                </a:tc>
                <a:tc>
                  <a:txBody>
                    <a:bodyPr/>
                    <a:lstStyle/>
                    <a:p>
                      <a:pPr algn="ctr">
                        <a:spcAft>
                          <a:spcPts val="0"/>
                        </a:spcAft>
                      </a:pPr>
                      <a:r>
                        <a:rPr lang="en-US" sz="900" b="1" dirty="0">
                          <a:solidFill>
                            <a:srgbClr val="FFFFFF"/>
                          </a:solidFill>
                          <a:effectLst/>
                          <a:latin typeface="Verdana"/>
                          <a:cs typeface="Verdana"/>
                        </a:rPr>
                        <a:t>Abstracts scored as ‘yes’</a:t>
                      </a:r>
                      <a:endParaRPr lang="en-CA" sz="900" b="1" dirty="0">
                        <a:solidFill>
                          <a:srgbClr val="FFFFFF"/>
                        </a:solidFill>
                        <a:effectLst/>
                        <a:latin typeface="Verdana"/>
                        <a:ea typeface="Times New Roman"/>
                        <a:cs typeface="Verdana"/>
                      </a:endParaRPr>
                    </a:p>
                  </a:txBody>
                  <a:tcPr marL="68580" marR="68580" marT="0" marB="0" anchor="ctr">
                    <a:lnB w="12700" cap="flat" cmpd="sng" algn="ctr">
                      <a:solidFill>
                        <a:scrgbClr r="0" g="0" b="0"/>
                      </a:solidFill>
                      <a:prstDash val="solid"/>
                      <a:round/>
                      <a:headEnd type="none" w="med" len="med"/>
                      <a:tailEnd type="none" w="med" len="med"/>
                    </a:lnB>
                    <a:solidFill>
                      <a:srgbClr val="800000"/>
                    </a:solidFill>
                  </a:tcPr>
                </a:tc>
                <a:tc>
                  <a:txBody>
                    <a:bodyPr/>
                    <a:lstStyle/>
                    <a:p>
                      <a:pPr algn="ctr">
                        <a:spcAft>
                          <a:spcPts val="0"/>
                        </a:spcAft>
                      </a:pPr>
                      <a:r>
                        <a:rPr lang="en-US" sz="900" b="1" dirty="0">
                          <a:solidFill>
                            <a:srgbClr val="FFFFFF"/>
                          </a:solidFill>
                          <a:effectLst/>
                          <a:latin typeface="Verdana"/>
                          <a:cs typeface="Verdana"/>
                        </a:rPr>
                        <a:t>Full-texts scored as ‘yes’</a:t>
                      </a:r>
                      <a:endParaRPr lang="en-CA" sz="900" b="1" dirty="0">
                        <a:solidFill>
                          <a:srgbClr val="FFFFFF"/>
                        </a:solidFill>
                        <a:effectLst/>
                        <a:latin typeface="Verdana"/>
                        <a:ea typeface="Times New Roman"/>
                        <a:cs typeface="Verdana"/>
                      </a:endParaRPr>
                    </a:p>
                  </a:txBody>
                  <a:tcPr marL="68580" marR="68580" marT="0" marB="0" anchor="ctr">
                    <a:lnB w="12700" cap="flat" cmpd="sng" algn="ctr">
                      <a:solidFill>
                        <a:scrgbClr r="0" g="0" b="0"/>
                      </a:solidFill>
                      <a:prstDash val="solid"/>
                      <a:round/>
                      <a:headEnd type="none" w="med" len="med"/>
                      <a:tailEnd type="none" w="med" len="med"/>
                    </a:lnB>
                    <a:solidFill>
                      <a:srgbClr val="800000"/>
                    </a:solidFill>
                  </a:tcPr>
                </a:tc>
                <a:extLst>
                  <a:ext uri="{0D108BD9-81ED-4DB2-BD59-A6C34878D82A}">
                    <a16:rowId xmlns:a16="http://schemas.microsoft.com/office/drawing/2014/main" val="10000"/>
                  </a:ext>
                </a:extLst>
              </a:tr>
              <a:tr h="286595">
                <a:tc vMerge="1">
                  <a:txBody>
                    <a:bodyPr/>
                    <a:lstStyle/>
                    <a:p>
                      <a:pPr>
                        <a:spcAft>
                          <a:spcPts val="0"/>
                        </a:spcAft>
                      </a:pPr>
                      <a:endParaRPr lang="en-CA" sz="1000" dirty="0">
                        <a:effectLst/>
                        <a:latin typeface="Times New Roman"/>
                        <a:ea typeface="Times New Roman"/>
                      </a:endParaRPr>
                    </a:p>
                  </a:txBody>
                  <a:tcPr marL="68580" marR="6858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spcAft>
                          <a:spcPts val="0"/>
                        </a:spcAft>
                      </a:pPr>
                      <a:r>
                        <a:rPr lang="en-US" sz="900" b="1" dirty="0">
                          <a:solidFill>
                            <a:srgbClr val="FFFFFF"/>
                          </a:solidFill>
                          <a:effectLst/>
                          <a:latin typeface="Verdana"/>
                          <a:cs typeface="Verdana"/>
                        </a:rPr>
                        <a:t>%</a:t>
                      </a:r>
                      <a:r>
                        <a:rPr lang="en-US" sz="900" b="1" baseline="0" dirty="0">
                          <a:solidFill>
                            <a:srgbClr val="FFFFFF"/>
                          </a:solidFill>
                          <a:effectLst/>
                          <a:latin typeface="Verdana"/>
                          <a:cs typeface="Verdana"/>
                        </a:rPr>
                        <a:t> </a:t>
                      </a:r>
                      <a:r>
                        <a:rPr lang="en-US" sz="900" b="1" dirty="0">
                          <a:solidFill>
                            <a:srgbClr val="FFFFFF"/>
                          </a:solidFill>
                          <a:effectLst/>
                          <a:latin typeface="Verdana"/>
                          <a:cs typeface="Verdana"/>
                        </a:rPr>
                        <a:t>[95%CI]</a:t>
                      </a:r>
                      <a:endParaRPr lang="en-CA" sz="900" b="1" dirty="0">
                        <a:solidFill>
                          <a:srgbClr val="FFFFFF"/>
                        </a:solidFill>
                        <a:effectLst/>
                        <a:latin typeface="Verdana"/>
                        <a:ea typeface="Times New Roman"/>
                        <a:cs typeface="Verdana"/>
                      </a:endParaRPr>
                    </a:p>
                  </a:txBody>
                  <a:tcPr marL="68580" marR="6858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00000"/>
                    </a:solidFill>
                  </a:tcPr>
                </a:tc>
                <a:tc>
                  <a:txBody>
                    <a:bodyPr/>
                    <a:lstStyle/>
                    <a:p>
                      <a:pPr algn="ctr">
                        <a:spcAft>
                          <a:spcPts val="0"/>
                        </a:spcAft>
                      </a:pPr>
                      <a:r>
                        <a:rPr lang="en-US" sz="900" b="1" dirty="0">
                          <a:solidFill>
                            <a:srgbClr val="FFFFFF"/>
                          </a:solidFill>
                          <a:effectLst/>
                          <a:latin typeface="Verdana"/>
                          <a:cs typeface="Verdana"/>
                        </a:rPr>
                        <a:t>%</a:t>
                      </a:r>
                      <a:r>
                        <a:rPr lang="en-US" sz="900" b="1" baseline="0" dirty="0">
                          <a:solidFill>
                            <a:srgbClr val="FFFFFF"/>
                          </a:solidFill>
                          <a:effectLst/>
                          <a:latin typeface="Verdana"/>
                          <a:cs typeface="Verdana"/>
                        </a:rPr>
                        <a:t> </a:t>
                      </a:r>
                      <a:r>
                        <a:rPr lang="en-US" sz="900" b="1" dirty="0">
                          <a:solidFill>
                            <a:srgbClr val="FFFFFF"/>
                          </a:solidFill>
                          <a:effectLst/>
                          <a:latin typeface="Verdana"/>
                          <a:cs typeface="Verdana"/>
                        </a:rPr>
                        <a:t>[95%CI]</a:t>
                      </a:r>
                      <a:endParaRPr lang="en-CA" sz="900" b="1" dirty="0">
                        <a:solidFill>
                          <a:srgbClr val="FFFFFF"/>
                        </a:solidFill>
                        <a:effectLst/>
                        <a:latin typeface="Verdana"/>
                        <a:ea typeface="Times New Roman"/>
                        <a:cs typeface="Verdana"/>
                      </a:endParaRPr>
                    </a:p>
                  </a:txBody>
                  <a:tcPr marL="68580" marR="6858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00000"/>
                    </a:solidFill>
                  </a:tcPr>
                </a:tc>
                <a:extLst>
                  <a:ext uri="{0D108BD9-81ED-4DB2-BD59-A6C34878D82A}">
                    <a16:rowId xmlns:a16="http://schemas.microsoft.com/office/drawing/2014/main" val="10001"/>
                  </a:ext>
                </a:extLst>
              </a:tr>
              <a:tr h="286595">
                <a:tc>
                  <a:txBody>
                    <a:bodyPr/>
                    <a:lstStyle/>
                    <a:p>
                      <a:pPr>
                        <a:spcAft>
                          <a:spcPts val="0"/>
                        </a:spcAft>
                      </a:pPr>
                      <a:r>
                        <a:rPr lang="en-US" sz="900" dirty="0">
                          <a:effectLst/>
                          <a:latin typeface="Verdana"/>
                          <a:cs typeface="Verdana"/>
                        </a:rPr>
                        <a:t>Total number of systematic reviews</a:t>
                      </a:r>
                      <a:endParaRPr lang="en-CA" sz="900" dirty="0">
                        <a:effectLst/>
                        <a:latin typeface="Verdana"/>
                        <a:ea typeface="Times New Roman"/>
                        <a:cs typeface="Verdana"/>
                      </a:endParaRPr>
                    </a:p>
                  </a:txBody>
                  <a:tcPr marL="68580" marR="6858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spcAft>
                          <a:spcPts val="0"/>
                        </a:spcAft>
                      </a:pPr>
                      <a:r>
                        <a:rPr lang="en-US" sz="900" dirty="0">
                          <a:effectLst/>
                          <a:latin typeface="Verdana"/>
                          <a:cs typeface="Verdana"/>
                        </a:rPr>
                        <a:t>112 (100)</a:t>
                      </a:r>
                      <a:endParaRPr lang="en-CA" sz="900" dirty="0">
                        <a:effectLst/>
                        <a:latin typeface="Verdana"/>
                        <a:ea typeface="Times New Roman"/>
                        <a:cs typeface="Verdana"/>
                      </a:endParaRPr>
                    </a:p>
                  </a:txBody>
                  <a:tcPr marL="68580" marR="6858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spcAft>
                          <a:spcPts val="0"/>
                        </a:spcAft>
                      </a:pPr>
                      <a:r>
                        <a:rPr lang="en-US" sz="900" dirty="0">
                          <a:effectLst/>
                          <a:latin typeface="Verdana"/>
                          <a:cs typeface="Verdana"/>
                        </a:rPr>
                        <a:t>112 (100)</a:t>
                      </a:r>
                      <a:endParaRPr lang="en-CA" sz="900" dirty="0">
                        <a:effectLst/>
                        <a:latin typeface="Verdana"/>
                        <a:ea typeface="Times New Roman"/>
                        <a:cs typeface="Verdana"/>
                      </a:endParaRPr>
                    </a:p>
                  </a:txBody>
                  <a:tcPr marL="68580" marR="6858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2"/>
                  </a:ext>
                </a:extLst>
              </a:tr>
              <a:tr h="290082">
                <a:tc>
                  <a:txBody>
                    <a:bodyPr/>
                    <a:lstStyle/>
                    <a:p>
                      <a:pPr>
                        <a:spcAft>
                          <a:spcPts val="0"/>
                        </a:spcAft>
                      </a:pPr>
                      <a:r>
                        <a:rPr lang="en-US" sz="900" b="1" dirty="0">
                          <a:effectLst/>
                          <a:latin typeface="Verdana"/>
                          <a:cs typeface="Verdana"/>
                        </a:rPr>
                        <a:t>a.1 </a:t>
                      </a:r>
                      <a:r>
                        <a:rPr lang="en-US" sz="900" dirty="0">
                          <a:effectLst/>
                          <a:latin typeface="Verdana"/>
                          <a:cs typeface="Verdana"/>
                        </a:rPr>
                        <a:t>Positive conclusion, not reflecting the reported summary accuracy estimates</a:t>
                      </a:r>
                      <a:endParaRPr lang="en-CA" sz="900" dirty="0">
                        <a:effectLst/>
                        <a:latin typeface="Verdana"/>
                        <a:ea typeface="Times New Roman"/>
                        <a:cs typeface="Verdana"/>
                      </a:endParaRPr>
                    </a:p>
                  </a:txBody>
                  <a:tcPr marL="68580" marR="68580" marT="0" marB="0" anchor="ctr">
                    <a:lnT w="12700" cap="flat" cmpd="sng" algn="ctr">
                      <a:solidFill>
                        <a:scrgbClr r="0" g="0" b="0"/>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900" dirty="0">
                          <a:effectLst/>
                          <a:latin typeface="Verdana"/>
                          <a:cs typeface="Verdana"/>
                        </a:rPr>
                        <a:t>49 [40-58]</a:t>
                      </a:r>
                      <a:endParaRPr lang="en-CA" sz="900" dirty="0">
                        <a:effectLst/>
                        <a:latin typeface="Verdana"/>
                        <a:ea typeface="Times New Roman"/>
                        <a:cs typeface="Verdana"/>
                      </a:endParaRPr>
                    </a:p>
                  </a:txBody>
                  <a:tcPr marL="68580" marR="68580" marT="0" marB="0" anchor="ctr">
                    <a:lnT w="12700" cap="flat" cmpd="sng" algn="ctr">
                      <a:solidFill>
                        <a:scrgbClr r="0" g="0" b="0"/>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900" dirty="0">
                          <a:effectLst/>
                          <a:latin typeface="Verdana"/>
                          <a:cs typeface="Verdana"/>
                        </a:rPr>
                        <a:t>50 [41-59]</a:t>
                      </a:r>
                      <a:endParaRPr lang="en-CA" sz="900" dirty="0">
                        <a:effectLst/>
                        <a:latin typeface="Verdana"/>
                        <a:ea typeface="Times New Roman"/>
                        <a:cs typeface="Verdana"/>
                      </a:endParaRPr>
                    </a:p>
                  </a:txBody>
                  <a:tcPr marL="68580" marR="68580" marT="0" marB="0" anchor="ctr">
                    <a:lnT w="12700" cap="flat" cmpd="sng" algn="ctr">
                      <a:solidFill>
                        <a:scrgbClr r="0" g="0" b="0"/>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3"/>
                  </a:ext>
                </a:extLst>
              </a:tr>
              <a:tr h="290082">
                <a:tc>
                  <a:txBody>
                    <a:bodyPr/>
                    <a:lstStyle/>
                    <a:p>
                      <a:pPr>
                        <a:spcAft>
                          <a:spcPts val="0"/>
                        </a:spcAft>
                      </a:pPr>
                      <a:r>
                        <a:rPr lang="en-US" sz="900" b="1" dirty="0">
                          <a:effectLst/>
                          <a:latin typeface="Verdana"/>
                          <a:cs typeface="Verdana"/>
                        </a:rPr>
                        <a:t>a.2</a:t>
                      </a:r>
                      <a:r>
                        <a:rPr lang="en-US" sz="900" dirty="0">
                          <a:effectLst/>
                          <a:latin typeface="Verdana"/>
                          <a:cs typeface="Verdana"/>
                        </a:rPr>
                        <a:t> Positive conclusion, not taking high risk of bias and/or applicability concerns into account</a:t>
                      </a:r>
                      <a:endParaRPr lang="en-CA" sz="9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900" dirty="0">
                          <a:effectLst/>
                          <a:latin typeface="Verdana"/>
                          <a:cs typeface="Verdana"/>
                        </a:rPr>
                        <a:t>42 [33-51]</a:t>
                      </a:r>
                      <a:endParaRPr lang="en-CA" sz="9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900" dirty="0">
                          <a:effectLst/>
                          <a:latin typeface="Verdana"/>
                          <a:cs typeface="Verdana"/>
                        </a:rPr>
                        <a:t>23 [15-31]</a:t>
                      </a:r>
                      <a:endParaRPr lang="en-CA" sz="9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4"/>
                  </a:ext>
                </a:extLst>
              </a:tr>
              <a:tr h="286595">
                <a:tc>
                  <a:txBody>
                    <a:bodyPr/>
                    <a:lstStyle/>
                    <a:p>
                      <a:pPr>
                        <a:spcAft>
                          <a:spcPts val="0"/>
                        </a:spcAft>
                      </a:pPr>
                      <a:r>
                        <a:rPr lang="en-US" sz="900" b="1" dirty="0">
                          <a:effectLst/>
                          <a:latin typeface="Verdana"/>
                          <a:cs typeface="Verdana"/>
                        </a:rPr>
                        <a:t>a.3</a:t>
                      </a:r>
                      <a:r>
                        <a:rPr lang="en-US" sz="900" dirty="0">
                          <a:effectLst/>
                          <a:latin typeface="Verdana"/>
                          <a:cs typeface="Verdana"/>
                        </a:rPr>
                        <a:t> Positive conclusion, not taking heterogeneity into account</a:t>
                      </a:r>
                      <a:endParaRPr lang="en-CA" sz="9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900" dirty="0">
                          <a:effectLst/>
                          <a:latin typeface="Verdana"/>
                          <a:cs typeface="Verdana"/>
                        </a:rPr>
                        <a:t>39 [30-48]</a:t>
                      </a:r>
                      <a:endParaRPr lang="en-CA" sz="9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900" dirty="0">
                          <a:effectLst/>
                          <a:latin typeface="Verdana"/>
                          <a:cs typeface="Verdana"/>
                        </a:rPr>
                        <a:t>12 [6-18]</a:t>
                      </a:r>
                      <a:endParaRPr lang="en-CA" sz="9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5"/>
                  </a:ext>
                </a:extLst>
              </a:tr>
              <a:tr h="435123">
                <a:tc>
                  <a:txBody>
                    <a:bodyPr/>
                    <a:lstStyle/>
                    <a:p>
                      <a:pPr>
                        <a:spcAft>
                          <a:spcPts val="0"/>
                        </a:spcAft>
                      </a:pPr>
                      <a:r>
                        <a:rPr lang="en-US" sz="900" b="1" dirty="0">
                          <a:effectLst/>
                          <a:latin typeface="Verdana"/>
                          <a:cs typeface="Verdana"/>
                        </a:rPr>
                        <a:t>a.4 </a:t>
                      </a:r>
                      <a:r>
                        <a:rPr lang="en-US" sz="900" dirty="0">
                          <a:effectLst/>
                          <a:latin typeface="Verdana"/>
                          <a:cs typeface="Verdana"/>
                        </a:rPr>
                        <a:t>Positive conclusion, focusing on the results of  primary studies favoring the diagnostic accuracy of the test instead of the meta-analysis results</a:t>
                      </a:r>
                      <a:endParaRPr lang="en-CA" sz="9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900" dirty="0">
                          <a:effectLst/>
                          <a:latin typeface="Verdana"/>
                          <a:cs typeface="Verdana"/>
                        </a:rPr>
                        <a:t>0 (0)</a:t>
                      </a:r>
                      <a:endParaRPr lang="en-CA" sz="9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900" dirty="0">
                          <a:effectLst/>
                          <a:latin typeface="Verdana"/>
                          <a:cs typeface="Verdana"/>
                        </a:rPr>
                        <a:t>0 (0)</a:t>
                      </a:r>
                      <a:endParaRPr lang="en-CA" sz="9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6"/>
                  </a:ext>
                </a:extLst>
              </a:tr>
              <a:tr h="435123">
                <a:tc>
                  <a:txBody>
                    <a:bodyPr/>
                    <a:lstStyle/>
                    <a:p>
                      <a:pPr>
                        <a:spcAft>
                          <a:spcPts val="0"/>
                        </a:spcAft>
                      </a:pPr>
                      <a:r>
                        <a:rPr lang="en-US" sz="900" b="1" dirty="0">
                          <a:effectLst/>
                          <a:latin typeface="Verdana"/>
                          <a:cs typeface="Verdana"/>
                        </a:rPr>
                        <a:t>a.5 </a:t>
                      </a:r>
                      <a:r>
                        <a:rPr lang="en-US" sz="900" dirty="0">
                          <a:effectLst/>
                          <a:latin typeface="Verdana"/>
                          <a:cs typeface="Verdana"/>
                        </a:rPr>
                        <a:t>Positive conclusion, selectively focusing on a selection of subgroups, tests or accuracy estimates, while others were evaluated as well</a:t>
                      </a:r>
                      <a:endParaRPr lang="en-CA" sz="9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900" dirty="0">
                          <a:effectLst/>
                          <a:latin typeface="Verdana"/>
                          <a:cs typeface="Verdana"/>
                        </a:rPr>
                        <a:t>11 [5-17]</a:t>
                      </a:r>
                      <a:endParaRPr lang="en-CA" sz="9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900" dirty="0">
                          <a:effectLst/>
                          <a:latin typeface="Verdana"/>
                          <a:cs typeface="Verdana"/>
                        </a:rPr>
                        <a:t>11 [5-17]</a:t>
                      </a:r>
                      <a:endParaRPr lang="en-CA" sz="9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7"/>
                  </a:ext>
                </a:extLst>
              </a:tr>
              <a:tr h="290082">
                <a:tc>
                  <a:txBody>
                    <a:bodyPr/>
                    <a:lstStyle/>
                    <a:p>
                      <a:pPr>
                        <a:spcAft>
                          <a:spcPts val="0"/>
                        </a:spcAft>
                      </a:pPr>
                      <a:r>
                        <a:rPr lang="en-US" sz="900" b="1" dirty="0">
                          <a:effectLst/>
                          <a:latin typeface="Verdana"/>
                          <a:cs typeface="Verdana"/>
                        </a:rPr>
                        <a:t>a.6 </a:t>
                      </a:r>
                      <a:r>
                        <a:rPr lang="en-US" sz="900" dirty="0">
                          <a:effectLst/>
                          <a:latin typeface="Verdana"/>
                          <a:cs typeface="Verdana"/>
                        </a:rPr>
                        <a:t>Positive conclusion, inappropriately extrapolated to a wider population or setting</a:t>
                      </a:r>
                      <a:endParaRPr lang="en-CA" sz="9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900" dirty="0">
                          <a:effectLst/>
                          <a:latin typeface="Verdana"/>
                          <a:cs typeface="Verdana"/>
                        </a:rPr>
                        <a:t>3 [0-6]</a:t>
                      </a:r>
                      <a:endParaRPr lang="en-CA" sz="9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900" dirty="0">
                          <a:effectLst/>
                          <a:latin typeface="Verdana"/>
                          <a:cs typeface="Verdana"/>
                        </a:rPr>
                        <a:t>2 [0-5]</a:t>
                      </a:r>
                      <a:endParaRPr lang="en-CA" sz="9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8"/>
                  </a:ext>
                </a:extLst>
              </a:tr>
              <a:tr h="290082">
                <a:tc>
                  <a:txBody>
                    <a:bodyPr/>
                    <a:lstStyle/>
                    <a:p>
                      <a:pPr>
                        <a:spcAft>
                          <a:spcPts val="0"/>
                        </a:spcAft>
                      </a:pPr>
                      <a:r>
                        <a:rPr lang="en-US" sz="900" b="1" dirty="0">
                          <a:effectLst/>
                          <a:latin typeface="Verdana"/>
                          <a:cs typeface="Verdana"/>
                        </a:rPr>
                        <a:t>a.7 </a:t>
                      </a:r>
                      <a:r>
                        <a:rPr lang="en-US" sz="900" dirty="0">
                          <a:effectLst/>
                          <a:latin typeface="Verdana"/>
                          <a:cs typeface="Verdana"/>
                        </a:rPr>
                        <a:t>Positive conclusion, inappropriately extrapolated as surrogates for improvement in patient important outcomes</a:t>
                      </a:r>
                      <a:endParaRPr lang="en-CA" sz="9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900" dirty="0">
                          <a:effectLst/>
                          <a:latin typeface="Verdana"/>
                          <a:cs typeface="Verdana"/>
                        </a:rPr>
                        <a:t>1 [0-4]</a:t>
                      </a:r>
                      <a:endParaRPr lang="en-CA" sz="9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900" dirty="0">
                          <a:effectLst/>
                          <a:latin typeface="Verdana"/>
                          <a:cs typeface="Verdana"/>
                        </a:rPr>
                        <a:t>2 [0-5]</a:t>
                      </a:r>
                      <a:endParaRPr lang="en-CA" sz="9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9"/>
                  </a:ext>
                </a:extLst>
              </a:tr>
              <a:tr h="286595">
                <a:tc>
                  <a:txBody>
                    <a:bodyPr/>
                    <a:lstStyle/>
                    <a:p>
                      <a:pPr>
                        <a:spcAft>
                          <a:spcPts val="0"/>
                        </a:spcAft>
                      </a:pPr>
                      <a:r>
                        <a:rPr lang="en-US" sz="900" b="1" dirty="0">
                          <a:effectLst/>
                          <a:latin typeface="Verdana"/>
                          <a:cs typeface="Verdana"/>
                        </a:rPr>
                        <a:t>a</a:t>
                      </a:r>
                      <a:r>
                        <a:rPr lang="en-US" sz="900" dirty="0">
                          <a:effectLst/>
                          <a:latin typeface="Verdana"/>
                          <a:cs typeface="Verdana"/>
                        </a:rPr>
                        <a:t>.</a:t>
                      </a:r>
                      <a:r>
                        <a:rPr lang="en-US" sz="900" b="1" dirty="0">
                          <a:effectLst/>
                          <a:latin typeface="Verdana"/>
                          <a:cs typeface="Verdana"/>
                        </a:rPr>
                        <a:t>8</a:t>
                      </a:r>
                      <a:r>
                        <a:rPr lang="en-US" sz="900" dirty="0">
                          <a:effectLst/>
                          <a:latin typeface="Verdana"/>
                          <a:cs typeface="Verdana"/>
                        </a:rPr>
                        <a:t> Stronger conclusion in abstract</a:t>
                      </a:r>
                      <a:endParaRPr lang="en-CA" sz="9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900" dirty="0">
                          <a:effectLst/>
                          <a:latin typeface="Verdana"/>
                          <a:cs typeface="Verdana"/>
                        </a:rPr>
                        <a:t>29 [21-37]</a:t>
                      </a:r>
                      <a:endParaRPr lang="en-CA" sz="9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900" dirty="0">
                          <a:effectLst/>
                          <a:latin typeface="Verdana"/>
                          <a:cs typeface="Verdana"/>
                        </a:rPr>
                        <a:t> </a:t>
                      </a:r>
                      <a:endParaRPr lang="en-CA" sz="9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10"/>
                  </a:ext>
                </a:extLst>
              </a:tr>
              <a:tr h="290082">
                <a:tc>
                  <a:txBody>
                    <a:bodyPr/>
                    <a:lstStyle/>
                    <a:p>
                      <a:pPr>
                        <a:spcAft>
                          <a:spcPts val="0"/>
                        </a:spcAft>
                      </a:pPr>
                      <a:r>
                        <a:rPr lang="en-US" sz="900" b="1" dirty="0">
                          <a:effectLst/>
                          <a:latin typeface="Verdana"/>
                          <a:cs typeface="Verdana"/>
                        </a:rPr>
                        <a:t>a.9 </a:t>
                      </a:r>
                      <a:r>
                        <a:rPr lang="en-US" sz="900" dirty="0">
                          <a:effectLst/>
                          <a:latin typeface="Verdana"/>
                          <a:cs typeface="Verdana"/>
                        </a:rPr>
                        <a:t>Conclusion claiming test equivalence or superiority based on indirect comparisons </a:t>
                      </a:r>
                      <a:endParaRPr lang="en-CA" sz="9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900" dirty="0">
                          <a:effectLst/>
                          <a:latin typeface="Verdana"/>
                          <a:cs typeface="Verdana"/>
                        </a:rPr>
                        <a:t>5 [1-9]</a:t>
                      </a:r>
                      <a:endParaRPr lang="en-CA" sz="9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900" dirty="0">
                          <a:effectLst/>
                          <a:latin typeface="Verdana"/>
                          <a:cs typeface="Verdana"/>
                        </a:rPr>
                        <a:t>5 [1-9]</a:t>
                      </a:r>
                      <a:endParaRPr lang="en-CA" sz="9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11"/>
                  </a:ext>
                </a:extLst>
              </a:tr>
              <a:tr h="435123">
                <a:tc>
                  <a:txBody>
                    <a:bodyPr/>
                    <a:lstStyle/>
                    <a:p>
                      <a:pPr>
                        <a:spcAft>
                          <a:spcPts val="0"/>
                        </a:spcAft>
                      </a:pPr>
                      <a:r>
                        <a:rPr lang="en-US" sz="900" b="1" dirty="0">
                          <a:effectLst/>
                          <a:latin typeface="Verdana"/>
                          <a:cs typeface="Verdana"/>
                        </a:rPr>
                        <a:t>a.10 </a:t>
                      </a:r>
                      <a:r>
                        <a:rPr lang="en-US" sz="900" dirty="0">
                          <a:effectLst/>
                          <a:latin typeface="Verdana"/>
                          <a:cs typeface="Verdana"/>
                        </a:rPr>
                        <a:t>Conclusion claiming test equivalence or superiority without performing statistical comparisons; or claiming test equivalence for non-statistically significant results</a:t>
                      </a:r>
                      <a:endParaRPr lang="en-CA" sz="9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spcAft>
                          <a:spcPts val="0"/>
                        </a:spcAft>
                      </a:pPr>
                      <a:r>
                        <a:rPr lang="en-US" sz="900" dirty="0">
                          <a:effectLst/>
                          <a:latin typeface="Verdana"/>
                          <a:cs typeface="Verdana"/>
                        </a:rPr>
                        <a:t>13 [7-19]</a:t>
                      </a:r>
                      <a:endParaRPr lang="en-CA" sz="9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spcAft>
                          <a:spcPts val="0"/>
                        </a:spcAft>
                      </a:pPr>
                      <a:r>
                        <a:rPr lang="en-US" sz="900" dirty="0">
                          <a:effectLst/>
                          <a:latin typeface="Verdana"/>
                          <a:cs typeface="Verdana"/>
                        </a:rPr>
                        <a:t>14 [8-20]</a:t>
                      </a:r>
                      <a:endParaRPr lang="en-CA" sz="900" dirty="0">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156732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653889"/>
            <a:ext cx="8586331" cy="747396"/>
          </a:xfrm>
        </p:spPr>
        <p:txBody>
          <a:bodyPr>
            <a:normAutofit fontScale="90000"/>
          </a:bodyPr>
          <a:lstStyle/>
          <a:p>
            <a:r>
              <a:rPr lang="en-US" dirty="0"/>
              <a:t>Table 3 – Incidence of potential overinterpretation</a:t>
            </a:r>
          </a:p>
        </p:txBody>
      </p:sp>
      <p:sp>
        <p:nvSpPr>
          <p:cNvPr id="4" name="Slide Number Placeholder 3"/>
          <p:cNvSpPr>
            <a:spLocks noGrp="1"/>
          </p:cNvSpPr>
          <p:nvPr>
            <p:ph type="sldNum" sz="quarter" idx="12"/>
          </p:nvPr>
        </p:nvSpPr>
        <p:spPr/>
        <p:txBody>
          <a:bodyPr/>
          <a:lstStyle/>
          <a:p>
            <a:fld id="{B897C2A1-9313-CA4F-AEA9-36A479C1E1AD}" type="slidenum">
              <a:rPr lang="en-US" smtClean="0"/>
              <a:pPr/>
              <a:t>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42253920"/>
              </p:ext>
            </p:extLst>
          </p:nvPr>
        </p:nvGraphicFramePr>
        <p:xfrm>
          <a:off x="179512" y="1397000"/>
          <a:ext cx="8614189" cy="3757118"/>
        </p:xfrm>
        <a:graphic>
          <a:graphicData uri="http://schemas.openxmlformats.org/drawingml/2006/table">
            <a:tbl>
              <a:tblPr firstRow="1" bandRow="1">
                <a:tableStyleId>{2D5ABB26-0587-4C30-8999-92F81FD0307C}</a:tableStyleId>
              </a:tblPr>
              <a:tblGrid>
                <a:gridCol w="6336386">
                  <a:extLst>
                    <a:ext uri="{9D8B030D-6E8A-4147-A177-3AD203B41FA5}">
                      <a16:colId xmlns:a16="http://schemas.microsoft.com/office/drawing/2014/main" val="20000"/>
                    </a:ext>
                  </a:extLst>
                </a:gridCol>
                <a:gridCol w="2277803">
                  <a:extLst>
                    <a:ext uri="{9D8B030D-6E8A-4147-A177-3AD203B41FA5}">
                      <a16:colId xmlns:a16="http://schemas.microsoft.com/office/drawing/2014/main" val="20001"/>
                    </a:ext>
                  </a:extLst>
                </a:gridCol>
              </a:tblGrid>
              <a:tr h="290082">
                <a:tc rowSpan="2">
                  <a:txBody>
                    <a:bodyPr/>
                    <a:lstStyle/>
                    <a:p>
                      <a:pPr algn="ctr">
                        <a:spcAft>
                          <a:spcPts val="0"/>
                        </a:spcAft>
                      </a:pPr>
                      <a:r>
                        <a:rPr lang="en-US" sz="1200" b="1" dirty="0">
                          <a:solidFill>
                            <a:srgbClr val="FFFFFF"/>
                          </a:solidFill>
                          <a:effectLst/>
                          <a:latin typeface="Verdana"/>
                          <a:cs typeface="Verdana"/>
                        </a:rPr>
                        <a:t>‘Potential</a:t>
                      </a:r>
                      <a:r>
                        <a:rPr lang="en-US" sz="1200" b="1" baseline="0" dirty="0">
                          <a:solidFill>
                            <a:srgbClr val="FFFFFF"/>
                          </a:solidFill>
                          <a:effectLst/>
                          <a:latin typeface="Verdana"/>
                          <a:cs typeface="Verdana"/>
                        </a:rPr>
                        <a:t> overinterpretation</a:t>
                      </a:r>
                      <a:r>
                        <a:rPr lang="en-US" sz="1200" b="1" dirty="0">
                          <a:solidFill>
                            <a:srgbClr val="FFFFFF"/>
                          </a:solidFill>
                          <a:effectLst/>
                          <a:latin typeface="Verdana"/>
                          <a:cs typeface="Verdana"/>
                        </a:rPr>
                        <a:t>’ item</a:t>
                      </a:r>
                      <a:endParaRPr lang="en-CA" sz="1200" b="1" dirty="0">
                        <a:solidFill>
                          <a:srgbClr val="FFFFFF"/>
                        </a:solidFill>
                        <a:effectLst/>
                        <a:latin typeface="Verdana"/>
                        <a:ea typeface="Times New Roman"/>
                        <a:cs typeface="Verdana"/>
                      </a:endParaRPr>
                    </a:p>
                    <a:p>
                      <a:pPr algn="ctr">
                        <a:spcAft>
                          <a:spcPts val="0"/>
                        </a:spcAft>
                      </a:pPr>
                      <a:r>
                        <a:rPr lang="en-US" sz="1400" dirty="0">
                          <a:solidFill>
                            <a:srgbClr val="FFFFFF"/>
                          </a:solidFill>
                          <a:effectLst/>
                          <a:latin typeface="Verdana"/>
                          <a:cs typeface="Verdana"/>
                        </a:rPr>
                        <a:t> </a:t>
                      </a:r>
                      <a:endParaRPr lang="en-CA" sz="1400" dirty="0">
                        <a:solidFill>
                          <a:srgbClr val="FFFFFF"/>
                        </a:solidFill>
                        <a:effectLst/>
                        <a:latin typeface="Verdana"/>
                        <a:ea typeface="Times New Roman"/>
                        <a:cs typeface="Verdana"/>
                      </a:endParaRPr>
                    </a:p>
                  </a:txBody>
                  <a:tcPr marL="68580" marR="68580" marT="0" marB="0" anchor="ctr">
                    <a:lnB w="12700" cap="flat" cmpd="sng" algn="ctr">
                      <a:solidFill>
                        <a:scrgbClr r="0" g="0" b="0"/>
                      </a:solidFill>
                      <a:prstDash val="solid"/>
                      <a:round/>
                      <a:headEnd type="none" w="med" len="med"/>
                      <a:tailEnd type="none" w="med" len="med"/>
                    </a:lnB>
                    <a:solidFill>
                      <a:srgbClr val="800000"/>
                    </a:solidFill>
                  </a:tcPr>
                </a:tc>
                <a:tc>
                  <a:txBody>
                    <a:bodyPr/>
                    <a:lstStyle/>
                    <a:p>
                      <a:pPr algn="ctr">
                        <a:spcAft>
                          <a:spcPts val="0"/>
                        </a:spcAft>
                      </a:pPr>
                      <a:r>
                        <a:rPr lang="en-US" sz="900" b="1" dirty="0">
                          <a:solidFill>
                            <a:srgbClr val="FFFFFF"/>
                          </a:solidFill>
                          <a:effectLst/>
                          <a:latin typeface="Verdana"/>
                          <a:cs typeface="Verdana"/>
                        </a:rPr>
                        <a:t>Reviews scored as ‘yes’</a:t>
                      </a:r>
                      <a:endParaRPr lang="en-CA" sz="900" b="1" dirty="0">
                        <a:solidFill>
                          <a:srgbClr val="FFFFFF"/>
                        </a:solidFill>
                        <a:effectLst/>
                        <a:latin typeface="Verdana"/>
                        <a:ea typeface="Times New Roman"/>
                        <a:cs typeface="Verdana"/>
                      </a:endParaRPr>
                    </a:p>
                  </a:txBody>
                  <a:tcPr marL="68580" marR="68580" marT="0" marB="0" anchor="ctr">
                    <a:lnB w="12700" cap="flat" cmpd="sng" algn="ctr">
                      <a:solidFill>
                        <a:scrgbClr r="0" g="0" b="0"/>
                      </a:solidFill>
                      <a:prstDash val="solid"/>
                      <a:round/>
                      <a:headEnd type="none" w="med" len="med"/>
                      <a:tailEnd type="none" w="med" len="med"/>
                    </a:lnB>
                    <a:solidFill>
                      <a:srgbClr val="800000"/>
                    </a:solidFill>
                  </a:tcPr>
                </a:tc>
                <a:extLst>
                  <a:ext uri="{0D108BD9-81ED-4DB2-BD59-A6C34878D82A}">
                    <a16:rowId xmlns:a16="http://schemas.microsoft.com/office/drawing/2014/main" val="10000"/>
                  </a:ext>
                </a:extLst>
              </a:tr>
              <a:tr h="286595">
                <a:tc vMerge="1">
                  <a:txBody>
                    <a:bodyPr/>
                    <a:lstStyle/>
                    <a:p>
                      <a:pPr>
                        <a:spcAft>
                          <a:spcPts val="0"/>
                        </a:spcAft>
                      </a:pPr>
                      <a:endParaRPr lang="en-CA" sz="1000" dirty="0">
                        <a:effectLst/>
                        <a:latin typeface="Times New Roman"/>
                        <a:ea typeface="Times New Roman"/>
                      </a:endParaRPr>
                    </a:p>
                  </a:txBody>
                  <a:tcPr marL="68580" marR="6858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spcAft>
                          <a:spcPts val="0"/>
                        </a:spcAft>
                      </a:pPr>
                      <a:r>
                        <a:rPr lang="en-US" sz="900" b="1" dirty="0">
                          <a:solidFill>
                            <a:srgbClr val="FFFFFF"/>
                          </a:solidFill>
                          <a:effectLst/>
                          <a:latin typeface="Verdana"/>
                          <a:cs typeface="Verdana"/>
                        </a:rPr>
                        <a:t>%</a:t>
                      </a:r>
                      <a:r>
                        <a:rPr lang="en-US" sz="900" b="1" baseline="0" dirty="0">
                          <a:solidFill>
                            <a:srgbClr val="FFFFFF"/>
                          </a:solidFill>
                          <a:effectLst/>
                          <a:latin typeface="Verdana"/>
                          <a:cs typeface="Verdana"/>
                        </a:rPr>
                        <a:t> </a:t>
                      </a:r>
                      <a:r>
                        <a:rPr lang="en-US" sz="900" b="1" dirty="0">
                          <a:solidFill>
                            <a:srgbClr val="FFFFFF"/>
                          </a:solidFill>
                          <a:effectLst/>
                          <a:latin typeface="Verdana"/>
                          <a:cs typeface="Verdana"/>
                        </a:rPr>
                        <a:t>[95%CI]</a:t>
                      </a:r>
                      <a:endParaRPr lang="en-CA" sz="900" b="1" dirty="0">
                        <a:solidFill>
                          <a:srgbClr val="FFFFFF"/>
                        </a:solidFill>
                        <a:effectLst/>
                        <a:latin typeface="Verdana"/>
                        <a:ea typeface="Times New Roman"/>
                        <a:cs typeface="Verdana"/>
                      </a:endParaRPr>
                    </a:p>
                  </a:txBody>
                  <a:tcPr marL="68580" marR="6858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00000"/>
                    </a:solidFill>
                  </a:tcPr>
                </a:tc>
                <a:extLst>
                  <a:ext uri="{0D108BD9-81ED-4DB2-BD59-A6C34878D82A}">
                    <a16:rowId xmlns:a16="http://schemas.microsoft.com/office/drawing/2014/main" val="10001"/>
                  </a:ext>
                </a:extLst>
              </a:tr>
              <a:tr h="286595">
                <a:tc>
                  <a:txBody>
                    <a:bodyPr/>
                    <a:lstStyle/>
                    <a:p>
                      <a:pPr>
                        <a:spcAft>
                          <a:spcPts val="0"/>
                        </a:spcAft>
                      </a:pPr>
                      <a:r>
                        <a:rPr lang="en-US" sz="900" dirty="0">
                          <a:effectLst/>
                          <a:latin typeface="Verdana"/>
                          <a:cs typeface="Verdana"/>
                        </a:rPr>
                        <a:t>Total number of systematic reviews</a:t>
                      </a:r>
                      <a:endParaRPr lang="en-CA" sz="900" dirty="0">
                        <a:effectLst/>
                        <a:latin typeface="Verdana"/>
                        <a:ea typeface="Times New Roman"/>
                        <a:cs typeface="Verdana"/>
                      </a:endParaRPr>
                    </a:p>
                  </a:txBody>
                  <a:tcPr marL="68580" marR="6858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spcAft>
                          <a:spcPts val="0"/>
                        </a:spcAft>
                      </a:pPr>
                      <a:r>
                        <a:rPr lang="en-US" sz="900" dirty="0">
                          <a:effectLst/>
                          <a:latin typeface="Verdana"/>
                          <a:cs typeface="Verdana"/>
                        </a:rPr>
                        <a:t>112 (100)</a:t>
                      </a:r>
                      <a:endParaRPr lang="en-CA" sz="900" dirty="0">
                        <a:effectLst/>
                        <a:latin typeface="Verdana"/>
                        <a:ea typeface="Times New Roman"/>
                        <a:cs typeface="Verdana"/>
                      </a:endParaRPr>
                    </a:p>
                  </a:txBody>
                  <a:tcPr marL="68580" marR="6858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2"/>
                  </a:ext>
                </a:extLst>
              </a:tr>
              <a:tr h="290082">
                <a:tc>
                  <a:txBody>
                    <a:bodyPr/>
                    <a:lstStyle/>
                    <a:p>
                      <a:pPr>
                        <a:spcAft>
                          <a:spcPts val="0"/>
                        </a:spcAft>
                      </a:pPr>
                      <a:r>
                        <a:rPr lang="en-US" sz="900" b="1" dirty="0">
                          <a:solidFill>
                            <a:schemeClr val="tx1"/>
                          </a:solidFill>
                          <a:effectLst/>
                          <a:latin typeface="Verdana"/>
                          <a:ea typeface="Times New Roman"/>
                          <a:cs typeface="Verdana"/>
                        </a:rPr>
                        <a:t>p.1 </a:t>
                      </a:r>
                      <a:r>
                        <a:rPr lang="en-US" sz="900" dirty="0">
                          <a:solidFill>
                            <a:schemeClr val="tx1"/>
                          </a:solidFill>
                          <a:effectLst/>
                          <a:latin typeface="Verdana"/>
                          <a:ea typeface="Times New Roman"/>
                          <a:cs typeface="Verdana"/>
                        </a:rPr>
                        <a:t>Intended role of index test in clinical pathway unclear</a:t>
                      </a:r>
                      <a:endParaRPr lang="en-CA" sz="900" dirty="0">
                        <a:solidFill>
                          <a:schemeClr val="tx1"/>
                        </a:solidFill>
                        <a:effectLst/>
                        <a:latin typeface="Verdana"/>
                        <a:ea typeface="Times New Roman"/>
                        <a:cs typeface="Verdana"/>
                      </a:endParaRPr>
                    </a:p>
                  </a:txBody>
                  <a:tcPr marL="68580" marR="68580" marT="0" marB="0" anchor="ctr">
                    <a:lnT w="12700" cap="flat" cmpd="sng" algn="ctr">
                      <a:solidFill>
                        <a:scrgbClr r="0" g="0" b="0"/>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900" dirty="0">
                          <a:solidFill>
                            <a:schemeClr val="tx1"/>
                          </a:solidFill>
                          <a:effectLst/>
                          <a:latin typeface="Verdana"/>
                          <a:ea typeface="Times New Roman"/>
                          <a:cs typeface="Verdana"/>
                        </a:rPr>
                        <a:t>46 [37-55]</a:t>
                      </a:r>
                      <a:endParaRPr lang="en-CA" sz="900" dirty="0">
                        <a:solidFill>
                          <a:schemeClr val="tx1"/>
                        </a:solidFill>
                        <a:effectLst/>
                        <a:latin typeface="Verdana"/>
                        <a:ea typeface="Times New Roman"/>
                        <a:cs typeface="Verdana"/>
                      </a:endParaRPr>
                    </a:p>
                  </a:txBody>
                  <a:tcPr marL="68580" marR="68580" marT="0" marB="0" anchor="ctr">
                    <a:lnT w="12700" cap="flat" cmpd="sng" algn="ctr">
                      <a:solidFill>
                        <a:scrgbClr r="0" g="0" b="0"/>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3"/>
                  </a:ext>
                </a:extLst>
              </a:tr>
              <a:tr h="290082">
                <a:tc>
                  <a:txBody>
                    <a:bodyPr/>
                    <a:lstStyle/>
                    <a:p>
                      <a:pPr>
                        <a:spcAft>
                          <a:spcPts val="0"/>
                        </a:spcAft>
                      </a:pPr>
                      <a:r>
                        <a:rPr lang="en-US" sz="900" b="1" dirty="0">
                          <a:solidFill>
                            <a:schemeClr val="tx1"/>
                          </a:solidFill>
                          <a:effectLst/>
                          <a:latin typeface="Verdana"/>
                          <a:ea typeface="Times New Roman"/>
                          <a:cs typeface="Verdana"/>
                        </a:rPr>
                        <a:t>p.2 </a:t>
                      </a:r>
                      <a:r>
                        <a:rPr lang="en-US" sz="900" dirty="0">
                          <a:solidFill>
                            <a:schemeClr val="tx1"/>
                          </a:solidFill>
                          <a:effectLst/>
                          <a:latin typeface="Verdana"/>
                          <a:ea typeface="Times New Roman"/>
                          <a:cs typeface="Verdana"/>
                        </a:rPr>
                        <a:t>No or inadequate assessment of risk of bias and applicability concerns</a:t>
                      </a:r>
                      <a:endParaRPr lang="en-CA" sz="900" dirty="0">
                        <a:solidFill>
                          <a:schemeClr val="tx1"/>
                        </a:solidFill>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900" dirty="0">
                          <a:solidFill>
                            <a:schemeClr val="tx1"/>
                          </a:solidFill>
                          <a:effectLst/>
                          <a:latin typeface="Verdana"/>
                          <a:ea typeface="Times New Roman"/>
                          <a:cs typeface="Verdana"/>
                        </a:rPr>
                        <a:t>21 [13-29]</a:t>
                      </a:r>
                      <a:endParaRPr lang="en-CA" sz="900" dirty="0">
                        <a:solidFill>
                          <a:schemeClr val="tx1"/>
                        </a:solidFill>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4"/>
                  </a:ext>
                </a:extLst>
              </a:tr>
              <a:tr h="286595">
                <a:tc>
                  <a:txBody>
                    <a:bodyPr/>
                    <a:lstStyle/>
                    <a:p>
                      <a:pPr>
                        <a:spcAft>
                          <a:spcPts val="0"/>
                        </a:spcAft>
                      </a:pPr>
                      <a:r>
                        <a:rPr lang="en-US" sz="900" b="1" dirty="0">
                          <a:solidFill>
                            <a:schemeClr val="tx1"/>
                          </a:solidFill>
                          <a:effectLst/>
                          <a:latin typeface="Verdana"/>
                          <a:ea typeface="Times New Roman"/>
                          <a:cs typeface="Verdana"/>
                        </a:rPr>
                        <a:t>p.3 </a:t>
                      </a:r>
                      <a:r>
                        <a:rPr lang="en-US" sz="900" dirty="0">
                          <a:solidFill>
                            <a:schemeClr val="tx1"/>
                          </a:solidFill>
                          <a:effectLst/>
                          <a:latin typeface="Verdana"/>
                          <a:ea typeface="Times New Roman"/>
                          <a:cs typeface="Verdana"/>
                        </a:rPr>
                        <a:t>Traditional (non-recommended) statistical methods for meta-analysis performed</a:t>
                      </a:r>
                      <a:endParaRPr lang="en-CA" sz="900" dirty="0">
                        <a:solidFill>
                          <a:schemeClr val="tx1"/>
                        </a:solidFill>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900" dirty="0">
                          <a:solidFill>
                            <a:schemeClr val="tx1"/>
                          </a:solidFill>
                          <a:effectLst/>
                          <a:latin typeface="Verdana"/>
                          <a:ea typeface="Times New Roman"/>
                          <a:cs typeface="Verdana"/>
                        </a:rPr>
                        <a:t>51 [42-60]</a:t>
                      </a:r>
                      <a:endParaRPr lang="en-CA" sz="900" dirty="0">
                        <a:solidFill>
                          <a:schemeClr val="tx1"/>
                        </a:solidFill>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5"/>
                  </a:ext>
                </a:extLst>
              </a:tr>
              <a:tr h="435123">
                <a:tc>
                  <a:txBody>
                    <a:bodyPr/>
                    <a:lstStyle/>
                    <a:p>
                      <a:pPr>
                        <a:spcAft>
                          <a:spcPts val="0"/>
                        </a:spcAft>
                      </a:pPr>
                      <a:r>
                        <a:rPr lang="en-US" sz="900" b="1" dirty="0">
                          <a:solidFill>
                            <a:schemeClr val="tx1"/>
                          </a:solidFill>
                          <a:effectLst/>
                          <a:latin typeface="Verdana"/>
                          <a:ea typeface="Times New Roman"/>
                          <a:cs typeface="Verdana"/>
                        </a:rPr>
                        <a:t>p.4 </a:t>
                      </a:r>
                      <a:r>
                        <a:rPr lang="en-US" sz="900" dirty="0">
                          <a:solidFill>
                            <a:schemeClr val="tx1"/>
                          </a:solidFill>
                          <a:effectLst/>
                          <a:latin typeface="Verdana"/>
                          <a:ea typeface="Times New Roman"/>
                          <a:cs typeface="Verdana"/>
                        </a:rPr>
                        <a:t>Failure to report the number of studies and patients actually contributing to the meta-analyses in the abstract</a:t>
                      </a:r>
                      <a:endParaRPr lang="en-CA" sz="900" dirty="0">
                        <a:solidFill>
                          <a:schemeClr val="tx1"/>
                        </a:solidFill>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900" dirty="0">
                          <a:solidFill>
                            <a:schemeClr val="tx1"/>
                          </a:solidFill>
                          <a:effectLst/>
                          <a:latin typeface="Verdana"/>
                          <a:ea typeface="Times New Roman"/>
                          <a:cs typeface="Verdana"/>
                        </a:rPr>
                        <a:t>48 [39-57]</a:t>
                      </a:r>
                      <a:endParaRPr lang="en-CA" sz="900" dirty="0">
                        <a:solidFill>
                          <a:schemeClr val="tx1"/>
                        </a:solidFill>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6"/>
                  </a:ext>
                </a:extLst>
              </a:tr>
              <a:tr h="435123">
                <a:tc>
                  <a:txBody>
                    <a:bodyPr/>
                    <a:lstStyle/>
                    <a:p>
                      <a:pPr>
                        <a:spcAft>
                          <a:spcPts val="0"/>
                        </a:spcAft>
                      </a:pPr>
                      <a:r>
                        <a:rPr lang="en-US" sz="900" b="1" dirty="0">
                          <a:solidFill>
                            <a:schemeClr val="tx1"/>
                          </a:solidFill>
                          <a:effectLst/>
                          <a:latin typeface="Verdana"/>
                          <a:ea typeface="Times New Roman"/>
                          <a:cs typeface="Verdana"/>
                        </a:rPr>
                        <a:t>p.5 </a:t>
                      </a:r>
                      <a:r>
                        <a:rPr lang="en-US" sz="900" dirty="0">
                          <a:solidFill>
                            <a:schemeClr val="tx1"/>
                          </a:solidFill>
                          <a:effectLst/>
                          <a:latin typeface="Verdana"/>
                          <a:ea typeface="Times New Roman"/>
                          <a:cs typeface="Verdana"/>
                        </a:rPr>
                        <a:t>No confidence intervals around summary accuracy estimates in abstract</a:t>
                      </a:r>
                      <a:endParaRPr lang="en-CA" sz="900" dirty="0">
                        <a:solidFill>
                          <a:schemeClr val="tx1"/>
                        </a:solidFill>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900" dirty="0">
                          <a:solidFill>
                            <a:schemeClr val="tx1"/>
                          </a:solidFill>
                          <a:effectLst/>
                          <a:latin typeface="Verdana"/>
                          <a:ea typeface="Times New Roman"/>
                          <a:cs typeface="Verdana"/>
                        </a:rPr>
                        <a:t>21 [13-29]</a:t>
                      </a:r>
                      <a:endParaRPr lang="en-CA" sz="900" dirty="0">
                        <a:solidFill>
                          <a:schemeClr val="tx1"/>
                        </a:solidFill>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7"/>
                  </a:ext>
                </a:extLst>
              </a:tr>
              <a:tr h="290082">
                <a:tc>
                  <a:txBody>
                    <a:bodyPr/>
                    <a:lstStyle/>
                    <a:p>
                      <a:pPr>
                        <a:spcAft>
                          <a:spcPts val="0"/>
                        </a:spcAft>
                      </a:pPr>
                      <a:r>
                        <a:rPr lang="en-US" sz="900" b="1" dirty="0">
                          <a:solidFill>
                            <a:schemeClr val="tx1"/>
                          </a:solidFill>
                          <a:effectLst/>
                          <a:latin typeface="Verdana"/>
                          <a:ea typeface="Times New Roman"/>
                          <a:cs typeface="Verdana"/>
                        </a:rPr>
                        <a:t>p.6</a:t>
                      </a:r>
                      <a:r>
                        <a:rPr lang="en-US" sz="900" dirty="0">
                          <a:solidFill>
                            <a:schemeClr val="tx1"/>
                          </a:solidFill>
                          <a:effectLst/>
                          <a:latin typeface="Verdana"/>
                          <a:ea typeface="Times New Roman"/>
                          <a:cs typeface="Verdana"/>
                        </a:rPr>
                        <a:t> No confidence intervals around summary accuracy estimates in full-text</a:t>
                      </a:r>
                      <a:endParaRPr lang="en-CA" sz="900" dirty="0">
                        <a:solidFill>
                          <a:schemeClr val="tx1"/>
                        </a:solidFill>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900" dirty="0">
                          <a:solidFill>
                            <a:schemeClr val="tx1"/>
                          </a:solidFill>
                          <a:effectLst/>
                          <a:latin typeface="Verdana"/>
                          <a:ea typeface="Times New Roman"/>
                          <a:cs typeface="Verdana"/>
                        </a:rPr>
                        <a:t>3 [0-6]</a:t>
                      </a:r>
                      <a:endParaRPr lang="en-CA" sz="900" dirty="0">
                        <a:solidFill>
                          <a:schemeClr val="tx1"/>
                        </a:solidFill>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8"/>
                  </a:ext>
                </a:extLst>
              </a:tr>
              <a:tr h="290082">
                <a:tc>
                  <a:txBody>
                    <a:bodyPr/>
                    <a:lstStyle/>
                    <a:p>
                      <a:pPr>
                        <a:spcAft>
                          <a:spcPts val="0"/>
                        </a:spcAft>
                      </a:pPr>
                      <a:r>
                        <a:rPr lang="en-US" sz="900" b="1" dirty="0">
                          <a:solidFill>
                            <a:schemeClr val="tx1"/>
                          </a:solidFill>
                          <a:effectLst/>
                          <a:latin typeface="Verdana"/>
                          <a:ea typeface="Times New Roman"/>
                          <a:cs typeface="Verdana"/>
                        </a:rPr>
                        <a:t>p.7</a:t>
                      </a:r>
                      <a:r>
                        <a:rPr lang="en-US" sz="900" dirty="0">
                          <a:solidFill>
                            <a:schemeClr val="tx1"/>
                          </a:solidFill>
                          <a:effectLst/>
                          <a:latin typeface="Verdana"/>
                          <a:ea typeface="Times New Roman"/>
                          <a:cs typeface="Verdana"/>
                        </a:rPr>
                        <a:t> No statistical assessment of heterogeneity performed</a:t>
                      </a:r>
                      <a:endParaRPr lang="en-CA" sz="900" dirty="0">
                        <a:solidFill>
                          <a:schemeClr val="tx1"/>
                        </a:solidFill>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900" dirty="0">
                          <a:solidFill>
                            <a:schemeClr val="tx1"/>
                          </a:solidFill>
                          <a:effectLst/>
                          <a:latin typeface="Verdana"/>
                          <a:ea typeface="Times New Roman"/>
                          <a:cs typeface="Verdana"/>
                        </a:rPr>
                        <a:t>14 [8-20]</a:t>
                      </a:r>
                      <a:endParaRPr lang="en-CA" sz="900" dirty="0">
                        <a:solidFill>
                          <a:schemeClr val="tx1"/>
                        </a:solidFill>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9"/>
                  </a:ext>
                </a:extLst>
              </a:tr>
              <a:tr h="286595">
                <a:tc>
                  <a:txBody>
                    <a:bodyPr/>
                    <a:lstStyle/>
                    <a:p>
                      <a:pPr>
                        <a:spcAft>
                          <a:spcPts val="0"/>
                        </a:spcAft>
                      </a:pPr>
                      <a:r>
                        <a:rPr lang="en-US" sz="900" b="1" dirty="0">
                          <a:solidFill>
                            <a:schemeClr val="tx1"/>
                          </a:solidFill>
                          <a:effectLst/>
                          <a:latin typeface="Verdana"/>
                          <a:ea typeface="Calibri"/>
                          <a:cs typeface="Verdana"/>
                        </a:rPr>
                        <a:t>p.8</a:t>
                      </a:r>
                      <a:r>
                        <a:rPr lang="en-US" sz="900" dirty="0">
                          <a:solidFill>
                            <a:schemeClr val="tx1"/>
                          </a:solidFill>
                          <a:effectLst/>
                          <a:latin typeface="Verdana"/>
                          <a:ea typeface="Calibri"/>
                          <a:cs typeface="Verdana"/>
                        </a:rPr>
                        <a:t> No review limitations discussed</a:t>
                      </a:r>
                      <a:endParaRPr lang="en-CA" sz="900" dirty="0">
                        <a:solidFill>
                          <a:schemeClr val="tx1"/>
                        </a:solidFill>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900" dirty="0">
                          <a:solidFill>
                            <a:schemeClr val="tx1"/>
                          </a:solidFill>
                          <a:effectLst/>
                          <a:latin typeface="Verdana"/>
                          <a:ea typeface="Times New Roman"/>
                          <a:cs typeface="Verdana"/>
                        </a:rPr>
                        <a:t>8 [3-13]</a:t>
                      </a:r>
                      <a:endParaRPr lang="en-CA" sz="900" dirty="0">
                        <a:solidFill>
                          <a:schemeClr val="tx1"/>
                        </a:solidFill>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10"/>
                  </a:ext>
                </a:extLst>
              </a:tr>
              <a:tr h="290082">
                <a:tc>
                  <a:txBody>
                    <a:bodyPr/>
                    <a:lstStyle/>
                    <a:p>
                      <a:pPr>
                        <a:spcAft>
                          <a:spcPts val="0"/>
                        </a:spcAft>
                      </a:pPr>
                      <a:r>
                        <a:rPr lang="en-US" sz="900" b="1" dirty="0">
                          <a:solidFill>
                            <a:schemeClr val="tx1"/>
                          </a:solidFill>
                          <a:effectLst/>
                          <a:latin typeface="Verdana"/>
                          <a:ea typeface="Calibri"/>
                          <a:cs typeface="Verdana"/>
                        </a:rPr>
                        <a:t>p.9</a:t>
                      </a:r>
                      <a:r>
                        <a:rPr lang="en-US" sz="900" dirty="0">
                          <a:solidFill>
                            <a:schemeClr val="tx1"/>
                          </a:solidFill>
                          <a:effectLst/>
                          <a:latin typeface="Verdana"/>
                          <a:ea typeface="Calibri"/>
                          <a:cs typeface="Verdana"/>
                        </a:rPr>
                        <a:t> Unclear conflict of interests</a:t>
                      </a:r>
                      <a:endParaRPr lang="en-CA" sz="900" dirty="0">
                        <a:solidFill>
                          <a:schemeClr val="tx1"/>
                        </a:solidFill>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a:spcAft>
                          <a:spcPts val="0"/>
                        </a:spcAft>
                      </a:pPr>
                      <a:r>
                        <a:rPr lang="en-US" sz="900" dirty="0">
                          <a:solidFill>
                            <a:schemeClr val="tx1"/>
                          </a:solidFill>
                          <a:effectLst/>
                          <a:latin typeface="Verdana"/>
                          <a:ea typeface="Times New Roman"/>
                          <a:cs typeface="Verdana"/>
                        </a:rPr>
                        <a:t>12 [6-18]</a:t>
                      </a:r>
                      <a:endParaRPr lang="en-CA" sz="900" dirty="0">
                        <a:solidFill>
                          <a:schemeClr val="tx1"/>
                        </a:solidFill>
                        <a:effectLst/>
                        <a:latin typeface="Verdana"/>
                        <a:ea typeface="Times New Roman"/>
                        <a:cs typeface="Verdana"/>
                      </a:endParaRPr>
                    </a:p>
                  </a:txBody>
                  <a:tcPr marL="68580" marR="68580" marT="0" marB="0" anchor="ct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093371303"/>
      </p:ext>
    </p:extLst>
  </p:cSld>
  <p:clrMapOvr>
    <a:masterClrMapping/>
  </p:clrMapOvr>
</p:sld>
</file>

<file path=ppt/theme/theme1.xml><?xml version="1.0" encoding="utf-8"?>
<a:theme xmlns:a="http://schemas.openxmlformats.org/drawingml/2006/main" name="Office Theme">
  <a:themeElements>
    <a:clrScheme name="Custom 32">
      <a:dk1>
        <a:srgbClr val="1F1F1F"/>
      </a:dk1>
      <a:lt1>
        <a:sysClr val="window" lastClr="FFFFFF"/>
      </a:lt1>
      <a:dk2>
        <a:srgbClr val="636463"/>
      </a:dk2>
      <a:lt2>
        <a:srgbClr val="EEECE1"/>
      </a:lt2>
      <a:accent1>
        <a:srgbClr val="B11F24"/>
      </a:accent1>
      <a:accent2>
        <a:srgbClr val="005A84"/>
      </a:accent2>
      <a:accent3>
        <a:srgbClr val="E2A856"/>
      </a:accent3>
      <a:accent4>
        <a:srgbClr val="81ADA8"/>
      </a:accent4>
      <a:accent5>
        <a:srgbClr val="636463"/>
      </a:accent5>
      <a:accent6>
        <a:srgbClr val="328CB6"/>
      </a:accent6>
      <a:hlink>
        <a:srgbClr val="81ADA8"/>
      </a:hlink>
      <a:folHlink>
        <a:srgbClr val="81AD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6717</TotalTime>
  <Words>1650</Words>
  <Application>Microsoft Office PowerPoint</Application>
  <PresentationFormat>On-screen Show (4:3)</PresentationFormat>
  <Paragraphs>178</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ＭＳ Ｐゴシック</vt:lpstr>
      <vt:lpstr>ＭＳ Ｐゴシック</vt:lpstr>
      <vt:lpstr>Arial</vt:lpstr>
      <vt:lpstr>Calibri</vt:lpstr>
      <vt:lpstr>Courier New</vt:lpstr>
      <vt:lpstr>Times New Roman</vt:lpstr>
      <vt:lpstr>Verdana</vt:lpstr>
      <vt:lpstr>Office Theme</vt:lpstr>
      <vt:lpstr>PowerPoint Presentation</vt:lpstr>
      <vt:lpstr>Introduction</vt:lpstr>
      <vt:lpstr>Question</vt:lpstr>
      <vt:lpstr>Methods</vt:lpstr>
      <vt:lpstr>‘Positivity of Conclusion’ Examples</vt:lpstr>
      <vt:lpstr>Question</vt:lpstr>
      <vt:lpstr>Table 1 – Positivity of conclusions</vt:lpstr>
      <vt:lpstr>Table 2 – Incidence of actual overinterpretation</vt:lpstr>
      <vt:lpstr>Table 3 – Incidence of potential overinterpretation</vt:lpstr>
      <vt:lpstr>Question</vt:lpstr>
      <vt:lpstr>Conclusion</vt:lpstr>
      <vt:lpstr>Key points from  the Deeks editorial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Statistics and Quality Control</dc:title>
  <dc:creator>Christine Page</dc:creator>
  <cp:lastModifiedBy>Erin Roberts</cp:lastModifiedBy>
  <cp:revision>113</cp:revision>
  <dcterms:created xsi:type="dcterms:W3CDTF">2014-07-07T15:02:10Z</dcterms:created>
  <dcterms:modified xsi:type="dcterms:W3CDTF">2017-08-22T15:19:08Z</dcterms:modified>
</cp:coreProperties>
</file>