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0" r:id="rId2"/>
    <p:sldId id="257" r:id="rId3"/>
    <p:sldId id="264" r:id="rId4"/>
    <p:sldId id="267" r:id="rId5"/>
    <p:sldId id="269" r:id="rId6"/>
    <p:sldId id="270" r:id="rId7"/>
    <p:sldId id="271" r:id="rId8"/>
    <p:sldId id="278" r:id="rId9"/>
    <p:sldId id="272" r:id="rId10"/>
    <p:sldId id="273" r:id="rId11"/>
    <p:sldId id="274" r:id="rId12"/>
    <p:sldId id="275" r:id="rId13"/>
    <p:sldId id="276" r:id="rId14"/>
    <p:sldId id="266"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snapToGrid="0" snapToObjects="1">
      <p:cViewPr varScale="1">
        <p:scale>
          <a:sx n="103" d="100"/>
          <a:sy n="103" d="100"/>
        </p:scale>
        <p:origin x="15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4000" b="1" dirty="0">
              <a:latin typeface="Arial" pitchFamily="34" charset="0"/>
              <a:cs typeface="Arial" pitchFamily="34" charset="0"/>
            </a:endParaRPr>
          </a:p>
          <a:p>
            <a:pPr marL="0" indent="0">
              <a:buFont typeface="Arial" charset="0"/>
              <a:buNone/>
              <a:defRPr/>
            </a:pPr>
            <a:endParaRPr lang="en-US" sz="7200" b="1" dirty="0">
              <a:latin typeface="Arial" pitchFamily="34" charset="0"/>
              <a:cs typeface="Arial" pitchFamily="34" charset="0"/>
            </a:endParaRPr>
          </a:p>
          <a:p>
            <a:pPr marL="0" indent="0">
              <a:buNone/>
            </a:pPr>
            <a:r>
              <a:rPr lang="en-US" sz="8000" b="1" dirty="0"/>
              <a:t>High-resolution, accurate-mass (HRAM) mass spectrometry urine steroid profiling in the diagnosis of adrenal disorders </a:t>
            </a:r>
          </a:p>
          <a:p>
            <a:pPr marL="0" indent="0">
              <a:buNone/>
            </a:pPr>
            <a:endParaRPr lang="en-US" sz="7200" b="1" dirty="0">
              <a:latin typeface="Arial" pitchFamily="34" charset="0"/>
              <a:cs typeface="Arial" pitchFamily="34" charset="0"/>
            </a:endParaRPr>
          </a:p>
          <a:p>
            <a:pPr marL="0" indent="0">
              <a:buFont typeface="Arial" charset="0"/>
              <a:buNone/>
              <a:defRPr/>
            </a:pPr>
            <a:r>
              <a:rPr lang="en-US" sz="7200" dirty="0">
                <a:latin typeface="Arial" pitchFamily="34" charset="0"/>
                <a:cs typeface="Arial" pitchFamily="34" charset="0"/>
              </a:rPr>
              <a:t>J.M. Hines, I. </a:t>
            </a:r>
            <a:r>
              <a:rPr lang="en-US" sz="7200" dirty="0" err="1">
                <a:latin typeface="Arial" pitchFamily="34" charset="0"/>
                <a:cs typeface="Arial" pitchFamily="34" charset="0"/>
              </a:rPr>
              <a:t>Bancos</a:t>
            </a:r>
            <a:r>
              <a:rPr lang="en-US" sz="7200" dirty="0">
                <a:latin typeface="Arial" pitchFamily="34" charset="0"/>
                <a:cs typeface="Arial" pitchFamily="34" charset="0"/>
              </a:rPr>
              <a:t>, C. </a:t>
            </a:r>
            <a:r>
              <a:rPr lang="en-US" sz="7200" dirty="0" err="1">
                <a:latin typeface="Arial" pitchFamily="34" charset="0"/>
                <a:cs typeface="Arial" pitchFamily="34" charset="0"/>
              </a:rPr>
              <a:t>Bancos</a:t>
            </a:r>
            <a:r>
              <a:rPr lang="en-US" sz="7200" dirty="0">
                <a:latin typeface="Arial" pitchFamily="34" charset="0"/>
                <a:cs typeface="Arial" pitchFamily="34" charset="0"/>
              </a:rPr>
              <a:t>, R.D. Singh, A.V. </a:t>
            </a:r>
            <a:r>
              <a:rPr lang="en-US" sz="7200" dirty="0" err="1">
                <a:latin typeface="Arial" pitchFamily="34" charset="0"/>
                <a:cs typeface="Arial" pitchFamily="34" charset="0"/>
              </a:rPr>
              <a:t>Avula</a:t>
            </a:r>
            <a:r>
              <a:rPr lang="en-US" sz="7200" dirty="0">
                <a:latin typeface="Arial" pitchFamily="34" charset="0"/>
                <a:cs typeface="Arial" pitchFamily="34" charset="0"/>
              </a:rPr>
              <a:t>, W.F. Young, S.K. Grebe, R.J. Singh </a:t>
            </a:r>
          </a:p>
          <a:p>
            <a:pPr marL="0" indent="0">
              <a:buFont typeface="Arial" charset="0"/>
              <a:buNone/>
              <a:defRPr/>
            </a:pPr>
            <a:endParaRPr lang="en-US" sz="7200" dirty="0">
              <a:latin typeface="Arial" pitchFamily="34" charset="0"/>
              <a:cs typeface="Arial" pitchFamily="34" charset="0"/>
            </a:endParaRPr>
          </a:p>
          <a:p>
            <a:pPr marL="0" indent="0">
              <a:buFont typeface="Arial" charset="0"/>
              <a:buNone/>
              <a:defRPr/>
            </a:pPr>
            <a:r>
              <a:rPr lang="en-US" sz="6800" dirty="0">
                <a:latin typeface="Arial" pitchFamily="34" charset="0"/>
                <a:cs typeface="Arial" pitchFamily="34" charset="0"/>
              </a:rPr>
              <a:t>December 2017</a:t>
            </a:r>
            <a:endParaRPr lang="en-US" sz="6800" dirty="0">
              <a:solidFill>
                <a:srgbClr val="C00000"/>
              </a:solidFill>
              <a:latin typeface="Arial" pitchFamily="34" charset="0"/>
              <a:cs typeface="Arial" pitchFamily="34" charset="0"/>
            </a:endParaRPr>
          </a:p>
          <a:p>
            <a:pPr marL="0" indent="0">
              <a:buFont typeface="Arial" charset="0"/>
              <a:buNone/>
              <a:defRPr/>
            </a:pPr>
            <a:endParaRPr lang="en-US" sz="7200" b="1" dirty="0">
              <a:solidFill>
                <a:srgbClr val="C00000"/>
              </a:solidFill>
              <a:latin typeface="Arial" pitchFamily="34" charset="0"/>
              <a:cs typeface="Arial" pitchFamily="34" charset="0"/>
            </a:endParaRPr>
          </a:p>
          <a:p>
            <a:pPr marL="0" indent="0">
              <a:buFont typeface="Arial" pitchFamily="34" charset="0"/>
              <a:buNone/>
              <a:defRPr/>
            </a:pPr>
            <a:r>
              <a:rPr lang="en-US" sz="6400" dirty="0">
                <a:latin typeface="Arial" pitchFamily="34" charset="0"/>
                <a:cs typeface="Arial" pitchFamily="34" charset="0"/>
              </a:rPr>
              <a:t>www.clinchem.org/content/63/12/</a:t>
            </a:r>
            <a:r>
              <a:rPr lang="en-US" sz="6400" dirty="0"/>
              <a:t>1824</a:t>
            </a:r>
            <a:r>
              <a:rPr lang="en-US" sz="6400" dirty="0">
                <a:latin typeface="Arial" pitchFamily="34" charset="0"/>
                <a:cs typeface="Arial" pitchFamily="34" charset="0"/>
              </a:rPr>
              <a:t>.full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2017 by the American Association for Clinical Chemistry</a:t>
            </a:r>
          </a:p>
        </p:txBody>
      </p:sp>
      <p:pic>
        <p:nvPicPr>
          <p:cNvPr id="5" name="Picture 4">
            <a:extLst>
              <a:ext uri="{FF2B5EF4-FFF2-40B4-BE49-F238E27FC236}">
                <a16:creationId xmlns:a16="http://schemas.microsoft.com/office/drawing/2014/main" id="{96D0C1FD-3D48-4360-ADCF-6C849F7E63EB}"/>
              </a:ext>
            </a:extLst>
          </p:cNvPr>
          <p:cNvPicPr>
            <a:picLocks noChangeAspect="1"/>
          </p:cNvPicPr>
          <p:nvPr/>
        </p:nvPicPr>
        <p:blipFill>
          <a:blip r:embed="rId2"/>
          <a:stretch>
            <a:fillRect/>
          </a:stretch>
        </p:blipFill>
        <p:spPr>
          <a:xfrm>
            <a:off x="90917" y="1971073"/>
            <a:ext cx="3493334"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10</a:t>
            </a:fld>
            <a:endParaRPr lang="en-US" dirty="0"/>
          </a:p>
        </p:txBody>
      </p:sp>
      <p:sp>
        <p:nvSpPr>
          <p:cNvPr id="9" name="Rectangle 8"/>
          <p:cNvSpPr/>
          <p:nvPr/>
        </p:nvSpPr>
        <p:spPr>
          <a:xfrm>
            <a:off x="1954937" y="5576595"/>
            <a:ext cx="6409659" cy="1177245"/>
          </a:xfrm>
          <a:prstGeom prst="rect">
            <a:avLst/>
          </a:prstGeom>
          <a:solidFill>
            <a:schemeClr val="bg1">
              <a:lumMod val="75000"/>
            </a:schemeClr>
          </a:solidFill>
        </p:spPr>
        <p:txBody>
          <a:bodyPr wrap="square">
            <a:spAutoFit/>
          </a:bodyPr>
          <a:lstStyle/>
          <a:p>
            <a:r>
              <a:rPr lang="en-US" sz="1600" b="1" dirty="0">
                <a:solidFill>
                  <a:srgbClr val="B11F24"/>
                </a:solidFill>
              </a:rPr>
              <a:t>Table 3.</a:t>
            </a:r>
          </a:p>
          <a:p>
            <a:r>
              <a:rPr lang="en-US" sz="1050" b="1" dirty="0"/>
              <a:t>Control reference interval study</a:t>
            </a:r>
            <a:endParaRPr lang="en-US" sz="1050" dirty="0"/>
          </a:p>
          <a:p>
            <a:r>
              <a:rPr lang="en-US" sz="1050" dirty="0"/>
              <a:t>Age-, sex- and menopausal status-based Z-scores for steroid metabolite analysis were calculated from urine testing of 114 controls (40 pre-menopausal females, 26 post-menopausal females, 48 males). Androgens and androgen precursors showed significant difference across sex and menopausal status.</a:t>
            </a:r>
          </a:p>
          <a:p>
            <a:r>
              <a:rPr lang="en-US" sz="1050" baseline="30000" dirty="0"/>
              <a:t>a</a:t>
            </a:r>
            <a:r>
              <a:rPr lang="en-US" sz="1050" dirty="0"/>
              <a:t> p values between pre- and post-menopausal women. </a:t>
            </a:r>
            <a:r>
              <a:rPr lang="en-US" sz="1050" baseline="30000" dirty="0"/>
              <a:t>b</a:t>
            </a:r>
            <a:r>
              <a:rPr lang="en-US" sz="1050" dirty="0"/>
              <a:t> p values between males and females.</a:t>
            </a:r>
            <a:endParaRPr lang="en-US" b="1" dirty="0">
              <a:solidFill>
                <a:srgbClr val="B11F24"/>
              </a:solidFill>
            </a:endParaRPr>
          </a:p>
        </p:txBody>
      </p:sp>
      <p:sp>
        <p:nvSpPr>
          <p:cNvPr id="10" name="Title 1"/>
          <p:cNvSpPr txBox="1">
            <a:spLocks/>
          </p:cNvSpPr>
          <p:nvPr/>
        </p:nvSpPr>
        <p:spPr>
          <a:xfrm>
            <a:off x="122446" y="176772"/>
            <a:ext cx="1887158"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1" y="696946"/>
            <a:ext cx="7645505" cy="491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19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pic>
        <p:nvPicPr>
          <p:cNvPr id="4098" name="Picture 2" descr="X:\SHARED\Development\Jolaine\Steroid Panel\Manuscript\Proofs Aug 2017\Figure 2 Alternate - ACC and Cus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04" y="69415"/>
            <a:ext cx="4789917" cy="6539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97700" y="936869"/>
            <a:ext cx="1841500" cy="3247043"/>
          </a:xfrm>
          <a:prstGeom prst="rect">
            <a:avLst/>
          </a:prstGeom>
          <a:solidFill>
            <a:schemeClr val="bg1">
              <a:lumMod val="75000"/>
            </a:schemeClr>
          </a:solidFill>
        </p:spPr>
        <p:txBody>
          <a:bodyPr wrap="square">
            <a:spAutoFit/>
          </a:bodyPr>
          <a:lstStyle/>
          <a:p>
            <a:r>
              <a:rPr lang="en-US" sz="1600" b="1" dirty="0">
                <a:solidFill>
                  <a:srgbClr val="B11F24"/>
                </a:solidFill>
              </a:rPr>
              <a:t>Figure 2.</a:t>
            </a:r>
          </a:p>
          <a:p>
            <a:r>
              <a:rPr lang="en-US" sz="1050" b="1" dirty="0"/>
              <a:t>Significance of steroid metabolite profiling in adrenal disease states. </a:t>
            </a:r>
            <a:r>
              <a:rPr lang="en-US" sz="1050" dirty="0"/>
              <a:t>Comparison of Z-score (y-axis) between ACC and ACA (A) using HRAM LC-MS steroid profiling established 11 of 26 metabolites as statistically significant  (*) in distinguishing ACC from ACA. Adrenal Cushing syndrome versus pituitary Cushing syndrome (B) showed 3 analytes with statistical significance (*). See Supplemental Tables 3 and 4 for details.</a:t>
            </a:r>
            <a:endParaRPr lang="en-US" sz="1050" dirty="0">
              <a:effectLst/>
            </a:endParaRPr>
          </a:p>
        </p:txBody>
      </p:sp>
      <p:sp>
        <p:nvSpPr>
          <p:cNvPr id="6" name="Title 1"/>
          <p:cNvSpPr txBox="1">
            <a:spLocks/>
          </p:cNvSpPr>
          <p:nvPr/>
        </p:nvSpPr>
        <p:spPr>
          <a:xfrm>
            <a:off x="122446" y="176772"/>
            <a:ext cx="1887158"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Tree>
    <p:extLst>
      <p:ext uri="{BB962C8B-B14F-4D97-AF65-F5344CB8AC3E}">
        <p14:creationId xmlns:p14="http://schemas.microsoft.com/office/powerpoint/2010/main" val="232960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12</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4" b="15787"/>
          <a:stretch/>
        </p:blipFill>
        <p:spPr bwMode="auto">
          <a:xfrm>
            <a:off x="1488903" y="700434"/>
            <a:ext cx="6939514" cy="485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22446" y="176772"/>
            <a:ext cx="1887158"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
        <p:nvSpPr>
          <p:cNvPr id="5" name="Rectangle 4"/>
          <p:cNvSpPr/>
          <p:nvPr/>
        </p:nvSpPr>
        <p:spPr>
          <a:xfrm>
            <a:off x="2009604" y="5559409"/>
            <a:ext cx="6418813" cy="1177245"/>
          </a:xfrm>
          <a:prstGeom prst="rect">
            <a:avLst/>
          </a:prstGeom>
          <a:solidFill>
            <a:schemeClr val="bg1">
              <a:lumMod val="75000"/>
            </a:schemeClr>
          </a:solidFill>
        </p:spPr>
        <p:txBody>
          <a:bodyPr wrap="square">
            <a:spAutoFit/>
          </a:bodyPr>
          <a:lstStyle/>
          <a:p>
            <a:r>
              <a:rPr lang="en-US" sz="1600" b="1" dirty="0">
                <a:solidFill>
                  <a:srgbClr val="B11F24"/>
                </a:solidFill>
              </a:rPr>
              <a:t>Figure 3.</a:t>
            </a:r>
          </a:p>
          <a:p>
            <a:r>
              <a:rPr lang="en-US" sz="1050" b="1" dirty="0"/>
              <a:t>Steroid pathway diagram indicating the observed changes in steroid metabolite concentrations in a patient with a CYP21A2 enzyme deficiency. </a:t>
            </a:r>
            <a:r>
              <a:rPr lang="en-US" sz="1050" dirty="0"/>
              <a:t>As expected, steroids and metabolites upstream from the CYP21A2 deficiency (confirmed through genetic testing) give increased Z scores (above reference interval), whereas those downstream of the enzyme deficiency showed a decrease compared with the reference interval.</a:t>
            </a:r>
            <a:endParaRPr lang="en-US" sz="1050" dirty="0">
              <a:effectLst/>
            </a:endParaRPr>
          </a:p>
        </p:txBody>
      </p:sp>
    </p:spTree>
    <p:extLst>
      <p:ext uri="{BB962C8B-B14F-4D97-AF65-F5344CB8AC3E}">
        <p14:creationId xmlns:p14="http://schemas.microsoft.com/office/powerpoint/2010/main" val="26493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Title 2"/>
          <p:cNvSpPr>
            <a:spLocks noGrp="1"/>
          </p:cNvSpPr>
          <p:nvPr>
            <p:ph type="title"/>
          </p:nvPr>
        </p:nvSpPr>
        <p:spPr>
          <a:xfrm>
            <a:off x="1161648" y="459680"/>
            <a:ext cx="7250202" cy="747396"/>
          </a:xfrm>
        </p:spPr>
        <p:txBody>
          <a:bodyPr>
            <a:normAutofit fontScale="90000"/>
          </a:bodyPr>
          <a:lstStyle/>
          <a:p>
            <a:r>
              <a:rPr lang="en-US" dirty="0"/>
              <a:t>Editorial:</a:t>
            </a:r>
            <a:br>
              <a:rPr lang="en-US" dirty="0"/>
            </a:br>
            <a:r>
              <a:rPr lang="en-US" sz="2200" dirty="0"/>
              <a:t>Steroid Profiling for Adrenocortical Disorders:</a:t>
            </a:r>
            <a:br>
              <a:rPr lang="en-US" sz="2200" dirty="0"/>
            </a:br>
            <a:r>
              <a:rPr lang="en-US" sz="2200" dirty="0"/>
              <a:t>A Pathway for Omics-Based Diagnostics</a:t>
            </a:r>
            <a:br>
              <a:rPr lang="en-US" sz="2200" b="0" dirty="0"/>
            </a:br>
            <a:r>
              <a:rPr lang="de-DE" sz="1600" b="0" dirty="0"/>
              <a:t>Graeme Eisenhofer and Martin Fassnacht, </a:t>
            </a:r>
            <a:r>
              <a:rPr lang="de-DE" sz="1600" b="0" dirty="0" err="1"/>
              <a:t>Clin</a:t>
            </a:r>
            <a:r>
              <a:rPr lang="de-DE" sz="1600" b="0" dirty="0"/>
              <a:t> </a:t>
            </a:r>
            <a:r>
              <a:rPr lang="de-DE" sz="1600" b="0" dirty="0" err="1"/>
              <a:t>Chem</a:t>
            </a:r>
            <a:r>
              <a:rPr lang="de-DE" sz="1600" b="0" dirty="0"/>
              <a:t> 2017;63:1787-9.</a:t>
            </a:r>
            <a:br>
              <a:rPr lang="de-DE" sz="1600" b="0" dirty="0"/>
            </a:br>
            <a:br>
              <a:rPr lang="en-US" sz="2200" b="0" dirty="0"/>
            </a:br>
            <a:endParaRPr lang="en-US" sz="2200" dirty="0"/>
          </a:p>
        </p:txBody>
      </p:sp>
      <p:sp>
        <p:nvSpPr>
          <p:cNvPr id="4" name="Content Placeholder 3"/>
          <p:cNvSpPr>
            <a:spLocks noGrp="1"/>
          </p:cNvSpPr>
          <p:nvPr>
            <p:ph idx="1"/>
          </p:nvPr>
        </p:nvSpPr>
        <p:spPr>
          <a:xfrm>
            <a:off x="508000" y="2152185"/>
            <a:ext cx="8191500" cy="3766015"/>
          </a:xfrm>
        </p:spPr>
        <p:txBody>
          <a:bodyPr>
            <a:normAutofit fontScale="70000" lnSpcReduction="20000"/>
          </a:bodyPr>
          <a:lstStyle/>
          <a:p>
            <a:pPr marL="0" indent="0">
              <a:lnSpc>
                <a:spcPct val="120000"/>
              </a:lnSpc>
              <a:buNone/>
            </a:pPr>
            <a:r>
              <a:rPr lang="en-US" dirty="0"/>
              <a:t>This editorial supports the potential for steroid metabolite analysis using mass spectrometry to improve care for patients with certain adrenal diseases, particularity for aggressive ACC, and suggests that these assays may even provide prognostic information that could impact treatment decisions.</a:t>
            </a:r>
          </a:p>
          <a:p>
            <a:pPr marL="0" indent="0">
              <a:buNone/>
            </a:pPr>
            <a:endParaRPr lang="en-US" sz="1900" dirty="0"/>
          </a:p>
          <a:p>
            <a:pPr marL="0" indent="0">
              <a:lnSpc>
                <a:spcPct val="120000"/>
              </a:lnSpc>
              <a:buNone/>
            </a:pPr>
            <a:r>
              <a:rPr lang="en-US" dirty="0"/>
              <a:t>Work published by Taylor et. al. describes a serum-based 13-steroid panel using LC-MS/MS that also shows potential in diagnosing ACC from ACA. This technique uses instrumentation more common to the clinical laboratory and also analyzes serum, which may offer advantages in terms of collection and clinician familiarity. </a:t>
            </a:r>
          </a:p>
          <a:p>
            <a:pPr marL="0" indent="0">
              <a:buNone/>
            </a:pPr>
            <a:endParaRPr lang="en-US" sz="1700" dirty="0"/>
          </a:p>
          <a:p>
            <a:pPr marL="0" indent="0">
              <a:lnSpc>
                <a:spcPct val="120000"/>
              </a:lnSpc>
              <a:buNone/>
            </a:pPr>
            <a:r>
              <a:rPr lang="en-US" dirty="0"/>
              <a:t>The editorial’s authors note the methodologies developed by Hines et. al. and Taylor et. al. are promising steps towards clinical acceptance of steroid metabolite profiling for adrenal disorders, yet both are limited by small patient studies. Large, multicenter, prospective trials would improve findings. </a:t>
            </a:r>
          </a:p>
          <a:p>
            <a:pPr marL="0" indent="0">
              <a:buNone/>
            </a:pPr>
            <a:endParaRPr lang="en-US" dirty="0"/>
          </a:p>
        </p:txBody>
      </p:sp>
    </p:spTree>
    <p:extLst>
      <p:ext uri="{BB962C8B-B14F-4D97-AF65-F5344CB8AC3E}">
        <p14:creationId xmlns:p14="http://schemas.microsoft.com/office/powerpoint/2010/main" val="407681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719641" y="1473079"/>
            <a:ext cx="7112727" cy="4080228"/>
          </a:xfrm>
        </p:spPr>
        <p:txBody>
          <a:bodyPr>
            <a:normAutofit fontScale="85000" lnSpcReduction="10000"/>
          </a:bodyPr>
          <a:lstStyle/>
          <a:p>
            <a:endParaRPr lang="en-US" dirty="0"/>
          </a:p>
          <a:p>
            <a:pPr marL="457200" indent="-457200">
              <a:lnSpc>
                <a:spcPct val="110000"/>
              </a:lnSpc>
              <a:buFont typeface="+mj-lt"/>
              <a:buAutoNum type="arabicPeriod"/>
            </a:pPr>
            <a:r>
              <a:rPr lang="en-US" dirty="0"/>
              <a:t>How might LC-HRAM mass spectrometry be advantageous in steroid metabolite analysis? What are the challenges associated with this methodology?</a:t>
            </a:r>
          </a:p>
          <a:p>
            <a:pPr marL="457200" indent="-457200">
              <a:buFont typeface="+mj-lt"/>
              <a:buAutoNum type="arabicPeriod"/>
            </a:pPr>
            <a:endParaRPr lang="en-US" sz="1900" dirty="0"/>
          </a:p>
          <a:p>
            <a:pPr marL="457200" indent="-457200">
              <a:lnSpc>
                <a:spcPct val="120000"/>
              </a:lnSpc>
              <a:buFont typeface="+mj-lt"/>
              <a:buAutoNum type="arabicPeriod"/>
            </a:pPr>
            <a:r>
              <a:rPr lang="en-US" dirty="0"/>
              <a:t>Why might urinary steroid metabolites be more useful than traditional serum steroid measurements in the diagnosis of some adrenal diseases? </a:t>
            </a:r>
          </a:p>
          <a:p>
            <a:pPr marL="457200" indent="-457200">
              <a:buFont typeface="+mj-lt"/>
              <a:buAutoNum type="arabicPeriod"/>
            </a:pPr>
            <a:endParaRPr lang="en-US" sz="1900" dirty="0"/>
          </a:p>
          <a:p>
            <a:pPr marL="457200" indent="-457200">
              <a:lnSpc>
                <a:spcPct val="110000"/>
              </a:lnSpc>
              <a:buFont typeface="+mj-lt"/>
              <a:buAutoNum type="arabicPeriod"/>
            </a:pPr>
            <a:r>
              <a:rPr lang="en-US" dirty="0"/>
              <a:t>How might a clinical laboratory effectively report results/interpretation from such a large series of data to a physician?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
        <p:nvSpPr>
          <p:cNvPr id="7" name="TextBox 6"/>
          <p:cNvSpPr txBox="1"/>
          <p:nvPr/>
        </p:nvSpPr>
        <p:spPr>
          <a:xfrm>
            <a:off x="165717" y="696003"/>
            <a:ext cx="5029200" cy="553998"/>
          </a:xfrm>
          <a:prstGeom prst="rect">
            <a:avLst/>
          </a:prstGeom>
          <a:noFill/>
        </p:spPr>
        <p:txBody>
          <a:bodyPr wrap="square" rtlCol="0">
            <a:spAutoFit/>
          </a:bodyPr>
          <a:lstStyle/>
          <a:p>
            <a:r>
              <a:rPr lang="en-US" sz="3000" b="1" dirty="0">
                <a:latin typeface="+mj-lt"/>
              </a:rPr>
              <a:t>Questions</a:t>
            </a:r>
          </a:p>
        </p:txBody>
      </p:sp>
    </p:spTree>
    <p:extLst>
      <p:ext uri="{BB962C8B-B14F-4D97-AF65-F5344CB8AC3E}">
        <p14:creationId xmlns:p14="http://schemas.microsoft.com/office/powerpoint/2010/main" val="395460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274299"/>
            <a:ext cx="7793356" cy="4360476"/>
          </a:xfrm>
        </p:spPr>
        <p:txBody>
          <a:bodyPr>
            <a:normAutofit fontScale="85000" lnSpcReduction="20000"/>
          </a:bodyPr>
          <a:lstStyle/>
          <a:p>
            <a:pPr marL="0" indent="0">
              <a:buNone/>
            </a:pPr>
            <a:r>
              <a:rPr lang="en-US" sz="2500" dirty="0"/>
              <a:t>Adrenal Steroid Analysis</a:t>
            </a:r>
          </a:p>
          <a:p>
            <a:pPr marL="0" indent="0">
              <a:buNone/>
            </a:pPr>
            <a:endParaRPr lang="en-US" sz="800" dirty="0"/>
          </a:p>
          <a:p>
            <a:pPr lvl="1"/>
            <a:r>
              <a:rPr lang="en-US" sz="2100" dirty="0"/>
              <a:t>Important in diagnosis of adrenal disorders:</a:t>
            </a:r>
          </a:p>
          <a:p>
            <a:pPr lvl="2"/>
            <a:r>
              <a:rPr lang="en-US" sz="2100" dirty="0"/>
              <a:t>Cushing syndrome</a:t>
            </a:r>
          </a:p>
          <a:p>
            <a:pPr lvl="2"/>
            <a:r>
              <a:rPr lang="en-US" sz="2100" dirty="0"/>
              <a:t>Disorders of steroidogenesis</a:t>
            </a:r>
          </a:p>
          <a:p>
            <a:pPr lvl="2"/>
            <a:r>
              <a:rPr lang="en-US" sz="2100" dirty="0"/>
              <a:t>Adrenal tumors</a:t>
            </a:r>
          </a:p>
          <a:p>
            <a:pPr lvl="2"/>
            <a:endParaRPr lang="en-US" sz="1100" dirty="0"/>
          </a:p>
          <a:p>
            <a:pPr lvl="1"/>
            <a:r>
              <a:rPr lang="en-US" sz="2100" dirty="0"/>
              <a:t>Current testing protocols for adrenal tumors are sometimes inconclusive </a:t>
            </a:r>
          </a:p>
          <a:p>
            <a:pPr lvl="2"/>
            <a:r>
              <a:rPr lang="en-US" sz="2100" dirty="0"/>
              <a:t>Biopsy</a:t>
            </a:r>
          </a:p>
          <a:p>
            <a:pPr lvl="2"/>
            <a:r>
              <a:rPr lang="en-US" sz="2100" dirty="0"/>
              <a:t>Imaging</a:t>
            </a:r>
          </a:p>
          <a:p>
            <a:pPr lvl="2"/>
            <a:endParaRPr lang="en-US" sz="1200" dirty="0"/>
          </a:p>
          <a:p>
            <a:pPr lvl="1"/>
            <a:r>
              <a:rPr lang="en-US" sz="2100" dirty="0"/>
              <a:t>Diagnostic capabilities may increase by measuring multiple steroids and their metabolites in biological fluids</a:t>
            </a:r>
          </a:p>
          <a:p>
            <a:pPr lvl="1"/>
            <a:endParaRPr lang="en-US" sz="1200" dirty="0"/>
          </a:p>
          <a:p>
            <a:pPr lvl="1"/>
            <a:r>
              <a:rPr lang="en-US" sz="2100" dirty="0"/>
              <a:t>Assays such as a GC-MS 32-analyte urinary steroid metabolite profile have shown promising results as diagnostic tools</a:t>
            </a:r>
            <a:r>
              <a:rPr lang="en-US" sz="2100" baseline="30000" dirty="0"/>
              <a:t>1-3</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
        <p:nvSpPr>
          <p:cNvPr id="5" name="TextBox 4"/>
          <p:cNvSpPr txBox="1"/>
          <p:nvPr/>
        </p:nvSpPr>
        <p:spPr>
          <a:xfrm>
            <a:off x="4254638" y="5634775"/>
            <a:ext cx="3712876" cy="877163"/>
          </a:xfrm>
          <a:prstGeom prst="rect">
            <a:avLst/>
          </a:prstGeom>
          <a:noFill/>
        </p:spPr>
        <p:txBody>
          <a:bodyPr wrap="none" rtlCol="0">
            <a:spAutoFit/>
          </a:bodyPr>
          <a:lstStyle/>
          <a:p>
            <a:pPr marL="228600" indent="-228600">
              <a:buFont typeface="+mj-lt"/>
              <a:buAutoNum type="arabicPeriod"/>
            </a:pPr>
            <a:r>
              <a:rPr lang="en-US" sz="1100" dirty="0" err="1"/>
              <a:t>Arlt</a:t>
            </a:r>
            <a:r>
              <a:rPr lang="en-US" sz="1100" dirty="0"/>
              <a:t>, et al. J </a:t>
            </a:r>
            <a:r>
              <a:rPr lang="en-US" sz="1100" dirty="0" err="1"/>
              <a:t>Clin</a:t>
            </a:r>
            <a:r>
              <a:rPr lang="en-US" sz="1100" dirty="0"/>
              <a:t> </a:t>
            </a:r>
            <a:r>
              <a:rPr lang="en-US" sz="1100" dirty="0" err="1"/>
              <a:t>Endocrinol</a:t>
            </a:r>
            <a:r>
              <a:rPr lang="en-US" sz="1100" dirty="0"/>
              <a:t> </a:t>
            </a:r>
            <a:r>
              <a:rPr lang="en-US" sz="1100" dirty="0" err="1"/>
              <a:t>Metab</a:t>
            </a:r>
            <a:r>
              <a:rPr lang="en-US" sz="1100" dirty="0"/>
              <a:t> 2011;96:3775– 84</a:t>
            </a:r>
          </a:p>
          <a:p>
            <a:pPr marL="228600" indent="-228600">
              <a:buFont typeface="+mj-lt"/>
              <a:buAutoNum type="arabicPeriod"/>
            </a:pPr>
            <a:r>
              <a:rPr lang="en-US" sz="1100" dirty="0" err="1"/>
              <a:t>Kerkhofs</a:t>
            </a:r>
            <a:r>
              <a:rPr lang="en-US" sz="1100" dirty="0"/>
              <a:t> et al. </a:t>
            </a:r>
            <a:r>
              <a:rPr lang="en-US" sz="1100" dirty="0" err="1"/>
              <a:t>Horm</a:t>
            </a:r>
            <a:r>
              <a:rPr lang="en-US" sz="1100" dirty="0"/>
              <a:t> Cancer 2015;6:168 –75.</a:t>
            </a:r>
          </a:p>
          <a:p>
            <a:pPr marL="228600" indent="-228600">
              <a:buFont typeface="+mj-lt"/>
              <a:buAutoNum type="arabicPeriod"/>
            </a:pPr>
            <a:r>
              <a:rPr lang="en-US" sz="1100" dirty="0" err="1"/>
              <a:t>Velikanova</a:t>
            </a:r>
            <a:r>
              <a:rPr lang="en-US" sz="1100" dirty="0"/>
              <a:t> et al. </a:t>
            </a:r>
            <a:r>
              <a:rPr lang="en-US" sz="1100" dirty="0" err="1"/>
              <a:t>Horm</a:t>
            </a:r>
            <a:r>
              <a:rPr lang="en-US" sz="1100" dirty="0"/>
              <a:t> Cancer 2016;7:327–35.</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860382" y="1401284"/>
            <a:ext cx="7793356" cy="4430803"/>
          </a:xfrm>
        </p:spPr>
        <p:txBody>
          <a:bodyPr>
            <a:normAutofit fontScale="92500" lnSpcReduction="20000"/>
          </a:bodyPr>
          <a:lstStyle/>
          <a:p>
            <a:pPr marL="0" indent="0">
              <a:buNone/>
            </a:pPr>
            <a:r>
              <a:rPr lang="en-US" sz="2500" dirty="0"/>
              <a:t>Steroid analysis in the laboratory</a:t>
            </a:r>
          </a:p>
          <a:p>
            <a:pPr marL="0" indent="0">
              <a:buNone/>
            </a:pPr>
            <a:endParaRPr lang="en-US" sz="900" dirty="0"/>
          </a:p>
          <a:p>
            <a:pPr lvl="1"/>
            <a:r>
              <a:rPr lang="en-US" dirty="0"/>
              <a:t>Isobaric and isomeric compounds may impede accurate detection of targeted </a:t>
            </a:r>
            <a:r>
              <a:rPr lang="en-US" dirty="0" err="1"/>
              <a:t>analytes</a:t>
            </a:r>
            <a:endParaRPr lang="en-US" dirty="0"/>
          </a:p>
          <a:p>
            <a:pPr lvl="1"/>
            <a:endParaRPr lang="en-US" sz="900" dirty="0"/>
          </a:p>
          <a:p>
            <a:pPr lvl="1"/>
            <a:r>
              <a:rPr lang="en-US" dirty="0"/>
              <a:t>Chromatography is imperative for separating these compounds</a:t>
            </a:r>
          </a:p>
          <a:p>
            <a:pPr lvl="1"/>
            <a:endParaRPr lang="en-US" sz="900" dirty="0"/>
          </a:p>
          <a:p>
            <a:pPr lvl="1"/>
            <a:r>
              <a:rPr lang="en-US" dirty="0"/>
              <a:t>Gas chromatography has several limitations</a:t>
            </a:r>
          </a:p>
          <a:p>
            <a:pPr lvl="2"/>
            <a:r>
              <a:rPr lang="en-US" dirty="0"/>
              <a:t>Time consuming</a:t>
            </a:r>
          </a:p>
          <a:p>
            <a:pPr lvl="2"/>
            <a:r>
              <a:rPr lang="en-US" dirty="0"/>
              <a:t>Technically demanding</a:t>
            </a:r>
          </a:p>
          <a:p>
            <a:pPr lvl="2"/>
            <a:r>
              <a:rPr lang="en-US" dirty="0"/>
              <a:t>Labor-intensive</a:t>
            </a:r>
          </a:p>
          <a:p>
            <a:pPr lvl="2"/>
            <a:endParaRPr lang="en-US" sz="900" dirty="0"/>
          </a:p>
          <a:p>
            <a:pPr lvl="1"/>
            <a:r>
              <a:rPr lang="en-US" dirty="0"/>
              <a:t>Liquid chromatography (LC) may overcome these limitations while allowing chromatographic separations of isomers.</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216557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Objectives</a:t>
            </a:r>
          </a:p>
        </p:txBody>
      </p:sp>
      <p:sp>
        <p:nvSpPr>
          <p:cNvPr id="3" name="Content Placeholder 2"/>
          <p:cNvSpPr>
            <a:spLocks noGrp="1"/>
          </p:cNvSpPr>
          <p:nvPr>
            <p:ph idx="4294967295"/>
          </p:nvPr>
        </p:nvSpPr>
        <p:spPr>
          <a:xfrm>
            <a:off x="760021" y="1738126"/>
            <a:ext cx="7793356" cy="3794183"/>
          </a:xfrm>
        </p:spPr>
        <p:txBody>
          <a:bodyPr>
            <a:normAutofit lnSpcReduction="10000"/>
          </a:bodyPr>
          <a:lstStyle/>
          <a:p>
            <a:pPr marL="457200" indent="-457200">
              <a:buFont typeface="+mj-lt"/>
              <a:buAutoNum type="arabicPeriod"/>
            </a:pPr>
            <a:r>
              <a:rPr lang="en-US" sz="2500" dirty="0"/>
              <a:t>Combine liquid chromatography with high-resolution, accurate-mass (HRAM) mass spectrometry to develop a 26-analyte, urine-based steroid panel.</a:t>
            </a:r>
          </a:p>
          <a:p>
            <a:pPr marL="457200" indent="-457200">
              <a:buFont typeface="+mj-lt"/>
              <a:buAutoNum type="arabicPeriod"/>
            </a:pPr>
            <a:endParaRPr lang="en-US" sz="1700" dirty="0"/>
          </a:p>
          <a:p>
            <a:pPr marL="457200" indent="-457200">
              <a:buFont typeface="+mj-lt"/>
              <a:buAutoNum type="arabicPeriod"/>
            </a:pPr>
            <a:r>
              <a:rPr lang="en-US" sz="2500" dirty="0"/>
              <a:t>Determine sex- and age-based control reference ranges.</a:t>
            </a:r>
          </a:p>
          <a:p>
            <a:pPr marL="457200" indent="-457200">
              <a:buFont typeface="+mj-lt"/>
              <a:buAutoNum type="arabicPeriod"/>
            </a:pPr>
            <a:endParaRPr lang="en-US" sz="1600" dirty="0"/>
          </a:p>
          <a:p>
            <a:pPr marL="457200" indent="-457200">
              <a:buFont typeface="+mj-lt"/>
              <a:buAutoNum type="arabicPeriod"/>
            </a:pPr>
            <a:r>
              <a:rPr lang="en-US" sz="2500" dirty="0"/>
              <a:t>Evaluate the method for a cohort of patients with adrenal diseases.</a:t>
            </a:r>
          </a:p>
          <a:p>
            <a:pPr marL="0"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419714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Materials and Methods</a:t>
            </a:r>
          </a:p>
        </p:txBody>
      </p:sp>
      <p:sp>
        <p:nvSpPr>
          <p:cNvPr id="3" name="Content Placeholder 2"/>
          <p:cNvSpPr>
            <a:spLocks noGrp="1"/>
          </p:cNvSpPr>
          <p:nvPr>
            <p:ph idx="4294967295"/>
          </p:nvPr>
        </p:nvSpPr>
        <p:spPr>
          <a:xfrm>
            <a:off x="641830" y="1738126"/>
            <a:ext cx="8135405" cy="3794183"/>
          </a:xfrm>
        </p:spPr>
        <p:txBody>
          <a:bodyPr>
            <a:normAutofit fontScale="92500" lnSpcReduction="20000"/>
          </a:bodyPr>
          <a:lstStyle/>
          <a:p>
            <a:pPr marL="457200" lvl="1" indent="0">
              <a:buNone/>
            </a:pPr>
            <a:r>
              <a:rPr lang="en-US" u="sng" dirty="0"/>
              <a:t>Volunteer and Patient recruitment (24-h urine collections)</a:t>
            </a:r>
          </a:p>
          <a:p>
            <a:pPr marL="457200" lvl="1" indent="0" algn="ctr">
              <a:buNone/>
            </a:pPr>
            <a:endParaRPr lang="en-US" dirty="0"/>
          </a:p>
          <a:p>
            <a:pPr marL="457200" lvl="1" indent="0">
              <a:buNone/>
            </a:pPr>
            <a:r>
              <a:rPr lang="en-US" b="1" dirty="0"/>
              <a:t>114 controls</a:t>
            </a:r>
          </a:p>
          <a:p>
            <a:pPr lvl="2"/>
            <a:r>
              <a:rPr lang="en-US" dirty="0"/>
              <a:t>66 female (age 25-83)</a:t>
            </a:r>
          </a:p>
          <a:p>
            <a:pPr lvl="2"/>
            <a:r>
              <a:rPr lang="en-US" dirty="0"/>
              <a:t>48 male (age 24-83)</a:t>
            </a:r>
          </a:p>
          <a:p>
            <a:pPr lvl="1"/>
            <a:endParaRPr lang="en-US" dirty="0"/>
          </a:p>
          <a:p>
            <a:pPr marL="457200" lvl="1" indent="0">
              <a:buNone/>
            </a:pPr>
            <a:r>
              <a:rPr lang="en-US" b="1" dirty="0"/>
              <a:t>71 patients with adrenal disease</a:t>
            </a:r>
          </a:p>
          <a:p>
            <a:pPr lvl="2"/>
            <a:r>
              <a:rPr lang="en-US" dirty="0"/>
              <a:t>4 ACTH-dependent pituitary </a:t>
            </a:r>
            <a:r>
              <a:rPr lang="en-US" dirty="0" err="1"/>
              <a:t>hypercortisolism</a:t>
            </a:r>
            <a:endParaRPr lang="en-US" dirty="0"/>
          </a:p>
          <a:p>
            <a:pPr lvl="2"/>
            <a:r>
              <a:rPr lang="en-US" dirty="0"/>
              <a:t>1 Congenital adrenal hyperplasia, newly diagnosed</a:t>
            </a:r>
          </a:p>
          <a:p>
            <a:pPr lvl="2"/>
            <a:r>
              <a:rPr lang="en-US" dirty="0"/>
              <a:t>5 Adrenocortical carcinoma (ACC)</a:t>
            </a:r>
          </a:p>
          <a:p>
            <a:pPr lvl="2"/>
            <a:r>
              <a:rPr lang="en-US" dirty="0"/>
              <a:t>61 Adrenocortical adenoma (ACA)</a:t>
            </a:r>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410221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2" name="Title 1"/>
          <p:cNvSpPr>
            <a:spLocks noGrp="1"/>
          </p:cNvSpPr>
          <p:nvPr>
            <p:ph type="title"/>
          </p:nvPr>
        </p:nvSpPr>
        <p:spPr>
          <a:xfrm>
            <a:off x="122446" y="572637"/>
            <a:ext cx="7250202" cy="747396"/>
          </a:xfrm>
        </p:spPr>
        <p:txBody>
          <a:bodyPr/>
          <a:lstStyle/>
          <a:p>
            <a:r>
              <a:rPr lang="en-US" dirty="0"/>
              <a:t>Materials and Methods</a:t>
            </a:r>
          </a:p>
        </p:txBody>
      </p:sp>
      <p:sp>
        <p:nvSpPr>
          <p:cNvPr id="3" name="Content Placeholder 2"/>
          <p:cNvSpPr>
            <a:spLocks noGrp="1"/>
          </p:cNvSpPr>
          <p:nvPr>
            <p:ph idx="1"/>
          </p:nvPr>
        </p:nvSpPr>
        <p:spPr>
          <a:xfrm>
            <a:off x="870012" y="1320033"/>
            <a:ext cx="7683365" cy="4489032"/>
          </a:xfrm>
        </p:spPr>
        <p:txBody>
          <a:bodyPr>
            <a:normAutofit/>
          </a:bodyPr>
          <a:lstStyle/>
          <a:p>
            <a:pPr marL="0" indent="0">
              <a:buNone/>
            </a:pPr>
            <a:r>
              <a:rPr lang="en-US" dirty="0"/>
              <a:t>Sample hydrolysis and extraction:</a:t>
            </a:r>
          </a:p>
          <a:p>
            <a:pPr>
              <a:lnSpc>
                <a:spcPct val="150000"/>
              </a:lnSpc>
              <a:buFont typeface="Arial" panose="020B0604020202020204" pitchFamily="34" charset="0"/>
              <a:buChar char="•"/>
            </a:pPr>
            <a:r>
              <a:rPr lang="en-US" sz="1600" dirty="0"/>
              <a:t>150 µL of urine, calibrator, or quality control combined with 50 µL of working internal standard</a:t>
            </a:r>
          </a:p>
          <a:p>
            <a:pPr>
              <a:lnSpc>
                <a:spcPct val="150000"/>
              </a:lnSpc>
              <a:buFont typeface="Arial" panose="020B0604020202020204" pitchFamily="34" charset="0"/>
              <a:buChar char="•"/>
            </a:pPr>
            <a:r>
              <a:rPr lang="en-US" sz="1600" dirty="0"/>
              <a:t>50 µL of sodium acetate (3 </a:t>
            </a:r>
            <a:r>
              <a:rPr lang="en-US" sz="1600" dirty="0" err="1"/>
              <a:t>mol</a:t>
            </a:r>
            <a:r>
              <a:rPr lang="en-US" sz="1600" dirty="0"/>
              <a:t>/L, pH 5.2) and 10 µL of </a:t>
            </a:r>
            <a:r>
              <a:rPr lang="en-US" sz="1600" dirty="0" err="1"/>
              <a:t>Glusulase</a:t>
            </a:r>
            <a:r>
              <a:rPr lang="en-US" sz="1600" dirty="0"/>
              <a:t> added to the tubes and incubated for 2 h at 50°C in a dry heat block</a:t>
            </a:r>
          </a:p>
          <a:p>
            <a:pPr>
              <a:lnSpc>
                <a:spcPct val="150000"/>
              </a:lnSpc>
              <a:buFont typeface="Arial" panose="020B0604020202020204" pitchFamily="34" charset="0"/>
              <a:buChar char="•"/>
            </a:pPr>
            <a:r>
              <a:rPr lang="en-US" sz="1600" dirty="0"/>
              <a:t>50 µL of potassium carbonate added to halt the hydrolysis reaction</a:t>
            </a:r>
          </a:p>
          <a:p>
            <a:pPr>
              <a:lnSpc>
                <a:spcPct val="150000"/>
              </a:lnSpc>
              <a:buFont typeface="Arial" panose="020B0604020202020204" pitchFamily="34" charset="0"/>
              <a:buChar char="•"/>
            </a:pPr>
            <a:r>
              <a:rPr lang="en-US" sz="1600" dirty="0"/>
              <a:t>3mL of ethyl acetate added to each tube followed by a five minute vortex</a:t>
            </a:r>
          </a:p>
          <a:p>
            <a:pPr>
              <a:lnSpc>
                <a:spcPct val="150000"/>
              </a:lnSpc>
              <a:buFont typeface="Arial" panose="020B0604020202020204" pitchFamily="34" charset="0"/>
              <a:buChar char="•"/>
            </a:pPr>
            <a:r>
              <a:rPr lang="en-US" sz="1600" dirty="0"/>
              <a:t>After a 15 min centrifugation, 2 mL of the organic layer removed and pipetted into a clean tube, which was dried down at 40°C under nitrogen for 30 min</a:t>
            </a:r>
          </a:p>
          <a:p>
            <a:pPr>
              <a:lnSpc>
                <a:spcPct val="150000"/>
              </a:lnSpc>
              <a:buFont typeface="Arial" panose="020B0604020202020204" pitchFamily="34" charset="0"/>
              <a:buChar char="•"/>
            </a:pPr>
            <a:r>
              <a:rPr lang="en-US" sz="1600" dirty="0"/>
              <a:t>Extracts </a:t>
            </a:r>
            <a:r>
              <a:rPr lang="en-US" sz="1600" dirty="0" err="1"/>
              <a:t>resuspended</a:t>
            </a:r>
            <a:r>
              <a:rPr lang="en-US" sz="1600" dirty="0"/>
              <a:t> with 50% acetonitrile and transferred to a 96 deep-well plate for injection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022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2" name="Title 1"/>
          <p:cNvSpPr>
            <a:spLocks noGrp="1"/>
          </p:cNvSpPr>
          <p:nvPr>
            <p:ph type="title"/>
          </p:nvPr>
        </p:nvSpPr>
        <p:spPr>
          <a:xfrm>
            <a:off x="122446" y="572637"/>
            <a:ext cx="7250202" cy="747396"/>
          </a:xfrm>
        </p:spPr>
        <p:txBody>
          <a:bodyPr/>
          <a:lstStyle/>
          <a:p>
            <a:r>
              <a:rPr lang="en-US" dirty="0"/>
              <a:t>Materials and Methods</a:t>
            </a:r>
          </a:p>
        </p:txBody>
      </p:sp>
      <p:sp>
        <p:nvSpPr>
          <p:cNvPr id="3" name="Content Placeholder 2"/>
          <p:cNvSpPr>
            <a:spLocks noGrp="1"/>
          </p:cNvSpPr>
          <p:nvPr>
            <p:ph idx="1"/>
          </p:nvPr>
        </p:nvSpPr>
        <p:spPr>
          <a:xfrm>
            <a:off x="870012" y="1441251"/>
            <a:ext cx="7683365" cy="4802084"/>
          </a:xfrm>
        </p:spPr>
        <p:txBody>
          <a:bodyPr>
            <a:normAutofit/>
          </a:bodyPr>
          <a:lstStyle/>
          <a:p>
            <a:pPr marL="0" indent="0">
              <a:buNone/>
            </a:pPr>
            <a:r>
              <a:rPr lang="en-US" dirty="0"/>
              <a:t>HRAM LC-MS Method</a:t>
            </a:r>
          </a:p>
          <a:p>
            <a:pPr marL="400050" lvl="1" indent="0">
              <a:buNone/>
            </a:pPr>
            <a:r>
              <a:rPr lang="en-US" dirty="0" err="1"/>
              <a:t>Thermo</a:t>
            </a:r>
            <a:r>
              <a:rPr lang="en-US" dirty="0"/>
              <a:t> </a:t>
            </a:r>
            <a:r>
              <a:rPr lang="en-US" dirty="0" err="1"/>
              <a:t>Uni</a:t>
            </a:r>
            <a:r>
              <a:rPr lang="en-US" dirty="0"/>
              <a:t>-Cell </a:t>
            </a:r>
            <a:r>
              <a:rPr lang="en-US" dirty="0" err="1"/>
              <a:t>Dionex</a:t>
            </a:r>
            <a:r>
              <a:rPr lang="en-US" dirty="0"/>
              <a:t> UPLC system</a:t>
            </a:r>
          </a:p>
          <a:p>
            <a:pPr marL="400050" lvl="1" indent="0">
              <a:buNone/>
            </a:pPr>
            <a:r>
              <a:rPr lang="en-US" dirty="0" err="1"/>
              <a:t>Thermo</a:t>
            </a:r>
            <a:r>
              <a:rPr lang="en-US" dirty="0"/>
              <a:t> Q Exactive Plus</a:t>
            </a:r>
          </a:p>
          <a:p>
            <a:pPr marL="0" indent="0">
              <a:buNone/>
            </a:pPr>
            <a:endParaRPr lang="en-US" dirty="0"/>
          </a:p>
          <a:p>
            <a:pPr marL="0" indent="0">
              <a:buNone/>
            </a:pPr>
            <a:r>
              <a:rPr lang="en-US" dirty="0"/>
              <a:t>Full scan, 70,000 resolution (at 200 m/z)</a:t>
            </a:r>
          </a:p>
          <a:p>
            <a:pPr marL="0" indent="0">
              <a:buNone/>
            </a:pPr>
            <a:r>
              <a:rPr lang="en-US" dirty="0"/>
              <a:t>Reversed-phase chromatography</a:t>
            </a:r>
          </a:p>
          <a:p>
            <a:pPr marL="0" indent="0">
              <a:buNone/>
            </a:pPr>
            <a:r>
              <a:rPr lang="en-US" dirty="0"/>
              <a:t>	</a:t>
            </a:r>
            <a:r>
              <a:rPr lang="en-US" sz="1800" dirty="0" err="1"/>
              <a:t>Zorbax</a:t>
            </a:r>
            <a:r>
              <a:rPr lang="en-US" sz="1800" dirty="0"/>
              <a:t> Extend-C18, Rapid Resolution HT, 2.1 x 50 mm, 1.8 µm 	analytical column</a:t>
            </a:r>
          </a:p>
        </p:txBody>
      </p:sp>
    </p:spTree>
    <p:extLst>
      <p:ext uri="{BB962C8B-B14F-4D97-AF65-F5344CB8AC3E}">
        <p14:creationId xmlns:p14="http://schemas.microsoft.com/office/powerpoint/2010/main" val="368322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8</a:t>
            </a:fld>
            <a:endParaRPr lang="en-US"/>
          </a:p>
        </p:txBody>
      </p:sp>
      <p:pic>
        <p:nvPicPr>
          <p:cNvPr id="1026" name="Picture 2" descr="X:\SHARED\Development\Jolaine\Steroid Panel\Manuscript\Round Two Submission June 2017\Figure 1 - updated decimal pl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95" y="635375"/>
            <a:ext cx="7336045" cy="45216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446" y="5157046"/>
            <a:ext cx="9082466" cy="823302"/>
          </a:xfrm>
          <a:prstGeom prst="rect">
            <a:avLst/>
          </a:prstGeom>
          <a:solidFill>
            <a:schemeClr val="bg1">
              <a:lumMod val="75000"/>
            </a:schemeClr>
          </a:solidFill>
        </p:spPr>
        <p:txBody>
          <a:bodyPr wrap="square">
            <a:spAutoFit/>
          </a:bodyPr>
          <a:lstStyle/>
          <a:p>
            <a:r>
              <a:rPr lang="en-US" sz="1600" b="1" dirty="0">
                <a:solidFill>
                  <a:srgbClr val="B11F24"/>
                </a:solidFill>
              </a:rPr>
              <a:t>Figure 1</a:t>
            </a:r>
          </a:p>
          <a:p>
            <a:r>
              <a:rPr lang="en-US" sz="1050" b="1" dirty="0"/>
              <a:t>Representative chromatogram indicating retention time and color-coded m/z used for analysis. </a:t>
            </a:r>
            <a:r>
              <a:rPr lang="en-US" sz="1050" dirty="0"/>
              <a:t>Peaks are numbered as listed in Table 1. Of note, 12 isobaric peaks required chromatographic separation. The region without peaks between peak #1 (6B-OH-Cortisol) and peak #2 (cortisol) reflects use of the flow-divert valve mentioned in the main text, which was used to improve instrument robustness during gradient elution.</a:t>
            </a:r>
            <a:endParaRPr lang="en-US" dirty="0">
              <a:solidFill>
                <a:srgbClr val="B11F24"/>
              </a:solidFill>
            </a:endParaRPr>
          </a:p>
        </p:txBody>
      </p:sp>
      <p:sp>
        <p:nvSpPr>
          <p:cNvPr id="7" name="Title 1"/>
          <p:cNvSpPr txBox="1">
            <a:spLocks/>
          </p:cNvSpPr>
          <p:nvPr/>
        </p:nvSpPr>
        <p:spPr>
          <a:xfrm>
            <a:off x="122446" y="0"/>
            <a:ext cx="1887158"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Tree>
    <p:extLst>
      <p:ext uri="{BB962C8B-B14F-4D97-AF65-F5344CB8AC3E}">
        <p14:creationId xmlns:p14="http://schemas.microsoft.com/office/powerpoint/2010/main" val="405624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3" name="Rectangle 2"/>
          <p:cNvSpPr/>
          <p:nvPr/>
        </p:nvSpPr>
        <p:spPr>
          <a:xfrm>
            <a:off x="2005763" y="5769890"/>
            <a:ext cx="6051321" cy="684803"/>
          </a:xfrm>
          <a:prstGeom prst="rect">
            <a:avLst/>
          </a:prstGeom>
          <a:solidFill>
            <a:schemeClr val="bg1">
              <a:lumMod val="75000"/>
            </a:schemeClr>
          </a:solidFill>
        </p:spPr>
        <p:txBody>
          <a:bodyPr wrap="square">
            <a:spAutoFit/>
          </a:bodyPr>
          <a:lstStyle/>
          <a:p>
            <a:r>
              <a:rPr lang="en-US" sz="1600" b="1" dirty="0">
                <a:solidFill>
                  <a:srgbClr val="B11F24"/>
                </a:solidFill>
              </a:rPr>
              <a:t>Table 1. </a:t>
            </a:r>
          </a:p>
          <a:p>
            <a:r>
              <a:rPr lang="en-US" sz="1050" b="1" dirty="0"/>
              <a:t>Analytes listed in order of retention time with peak number corresponding to Figure 1.  </a:t>
            </a:r>
            <a:r>
              <a:rPr lang="en-US" sz="1050" dirty="0"/>
              <a:t>Isomeric compounds are separated chromatographically</a:t>
            </a:r>
            <a:r>
              <a:rPr lang="en-US" sz="1200" dirty="0"/>
              <a:t>. </a:t>
            </a:r>
            <a:endParaRPr lang="en-US" b="1" dirty="0">
              <a:solidFill>
                <a:srgbClr val="B11F24"/>
              </a:solidFill>
            </a:endParaRPr>
          </a:p>
        </p:txBody>
      </p:sp>
      <p:sp>
        <p:nvSpPr>
          <p:cNvPr id="9" name="Title 1"/>
          <p:cNvSpPr txBox="1">
            <a:spLocks/>
          </p:cNvSpPr>
          <p:nvPr/>
        </p:nvSpPr>
        <p:spPr>
          <a:xfrm>
            <a:off x="122446" y="572637"/>
            <a:ext cx="1887158" cy="747396"/>
          </a:xfrm>
          <a:prstGeom prst="rect">
            <a:avLst/>
          </a:prstGeom>
        </p:spPr>
        <p:txBody>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a:t>Results</a:t>
            </a:r>
          </a:p>
        </p:txBody>
      </p:sp>
      <p:sp>
        <p:nvSpPr>
          <p:cNvPr id="5" name="TextBox 4"/>
          <p:cNvSpPr txBox="1"/>
          <p:nvPr/>
        </p:nvSpPr>
        <p:spPr>
          <a:xfrm>
            <a:off x="381740" y="1482571"/>
            <a:ext cx="184731" cy="369332"/>
          </a:xfrm>
          <a:prstGeom prst="rect">
            <a:avLst/>
          </a:prstGeom>
          <a:noFill/>
        </p:spPr>
        <p:txBody>
          <a:bodyPr wrap="non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763" y="666114"/>
            <a:ext cx="5957456" cy="507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40526"/>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TotalTime>
  <Words>1023</Words>
  <Application>Microsoft Office PowerPoint</Application>
  <PresentationFormat>On-screen Show (4:3)</PresentationFormat>
  <Paragraphs>120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PGothic</vt:lpstr>
      <vt:lpstr>MS PGothic</vt:lpstr>
      <vt:lpstr>Arial</vt:lpstr>
      <vt:lpstr>Calibri</vt:lpstr>
      <vt:lpstr>Courier New</vt:lpstr>
      <vt:lpstr>Times New Roman</vt:lpstr>
      <vt:lpstr>Office Theme</vt:lpstr>
      <vt:lpstr>PowerPoint Presentation</vt:lpstr>
      <vt:lpstr>Introduction</vt:lpstr>
      <vt:lpstr>Introduction</vt:lpstr>
      <vt:lpstr>Objectives</vt:lpstr>
      <vt:lpstr>Materials and Methods</vt:lpstr>
      <vt:lpstr>Materials and Methods</vt:lpstr>
      <vt:lpstr>Materials and Methods</vt:lpstr>
      <vt:lpstr>PowerPoint Presentation</vt:lpstr>
      <vt:lpstr>PowerPoint Presentation</vt:lpstr>
      <vt:lpstr>PowerPoint Presentation</vt:lpstr>
      <vt:lpstr>PowerPoint Presentation</vt:lpstr>
      <vt:lpstr>PowerPoint Presentation</vt:lpstr>
      <vt:lpstr>Editorial: Steroid Profiling for Adrenocortical Disorders: A Pathway for Omics-Based Diagnostics Graeme Eisenhofer and Martin Fassnacht, Clin Chem 2017;63:1787-9.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120</cp:revision>
  <dcterms:created xsi:type="dcterms:W3CDTF">2014-07-07T15:02:10Z</dcterms:created>
  <dcterms:modified xsi:type="dcterms:W3CDTF">2018-01-02T19:24:43Z</dcterms:modified>
</cp:coreProperties>
</file>