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64" r:id="rId4"/>
    <p:sldId id="265" r:id="rId5"/>
    <p:sldId id="258" r:id="rId6"/>
    <p:sldId id="266" r:id="rId7"/>
    <p:sldId id="274" r:id="rId8"/>
    <p:sldId id="269" r:id="rId9"/>
    <p:sldId id="270" r:id="rId10"/>
    <p:sldId id="263" r:id="rId11"/>
    <p:sldId id="268" r:id="rId12"/>
    <p:sldId id="271" r:id="rId13"/>
    <p:sldId id="267" r:id="rId14"/>
    <p:sldId id="27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74789" autoAdjust="0"/>
  </p:normalViewPr>
  <p:slideViewPr>
    <p:cSldViewPr snapToGrid="0" snapToObjects="1">
      <p:cViewPr>
        <p:scale>
          <a:sx n="100" d="100"/>
          <a:sy n="100" d="100"/>
        </p:scale>
        <p:origin x="45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262890" cy="46179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8800" b="1" dirty="0"/>
              <a:t>Harmonization of Serum Thyroid-Stimulating Hormone Measurements Paves the Way for the Adoption of a More Uniform Reference Interval</a:t>
            </a:r>
          </a:p>
          <a:p>
            <a:pPr marL="0" indent="0">
              <a:buNone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/>
              <a:t>L.M. </a:t>
            </a:r>
            <a:r>
              <a:rPr lang="en-US" sz="7200" dirty="0" err="1"/>
              <a:t>Thienpont</a:t>
            </a:r>
            <a:r>
              <a:rPr lang="en-US" sz="7200" dirty="0"/>
              <a:t>, K. Van Uytfanghe, L.A.C. De </a:t>
            </a:r>
          </a:p>
          <a:p>
            <a:pPr marL="0" indent="0">
              <a:buNone/>
            </a:pPr>
            <a:r>
              <a:rPr lang="en-US" sz="7200" dirty="0"/>
              <a:t>Grande, D. Reynders, B. Das, J. D. </a:t>
            </a:r>
            <a:r>
              <a:rPr lang="en-US" sz="7200" dirty="0" err="1"/>
              <a:t>Faix</a:t>
            </a:r>
            <a:r>
              <a:rPr lang="en-US" sz="7200" dirty="0"/>
              <a:t>, </a:t>
            </a:r>
          </a:p>
          <a:p>
            <a:pPr marL="0" indent="0">
              <a:buNone/>
            </a:pPr>
            <a:r>
              <a:rPr lang="en-US" sz="7200" dirty="0"/>
              <a:t>F. </a:t>
            </a:r>
            <a:r>
              <a:rPr lang="en-US" sz="7200" dirty="0" err="1"/>
              <a:t>MacKenzie</a:t>
            </a:r>
            <a:r>
              <a:rPr lang="en-US" sz="7200" dirty="0"/>
              <a:t>, B. </a:t>
            </a:r>
            <a:r>
              <a:rPr lang="en-US" sz="7200" dirty="0" err="1"/>
              <a:t>Decallonne</a:t>
            </a:r>
            <a:r>
              <a:rPr lang="en-US" sz="7200" dirty="0"/>
              <a:t>, A. </a:t>
            </a:r>
            <a:r>
              <a:rPr lang="en-US" sz="7200" dirty="0" err="1"/>
              <a:t>Hishinuma</a:t>
            </a:r>
            <a:r>
              <a:rPr lang="en-US" sz="7200" dirty="0"/>
              <a:t>, </a:t>
            </a:r>
          </a:p>
          <a:p>
            <a:pPr marL="0" indent="0">
              <a:buNone/>
            </a:pPr>
            <a:r>
              <a:rPr lang="en-US" sz="7200" dirty="0"/>
              <a:t>B. </a:t>
            </a:r>
            <a:r>
              <a:rPr lang="en-US" sz="7200" dirty="0" err="1"/>
              <a:t>Lapauw</a:t>
            </a:r>
            <a:r>
              <a:rPr lang="en-US" sz="7200" dirty="0"/>
              <a:t>, P. </a:t>
            </a:r>
            <a:r>
              <a:rPr lang="en-US" sz="7200" dirty="0" err="1"/>
              <a:t>Taelman</a:t>
            </a:r>
            <a:r>
              <a:rPr lang="en-US" sz="7200" dirty="0"/>
              <a:t>, P. Van </a:t>
            </a:r>
            <a:r>
              <a:rPr lang="en-US" sz="7200" dirty="0" err="1"/>
              <a:t>Crombrugge</a:t>
            </a:r>
            <a:r>
              <a:rPr lang="en-US" sz="7200" dirty="0"/>
              <a:t>, </a:t>
            </a:r>
          </a:p>
          <a:p>
            <a:pPr marL="0" indent="0">
              <a:buNone/>
            </a:pPr>
            <a:r>
              <a:rPr lang="en-US" sz="7200" dirty="0"/>
              <a:t>A. Van den </a:t>
            </a:r>
            <a:r>
              <a:rPr lang="en-US" sz="7200" dirty="0" err="1"/>
              <a:t>Bruel</a:t>
            </a:r>
            <a:r>
              <a:rPr lang="en-US" sz="7200" dirty="0"/>
              <a:t>, B. </a:t>
            </a:r>
            <a:r>
              <a:rPr lang="en-US" sz="7200" dirty="0" err="1"/>
              <a:t>Velkeniers</a:t>
            </a:r>
            <a:r>
              <a:rPr lang="en-US" sz="7200" dirty="0"/>
              <a:t>, P. Williams</a:t>
            </a:r>
          </a:p>
          <a:p>
            <a:pPr marL="0" indent="0">
              <a:buFont typeface="Arial" charset="0"/>
              <a:buNone/>
              <a:defRPr/>
            </a:pPr>
            <a:endParaRPr lang="en-US" sz="6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July 2017</a:t>
            </a: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www.clinchem.org/content/63/7/1248.full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6" y="1971073"/>
            <a:ext cx="3424061" cy="4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B11F24"/>
                </a:solidFill>
                <a:latin typeface="+mj-lt"/>
              </a:rPr>
              <a:t>Figure 1. Combined difference (%) plots to the APTM-4 before (A) and after recalibration (B).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716" y="1508920"/>
            <a:ext cx="3834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For each assay and sample, the difference of the mean from duplicate measurements is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Filled and colored circles: differences of </a:t>
            </a:r>
            <a:r>
              <a:rPr lang="en-US" sz="1400" b="1"/>
              <a:t>the assays that were most discrepant before </a:t>
            </a:r>
            <a:r>
              <a:rPr lang="en-US" sz="1400" b="1" dirty="0"/>
              <a:t>recalibration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Open black circles: all other assays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Red broken lines: 7.8% bias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Blue broken lines: 15th and 85th centiles of the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25" y="1587013"/>
            <a:ext cx="4736592" cy="4535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716" y="4484908"/>
            <a:ext cx="3834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Recalibration eliminates the calibration differences between </a:t>
            </a:r>
            <a:r>
              <a:rPr lang="en-US" sz="2000" b="1"/>
              <a:t>the assays </a:t>
            </a:r>
            <a:endParaRPr lang="en-US" sz="2000" b="1" dirty="0"/>
          </a:p>
        </p:txBody>
      </p:sp>
      <p:sp>
        <p:nvSpPr>
          <p:cNvPr id="5" name="Down Arrow 4"/>
          <p:cNvSpPr/>
          <p:nvPr/>
        </p:nvSpPr>
        <p:spPr>
          <a:xfrm>
            <a:off x="1925943" y="3953891"/>
            <a:ext cx="432000" cy="472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11F24"/>
                </a:solidFill>
                <a:latin typeface="+mj-lt"/>
              </a:rPr>
              <a:t>Figure 2. Median deviations (%) of the assays to the APTM-4 before and after recalibration in 3 concentration intervals:    low: &lt; 0.5 mIU/L, mid: ≥ 0.5 &lt; 5.0 mIU/L, high: ≥ 5.0 mIU/L.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134617" y="2093722"/>
            <a:ext cx="5760000" cy="3563449"/>
            <a:chOff x="2403480" y="1982623"/>
            <a:chExt cx="6008370" cy="37171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16"/>
            <a:stretch/>
          </p:blipFill>
          <p:spPr bwMode="auto">
            <a:xfrm>
              <a:off x="2403480" y="1982623"/>
              <a:ext cx="6008370" cy="3717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3480" y="1982624"/>
              <a:ext cx="196554" cy="17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5716" y="1980000"/>
            <a:ext cx="282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For each concentration interval, 2 pairs of data are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Black and red dots: the combined assay-specific median deviations before and after recalibration,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Black and red lines: 15th, 50th, and </a:t>
            </a:r>
            <a:r>
              <a:rPr lang="en-US" sz="1400" b="1"/>
              <a:t>85th centiles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31532" y="4701744"/>
            <a:ext cx="2902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Recalibration reduces the range of the  </a:t>
            </a:r>
            <a:r>
              <a:rPr lang="en-US" sz="2000" b="1" dirty="0"/>
              <a:t>median deviations </a:t>
            </a:r>
            <a:r>
              <a:rPr lang="en-US" sz="2000" b="1"/>
              <a:t>(%) </a:t>
            </a:r>
            <a:endParaRPr lang="en-US" sz="2000" b="1" dirty="0"/>
          </a:p>
        </p:txBody>
      </p:sp>
      <p:sp>
        <p:nvSpPr>
          <p:cNvPr id="10" name="Down Arrow 9"/>
          <p:cNvSpPr/>
          <p:nvPr/>
        </p:nvSpPr>
        <p:spPr>
          <a:xfrm>
            <a:off x="1360916" y="4224553"/>
            <a:ext cx="432000" cy="472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B11F24"/>
                </a:solidFill>
                <a:latin typeface="+mj-lt"/>
              </a:rPr>
              <a:t>Figure 3. </a:t>
            </a:r>
            <a:r>
              <a:rPr lang="en-US" sz="2200" b="1" dirty="0">
                <a:solidFill>
                  <a:srgbClr val="B11F24"/>
                </a:solidFill>
                <a:latin typeface="+mj-lt"/>
              </a:rPr>
              <a:t>Comparison of the pre- </a:t>
            </a:r>
            <a:r>
              <a:rPr lang="en-US" sz="2200" b="1">
                <a:solidFill>
                  <a:srgbClr val="B11F24"/>
                </a:solidFill>
                <a:latin typeface="+mj-lt"/>
              </a:rPr>
              <a:t>and postrecalibration </a:t>
            </a:r>
            <a:r>
              <a:rPr lang="en-US" sz="2200" b="1" dirty="0">
                <a:solidFill>
                  <a:srgbClr val="B11F24"/>
                </a:solidFill>
                <a:latin typeface="+mj-lt"/>
              </a:rPr>
              <a:t>reference intervals of </a:t>
            </a:r>
            <a:r>
              <a:rPr lang="en-US" sz="2200" b="1">
                <a:solidFill>
                  <a:srgbClr val="B11F24"/>
                </a:solidFill>
                <a:latin typeface="+mj-lt"/>
              </a:rPr>
              <a:t>the assays </a:t>
            </a:r>
            <a:r>
              <a:rPr lang="en-US" sz="2200" b="1" dirty="0">
                <a:solidFill>
                  <a:srgbClr val="B11F24"/>
                </a:solidFill>
                <a:latin typeface="+mj-lt"/>
              </a:rPr>
              <a:t>to the </a:t>
            </a:r>
            <a:r>
              <a:rPr lang="en-US" sz="2200" b="1">
                <a:solidFill>
                  <a:srgbClr val="B11F24"/>
                </a:solidFill>
                <a:latin typeface="+mj-lt"/>
              </a:rPr>
              <a:t>overall RI. </a:t>
            </a:r>
            <a:endParaRPr lang="en-US" sz="2200" b="1" dirty="0">
              <a:solidFill>
                <a:srgbClr val="B11F2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715" y="1590248"/>
            <a:ext cx="28220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Pre-recalibration RI: 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Post-recalibration RI: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Thick horizontal bars: the 2.5th, 50th and 97.5th percentiles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Thin vertical lines: the 90% CIs of the respective percentiles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Grey and blue broken horizontal lines: the post-recalibration 2.5th, 50th and 97.5th reference percentiles and their respective 90% CIs</a:t>
            </a:r>
          </a:p>
        </p:txBody>
      </p:sp>
      <p:sp>
        <p:nvSpPr>
          <p:cNvPr id="6" name="Down Arrow 5"/>
          <p:cNvSpPr/>
          <p:nvPr/>
        </p:nvSpPr>
        <p:spPr>
          <a:xfrm>
            <a:off x="1353213" y="4539303"/>
            <a:ext cx="432000" cy="472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578" y="5037525"/>
            <a:ext cx="2822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After recalibration the uniformity of the </a:t>
            </a:r>
            <a:r>
              <a:rPr lang="en-US" sz="2000" b="1"/>
              <a:t>RIs is </a:t>
            </a:r>
            <a:r>
              <a:rPr lang="en-US" sz="2000" b="1" dirty="0"/>
              <a:t>improved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37" y="1667444"/>
            <a:ext cx="5477198" cy="39584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1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999" y="1388724"/>
            <a:ext cx="8496000" cy="47215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/>
              <a:t>The C-STFT global approach for TSH harmonization shows improved comparability between assays and gives evidence that more uniform RIs may be achieved in the near future</a:t>
            </a:r>
            <a:endParaRPr lang="en-US" sz="2200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/>
              <a:t>The presented postrecalibration RI is not the final one but a good starting point for IVD manufacturers to verify their RIs in accordance with accepted consensus standards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/>
              <a:t>The follow-up panel warrants that in the future new assays can be harmonized to the traceability anchor established in this Phase IV study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/>
              <a:t>The traceability anchor needs to be sustained by developing new follow-up panels and target setting always in overlap with the previous one before it is depleted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Final Comment in Editorial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999" y="1440001"/>
            <a:ext cx="8208679" cy="44173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“This report of a successful harmonization protocol is an important advance in laboratory medicine because it demonstrates an approach to achieve fit-for-purpose agreement among patient results measured by different measurement procedures when a certified reference material or reference measurement procedure is not available for calibration traceability.”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Miller WG. Harmonization: Its Time Has Come. </a:t>
            </a:r>
            <a:r>
              <a:rPr lang="en-US" sz="2000" i="1" dirty="0" err="1"/>
              <a:t>Clin</a:t>
            </a:r>
            <a:r>
              <a:rPr lang="en-US" sz="2000" i="1" dirty="0"/>
              <a:t> </a:t>
            </a:r>
            <a:r>
              <a:rPr lang="en-US" sz="2000" i="1" dirty="0" err="1"/>
              <a:t>Chem</a:t>
            </a:r>
            <a:r>
              <a:rPr lang="en-US" sz="2000" i="1" dirty="0"/>
              <a:t>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000" y="1440000"/>
            <a:ext cx="8496000" cy="452947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Measurement of serum thyroid hormone concentrations is an indispensable tool to confirm and follow-up thyroid disease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Reference intervals (RI) reported along with the laboratory data are an integral part of the interpretation process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The IFCC Committee for Standardization of Thyroid Function Tests (C-STFT) developed a global harmonization approach for thyroid-stimulating hormone (TSH) measurements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Here we describe the Phase IV method comparison and RI studies conducted with the objective to recalibrate the participating assays and establish the proof-of-concept</a:t>
            </a:r>
          </a:p>
          <a:p>
            <a:pPr marL="0" indent="0" algn="just">
              <a:buNone/>
            </a:pPr>
            <a:endParaRPr lang="en-US" sz="1600" i="1" dirty="0"/>
          </a:p>
          <a:p>
            <a:pPr marL="0" indent="0" algn="just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See Editorial by Miller WG. Harmonization: Its Time Has Come.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Chem</a:t>
            </a:r>
            <a:r>
              <a:rPr lang="en-US" sz="1600" i="1" dirty="0"/>
              <a:t>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000" y="1440000"/>
            <a:ext cx="7793356" cy="37941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What is unique in the design of the harmonization  and proof-of-concept/RI studies?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 –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907" y="1440000"/>
            <a:ext cx="8496000" cy="432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/>
              <a:t>Harmonization based </a:t>
            </a:r>
            <a:r>
              <a:rPr lang="en-US" sz="2200" dirty="0"/>
              <a:t>on a </a:t>
            </a:r>
            <a:r>
              <a:rPr lang="en-US" sz="2200" dirty="0" err="1"/>
              <a:t>multiassay</a:t>
            </a:r>
            <a:r>
              <a:rPr lang="en-US" sz="2200" dirty="0"/>
              <a:t> method comparison study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/>
              <a:t>Two panels </a:t>
            </a:r>
            <a:r>
              <a:rPr lang="en-US" sz="2200" dirty="0"/>
              <a:t>of clinically relevant </a:t>
            </a:r>
            <a:r>
              <a:rPr lang="en-US" sz="2200"/>
              <a:t>samples used in the Phase IV method comparison study: </a:t>
            </a:r>
            <a:r>
              <a:rPr lang="en-US" sz="2200" dirty="0"/>
              <a:t>the harmonization (n = 101) and first follow-up panel (n = 95)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/>
              <a:t>Targets set with </a:t>
            </a:r>
            <a:r>
              <a:rPr lang="en-US" sz="2200" dirty="0"/>
              <a:t>a robust factor analysis method and use of the results of </a:t>
            </a:r>
            <a:r>
              <a:rPr lang="en-US" sz="2200"/>
              <a:t>4 IVD manufacturers  </a:t>
            </a:r>
            <a:r>
              <a:rPr lang="en-US" sz="2200" dirty="0"/>
              <a:t>who measured </a:t>
            </a:r>
            <a:r>
              <a:rPr lang="en-US" sz="2200"/>
              <a:t>both panels </a:t>
            </a:r>
            <a:r>
              <a:rPr lang="en-US" sz="2200" dirty="0"/>
              <a:t>in the same run (n = 196) (</a:t>
            </a:r>
            <a:r>
              <a:rPr lang="en-US" sz="2200"/>
              <a:t>target referred </a:t>
            </a:r>
            <a:r>
              <a:rPr lang="en-US" sz="2200" dirty="0"/>
              <a:t>to </a:t>
            </a:r>
            <a:r>
              <a:rPr lang="en-US" sz="2200"/>
              <a:t>as “APTM-4”)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Harmonization (= recalibration to the targets) directly done by the participating IVD manufacturers (n = 14): see Table 1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Proof-of-concept/RI study done with a panel of 120 samples donated by “apparently healthy” American volunteers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600" y="696003"/>
            <a:ext cx="8748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11F24"/>
                </a:solidFill>
                <a:latin typeface="+mj-lt"/>
              </a:rPr>
              <a:t>Table 1. Phase IV study participants (ordered by code given), inclusive the platforms/TSH assays.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600" y="5396254"/>
            <a:ext cx="81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aseline="30000" err="1"/>
              <a:t>a,b</a:t>
            </a:r>
            <a:r>
              <a:rPr lang="en-US" sz="1100" baseline="30000"/>
              <a:t> </a:t>
            </a:r>
            <a:r>
              <a:rPr lang="en-US" sz="1100"/>
              <a:t>Manufacturers who </a:t>
            </a:r>
            <a:r>
              <a:rPr lang="en-US" sz="1100" dirty="0"/>
              <a:t>only joined in 2015</a:t>
            </a:r>
            <a:r>
              <a:rPr lang="en-US" sz="1100" baseline="30000" dirty="0"/>
              <a:t>a</a:t>
            </a:r>
            <a:r>
              <a:rPr lang="en-US" sz="1100" dirty="0"/>
              <a:t> and/or 2016</a:t>
            </a:r>
            <a:r>
              <a:rPr lang="en-US" sz="1100" baseline="30000" dirty="0"/>
              <a:t>b</a:t>
            </a:r>
            <a:r>
              <a:rPr lang="en-US" sz="1100" dirty="0"/>
              <a:t> for participation in </a:t>
            </a:r>
            <a:r>
              <a:rPr lang="en-US" sz="1100"/>
              <a:t>the Phase IV method </a:t>
            </a:r>
            <a:r>
              <a:rPr lang="en-US" sz="1100" dirty="0"/>
              <a:t>comparison study</a:t>
            </a:r>
          </a:p>
          <a:p>
            <a:pPr algn="just"/>
            <a:r>
              <a:rPr lang="en-US" sz="1100" baseline="30000" dirty="0"/>
              <a:t>c </a:t>
            </a:r>
            <a:r>
              <a:rPr lang="en-US" sz="1100" dirty="0"/>
              <a:t>Data from these manufacturers were used </a:t>
            </a:r>
            <a:r>
              <a:rPr lang="en-US" sz="1100"/>
              <a:t>to calculate the APTM-4</a:t>
            </a: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78431"/>
              </p:ext>
            </p:extLst>
          </p:nvPr>
        </p:nvGraphicFramePr>
        <p:xfrm>
          <a:off x="453600" y="1541933"/>
          <a:ext cx="8172000" cy="3780000"/>
        </p:xfrm>
        <a:graphic>
          <a:graphicData uri="http://schemas.openxmlformats.org/drawingml/2006/table">
            <a:tbl>
              <a:tblPr firstRow="1" firstCol="1" bandRow="1">
                <a:solidFill>
                  <a:srgbClr val="B11F24"/>
                </a:solidFill>
                <a:tableStyleId>{69CF1AB2-1976-4502-BF36-3FF5EA218861}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IVD manufacturer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- Platform/Assay</a:t>
                      </a:r>
                      <a:endParaRPr lang="nl-B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>
                    <a:solidFill>
                      <a:srgbClr val="B11F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Cod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nl-BE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>
                    <a:solidFill>
                      <a:srgbClr val="B11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Siemens </a:t>
                      </a:r>
                      <a:r>
                        <a:rPr lang="en-US" sz="1400" dirty="0" err="1">
                          <a:effectLst/>
                        </a:rPr>
                        <a:t>Healthineers</a:t>
                      </a:r>
                      <a:r>
                        <a:rPr lang="en-US" sz="1400" dirty="0">
                          <a:effectLst/>
                        </a:rPr>
                        <a:t> (Tarrytown, NY) - </a:t>
                      </a:r>
                      <a:r>
                        <a:rPr lang="en-US" sz="1400" dirty="0" err="1">
                          <a:effectLst/>
                        </a:rPr>
                        <a:t>Advia</a:t>
                      </a:r>
                      <a:r>
                        <a:rPr lang="en-US" sz="1400" dirty="0">
                          <a:effectLst/>
                        </a:rPr>
                        <a:t> Centaur XP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Abbott </a:t>
                      </a:r>
                      <a:r>
                        <a:rPr lang="it-IT" sz="1400" dirty="0" err="1">
                          <a:effectLst/>
                        </a:rPr>
                        <a:t>Diagnostics</a:t>
                      </a:r>
                      <a:r>
                        <a:rPr lang="it-IT" sz="1400" dirty="0">
                          <a:effectLst/>
                        </a:rPr>
                        <a:t> (Abbott Park, IL) - </a:t>
                      </a:r>
                      <a:r>
                        <a:rPr lang="en-US" sz="1400" dirty="0">
                          <a:effectLst/>
                        </a:rPr>
                        <a:t>Architect i2000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r>
                        <a:rPr lang="en-US" sz="1400" dirty="0" err="1">
                          <a:effectLst/>
                        </a:rPr>
                        <a:t>Shenzhen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Mindray</a:t>
                      </a:r>
                      <a:r>
                        <a:rPr lang="en-US" sz="1400" dirty="0">
                          <a:effectLst/>
                        </a:rPr>
                        <a:t> Bio-Medical Electronics Co., Ltd. (Shenzhen, China) - CL-2000i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Ortho-Clinical Diagnostics (Buckinghamshire, UK) - </a:t>
                      </a:r>
                      <a:r>
                        <a:rPr lang="en-US" sz="1400" dirty="0" err="1">
                          <a:effectLst/>
                        </a:rPr>
                        <a:t>Vitros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Eci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bioMérieux</a:t>
                      </a:r>
                      <a:r>
                        <a:rPr lang="fr-FR" sz="1400" dirty="0">
                          <a:effectLst/>
                        </a:rPr>
                        <a:t> SA (</a:t>
                      </a:r>
                      <a:r>
                        <a:rPr lang="fr-FR" sz="1400" dirty="0" err="1">
                          <a:effectLst/>
                        </a:rPr>
                        <a:t>Marcy-l’Etoile</a:t>
                      </a:r>
                      <a:r>
                        <a:rPr lang="fr-FR" sz="1400" dirty="0">
                          <a:effectLst/>
                        </a:rPr>
                        <a:t>, France) –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nl-BE" sz="1400" dirty="0" err="1">
                          <a:effectLst/>
                        </a:rPr>
                        <a:t>Vidas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E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Beckman Coulter Inc. (Brea, CA) - </a:t>
                      </a:r>
                      <a:r>
                        <a:rPr lang="nl-BE" sz="1400" dirty="0">
                          <a:effectLst/>
                        </a:rPr>
                        <a:t>Access 2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F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DiaSorin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S.p.A</a:t>
                      </a:r>
                      <a:r>
                        <a:rPr lang="it-IT" sz="1400" dirty="0">
                          <a:effectLst/>
                        </a:rPr>
                        <a:t> (Saluggia, </a:t>
                      </a:r>
                      <a:r>
                        <a:rPr lang="it-IT" sz="1400" dirty="0" err="1">
                          <a:effectLst/>
                        </a:rPr>
                        <a:t>Italy</a:t>
                      </a:r>
                      <a:r>
                        <a:rPr lang="it-IT" sz="1400" dirty="0">
                          <a:effectLst/>
                        </a:rPr>
                        <a:t>) - </a:t>
                      </a:r>
                      <a:r>
                        <a:rPr lang="fr-FR" sz="1400" dirty="0">
                          <a:effectLst/>
                        </a:rPr>
                        <a:t>Liaison® Analyser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G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r>
                        <a:rPr lang="en-US" sz="1400" dirty="0" err="1">
                          <a:effectLst/>
                        </a:rPr>
                        <a:t>Sichuan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Maccura</a:t>
                      </a:r>
                      <a:r>
                        <a:rPr lang="en-US" sz="1400" dirty="0">
                          <a:effectLst/>
                        </a:rPr>
                        <a:t> Biotechnology Co., Ltd (Chengdu, China) - IS1200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Roche </a:t>
                      </a:r>
                      <a:r>
                        <a:rPr lang="de-DE" sz="1400" dirty="0" err="1">
                          <a:effectLst/>
                        </a:rPr>
                        <a:t>Diagnostics</a:t>
                      </a:r>
                      <a:r>
                        <a:rPr lang="de-DE" sz="1400" dirty="0">
                          <a:effectLst/>
                        </a:rPr>
                        <a:t> GmbH (Mannheim, Germany) - </a:t>
                      </a:r>
                      <a:r>
                        <a:rPr lang="en-US" sz="1400" dirty="0" err="1">
                          <a:effectLst/>
                        </a:rPr>
                        <a:t>Elecsys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Cobas</a:t>
                      </a:r>
                      <a:r>
                        <a:rPr lang="en-US" sz="1400" dirty="0">
                          <a:effectLst/>
                        </a:rPr>
                        <a:t> e 601)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Tosoh Corporation (Tokyo, Japan) - AIA-2000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r>
                        <a:rPr lang="en-US" sz="1400" dirty="0" err="1">
                          <a:effectLst/>
                        </a:rPr>
                        <a:t>Snibe</a:t>
                      </a:r>
                      <a:r>
                        <a:rPr lang="en-US" sz="1400" dirty="0">
                          <a:effectLst/>
                        </a:rPr>
                        <a:t> Co., Ltd. (Shenzhen, China) - </a:t>
                      </a:r>
                      <a:r>
                        <a:rPr lang="en-US" sz="1400" dirty="0" err="1">
                          <a:effectLst/>
                        </a:rPr>
                        <a:t>Maglumi</a:t>
                      </a:r>
                      <a:r>
                        <a:rPr lang="en-US" sz="1400" dirty="0">
                          <a:effectLst/>
                        </a:rPr>
                        <a:t> 2000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 err="1">
                          <a:effectLst/>
                        </a:rPr>
                        <a:t>a</a:t>
                      </a:r>
                      <a:r>
                        <a:rPr lang="fr-FR" sz="1400" dirty="0" err="1">
                          <a:effectLst/>
                        </a:rPr>
                        <a:t>Fujirebio</a:t>
                      </a:r>
                      <a:r>
                        <a:rPr lang="fr-FR" sz="1400" dirty="0">
                          <a:effectLst/>
                        </a:rPr>
                        <a:t> Inc. (Tokyo, </a:t>
                      </a:r>
                      <a:r>
                        <a:rPr lang="fr-FR" sz="1400" dirty="0" err="1">
                          <a:effectLst/>
                        </a:rPr>
                        <a:t>Japan</a:t>
                      </a:r>
                      <a:r>
                        <a:rPr lang="fr-FR" sz="1400" dirty="0">
                          <a:effectLst/>
                        </a:rPr>
                        <a:t>) - </a:t>
                      </a:r>
                      <a:r>
                        <a:rPr lang="fr-FR" sz="1400" dirty="0" err="1">
                          <a:effectLst/>
                        </a:rPr>
                        <a:t>Lumipulse</a:t>
                      </a:r>
                      <a:r>
                        <a:rPr lang="fr-FR" sz="1400" dirty="0">
                          <a:effectLst/>
                        </a:rPr>
                        <a:t> G1200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>
                          <a:effectLst/>
                        </a:rPr>
                        <a:t>b</a:t>
                      </a:r>
                      <a:r>
                        <a:rPr lang="en-US" sz="1400" dirty="0" err="1">
                          <a:effectLst/>
                        </a:rPr>
                        <a:t>LSI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Medience</a:t>
                      </a:r>
                      <a:r>
                        <a:rPr lang="en-US" sz="1400" dirty="0">
                          <a:effectLst/>
                        </a:rPr>
                        <a:t> Corporation (Tokyo, Japan) - STACIA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>
                          <a:effectLst/>
                        </a:rPr>
                        <a:t>b</a:t>
                      </a:r>
                      <a:r>
                        <a:rPr lang="en-US" sz="1400" dirty="0" err="1">
                          <a:effectLst/>
                        </a:rPr>
                        <a:t>Sysmex</a:t>
                      </a:r>
                      <a:r>
                        <a:rPr lang="en-US" sz="1400" dirty="0">
                          <a:effectLst/>
                        </a:rPr>
                        <a:t> Corporation (Kobe, Japan) - HISCL-5000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8477" marR="2847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653889"/>
            <a:ext cx="8905599" cy="747396"/>
          </a:xfrm>
        </p:spPr>
        <p:txBody>
          <a:bodyPr>
            <a:noAutofit/>
          </a:bodyPr>
          <a:lstStyle/>
          <a:p>
            <a:r>
              <a:rPr lang="en-US" dirty="0"/>
              <a:t>Materials and methods – Measurement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998" y="1439999"/>
            <a:ext cx="8568000" cy="46847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Phase IV method comparison study</a:t>
            </a:r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Samples measured in </a:t>
            </a:r>
            <a:r>
              <a:rPr lang="en-US" sz="2000" dirty="0" err="1"/>
              <a:t>singlicate</a:t>
            </a:r>
            <a:r>
              <a:rPr lang="en-US" sz="2000" dirty="0"/>
              <a:t>, on each of 2 days</a:t>
            </a:r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Individual results reported </a:t>
            </a:r>
          </a:p>
          <a:p>
            <a:pPr marL="72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Master calibrators included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Recalibration of the assays  </a:t>
            </a:r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Master calibrators of each assay value reassigned to the APTM-4 by use of the company’s in-house mathematical procedure </a:t>
            </a:r>
          </a:p>
          <a:p>
            <a:pPr marL="72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Results for the patient samples recalculated as if the revised master calibrators were used for calibration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 study </a:t>
            </a:r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Samples measured in </a:t>
            </a:r>
            <a:r>
              <a:rPr lang="en-US" sz="2000" dirty="0" err="1"/>
              <a:t>singlicate</a:t>
            </a:r>
            <a:r>
              <a:rPr lang="en-US" sz="2000" dirty="0"/>
              <a:t>, within run</a:t>
            </a:r>
          </a:p>
          <a:p>
            <a:pPr marL="720000">
              <a:spcBef>
                <a:spcPts val="0"/>
              </a:spcBef>
            </a:pPr>
            <a:r>
              <a:rPr lang="en-US" sz="2000" dirty="0"/>
              <a:t>Results mathematically transformed using the value reassigned master calibrators</a:t>
            </a:r>
          </a:p>
          <a:p>
            <a:pPr marL="720000">
              <a:spcBef>
                <a:spcPts val="0"/>
              </a:spcBef>
            </a:pPr>
            <a:r>
              <a:rPr lang="en-US" sz="2100" dirty="0"/>
              <a:t>Pre- and </a:t>
            </a:r>
            <a:r>
              <a:rPr lang="en-US" sz="2100" dirty="0" err="1"/>
              <a:t>postrecalibration</a:t>
            </a:r>
            <a:r>
              <a:rPr lang="en-US" sz="2100" dirty="0"/>
              <a:t> results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897898" cy="747396"/>
          </a:xfrm>
        </p:spPr>
        <p:txBody>
          <a:bodyPr>
            <a:normAutofit/>
          </a:bodyPr>
          <a:lstStyle/>
          <a:p>
            <a:r>
              <a:rPr lang="en-US" dirty="0"/>
              <a:t>Materials and methods – Data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999" y="1440001"/>
            <a:ext cx="8122416" cy="41574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/>
              <a:t>Demonstrate/validate </a:t>
            </a:r>
            <a:r>
              <a:rPr lang="en-US" sz="3100" dirty="0"/>
              <a:t>the suitability of the recalibrated results to </a:t>
            </a:r>
            <a:r>
              <a:rPr lang="en-US" sz="3100"/>
              <a:t>meet analytical </a:t>
            </a:r>
            <a:r>
              <a:rPr lang="en-US" sz="3100" dirty="0"/>
              <a:t>specifications based on </a:t>
            </a:r>
            <a:r>
              <a:rPr lang="en-US" sz="3100"/>
              <a:t>biological variation (bias</a:t>
            </a:r>
            <a:r>
              <a:rPr lang="en-US" sz="3100" dirty="0"/>
              <a:t>: </a:t>
            </a:r>
            <a:r>
              <a:rPr lang="en-US" sz="3100"/>
              <a:t>7.8%; total </a:t>
            </a:r>
            <a:r>
              <a:rPr lang="en-US" sz="3100" dirty="0"/>
              <a:t>error: </a:t>
            </a:r>
            <a:r>
              <a:rPr lang="en-US" sz="3100"/>
              <a:t>23.8%)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100"/>
              <a:t>Estimate the pre- and postrecalibration RI characteristics (2.5th, 50th and 97.5th percentiles, each with their 90% CIs)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/>
              <a:t>For each assay and the overall results (after applying the robust factor analysis model on the results of the 14 participating assays)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/>
              <a:t>RI characteristics estimated with the nonparametric bootstrap procedure (n = 500) </a:t>
            </a:r>
          </a:p>
          <a:p>
            <a:pPr marL="342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/>
              <a:t>Investigate </a:t>
            </a:r>
            <a:r>
              <a:rPr lang="en-US" sz="3100" dirty="0"/>
              <a:t>the effect of recalibration on the uniformity of the </a:t>
            </a:r>
            <a:r>
              <a:rPr lang="en-US" sz="3100"/>
              <a:t>RI characteristics (= proof-of-concept)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000" y="1440000"/>
            <a:ext cx="7793356" cy="37941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What were the main findings of the study?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</a:t>
            </a:r>
            <a:r>
              <a:rPr lang="en-US"/>
              <a:t>– Method comparison/RI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999" y="1440000"/>
            <a:ext cx="8496000" cy="480333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The concentration ranges (based on the APTM-4) covered by the panels are:</a:t>
            </a:r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/>
              <a:t>Harmonization panel: </a:t>
            </a:r>
            <a:r>
              <a:rPr lang="en-US" sz="1900" dirty="0"/>
              <a:t>0.002 – </a:t>
            </a:r>
            <a:r>
              <a:rPr lang="en-US" sz="1900"/>
              <a:t>193 mIU/L </a:t>
            </a:r>
          </a:p>
          <a:p>
            <a:pPr marL="72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/>
              <a:t>First follow-up panel: 0.002 – 169 mIU/L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/>
              <a:t>The overall relative uncertainty of the targets ranges from 0.7% to 1.0%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The first follow-up panel is linked/traceable to the harmonization panel (because measured in parallel) and has an identical uncertainty</a:t>
            </a:r>
            <a:endParaRPr lang="en-US" sz="1900"/>
          </a:p>
          <a:p>
            <a:pPr marL="72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/>
              <a:t>Can be used to harmonize new assays in the future</a:t>
            </a:r>
          </a:p>
          <a:p>
            <a:pPr marL="72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/>
              <a:t>Assures the sustainability of the traceability anchor established with the harmonization panel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/>
              <a:t>Recalibration of the assays by the IVD manufacturers is successful (see Figures 1, 2 and 3)</a:t>
            </a:r>
          </a:p>
          <a:p>
            <a:pPr>
              <a:spcBef>
                <a:spcPts val="576"/>
              </a:spcBef>
              <a:buFont typeface="Wingdings" panose="05000000000000000000" pitchFamily="2" charset="2"/>
              <a:buChar char="Ø"/>
            </a:pPr>
            <a:endParaRPr lang="en-US" sz="200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1359</Words>
  <Application>Microsoft Office PowerPoint</Application>
  <PresentationFormat>On-screen Show (4:3)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SimSun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Introduction</vt:lpstr>
      <vt:lpstr>Questions</vt:lpstr>
      <vt:lpstr>Materials and methods – Study design</vt:lpstr>
      <vt:lpstr>PowerPoint Presentation</vt:lpstr>
      <vt:lpstr>Materials and methods – Measurement protocol</vt:lpstr>
      <vt:lpstr>Materials and methods – Data treatment</vt:lpstr>
      <vt:lpstr>Questions</vt:lpstr>
      <vt:lpstr>Results – Method comparison/RI studies</vt:lpstr>
      <vt:lpstr>PowerPoint Presentation</vt:lpstr>
      <vt:lpstr>PowerPoint Presentation</vt:lpstr>
      <vt:lpstr>PowerPoint Presentation</vt:lpstr>
      <vt:lpstr>Conclusions</vt:lpstr>
      <vt:lpstr>Final Comment in Editorial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172</cp:revision>
  <dcterms:created xsi:type="dcterms:W3CDTF">2014-07-07T15:02:10Z</dcterms:created>
  <dcterms:modified xsi:type="dcterms:W3CDTF">2017-07-25T17:43:26Z</dcterms:modified>
</cp:coreProperties>
</file>