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4" r:id="rId3"/>
    <p:sldId id="281" r:id="rId4"/>
    <p:sldId id="266" r:id="rId5"/>
    <p:sldId id="273" r:id="rId6"/>
    <p:sldId id="263" r:id="rId7"/>
    <p:sldId id="274" r:id="rId8"/>
    <p:sldId id="275" r:id="rId9"/>
    <p:sldId id="269" r:id="rId10"/>
    <p:sldId id="280" r:id="rId11"/>
    <p:sldId id="270" r:id="rId12"/>
    <p:sldId id="276" r:id="rId13"/>
    <p:sldId id="271" r:id="rId14"/>
    <p:sldId id="279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0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9600" b="1" dirty="0"/>
              <a:t>Anti–Cardiac Troponin Autoantibodies Are Specific to the Conformational Epitopes Formed by Cardiac Troponin I and Troponin T in the Ternary Troponin Complex</a:t>
            </a:r>
          </a:p>
          <a:p>
            <a:pPr marL="0" indent="0">
              <a:buFont typeface="Arial" charset="0"/>
              <a:buNone/>
              <a:defRPr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6400" dirty="0"/>
              <a:t>A. V. </a:t>
            </a:r>
            <a:r>
              <a:rPr lang="en-US" sz="6400" dirty="0" err="1"/>
              <a:t>Vylegzhanina</a:t>
            </a:r>
            <a:r>
              <a:rPr lang="en-US" sz="6400" dirty="0"/>
              <a:t>, A. E. </a:t>
            </a:r>
            <a:r>
              <a:rPr lang="en-US" sz="6400" dirty="0" err="1"/>
              <a:t>Kogan</a:t>
            </a:r>
            <a:r>
              <a:rPr lang="en-US" sz="6400" dirty="0"/>
              <a:t>, I. A. </a:t>
            </a:r>
            <a:r>
              <a:rPr lang="en-US" sz="6400" dirty="0" err="1"/>
              <a:t>Katrukha</a:t>
            </a:r>
            <a:r>
              <a:rPr lang="en-US" sz="6400" dirty="0"/>
              <a:t>, </a:t>
            </a:r>
          </a:p>
          <a:p>
            <a:pPr marL="0" indent="0">
              <a:buNone/>
            </a:pPr>
            <a:r>
              <a:rPr lang="en-US" sz="6400" dirty="0"/>
              <a:t>O. V. </a:t>
            </a:r>
            <a:r>
              <a:rPr lang="en-US" sz="6400" dirty="0" err="1"/>
              <a:t>Antipova</a:t>
            </a:r>
            <a:r>
              <a:rPr lang="en-US" sz="6400" dirty="0"/>
              <a:t>, A. N. Kara, A. V. </a:t>
            </a:r>
            <a:r>
              <a:rPr lang="en-US" sz="6400" dirty="0" err="1"/>
              <a:t>Bereznikova</a:t>
            </a:r>
            <a:r>
              <a:rPr lang="en-US" sz="6400" dirty="0"/>
              <a:t>, </a:t>
            </a:r>
          </a:p>
          <a:p>
            <a:pPr marL="0" indent="0">
              <a:buNone/>
            </a:pPr>
            <a:r>
              <a:rPr lang="en-US" sz="6400" dirty="0"/>
              <a:t>E. V. </a:t>
            </a:r>
            <a:r>
              <a:rPr lang="en-US" sz="6400" dirty="0" err="1"/>
              <a:t>Koshkina</a:t>
            </a:r>
            <a:r>
              <a:rPr lang="en-US" sz="6400" dirty="0"/>
              <a:t>, A. G. </a:t>
            </a:r>
            <a:r>
              <a:rPr lang="en-US" sz="6400" dirty="0" err="1"/>
              <a:t>Katrukha</a:t>
            </a:r>
            <a:endParaRPr lang="en-US" sz="6400" dirty="0"/>
          </a:p>
          <a:p>
            <a:pPr marL="0" indent="0">
              <a:buFont typeface="Arial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800" dirty="0">
                <a:latin typeface="Arial" pitchFamily="34" charset="0"/>
                <a:cs typeface="Arial" pitchFamily="34" charset="0"/>
              </a:rPr>
              <a:t>January 2017</a:t>
            </a:r>
            <a:endParaRPr lang="en-US" sz="6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7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>
                <a:latin typeface="Arial" pitchFamily="34" charset="0"/>
                <a:cs typeface="Arial" pitchFamily="34" charset="0"/>
              </a:rPr>
              <a:t>www.clinchem.org/content/63/1/343.full</a:t>
            </a:r>
            <a:endParaRPr lang="en-US" sz="6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>
                <a:latin typeface="Arial" pitchFamily="34" charset="0"/>
                <a:cs typeface="Arial" pitchFamily="34" charset="0"/>
              </a:rPr>
              <a:t>© Copyright 2017 by the American Association for Clinical Chemistry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2" y="1971073"/>
            <a:ext cx="3491628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21" y="929522"/>
            <a:ext cx="7526362" cy="560306"/>
          </a:xfrm>
        </p:spPr>
        <p:txBody>
          <a:bodyPr>
            <a:noAutofit/>
          </a:bodyPr>
          <a:lstStyle/>
          <a:p>
            <a:r>
              <a:rPr lang="en-US" sz="2800" dirty="0"/>
              <a:t>Putative </a:t>
            </a:r>
            <a:r>
              <a:rPr lang="en-US" sz="2800" dirty="0" err="1"/>
              <a:t>epitope</a:t>
            </a:r>
            <a:r>
              <a:rPr lang="en-US" sz="2800" dirty="0"/>
              <a:t> of </a:t>
            </a:r>
            <a:r>
              <a:rPr lang="en-US" sz="2800" dirty="0" err="1"/>
              <a:t>TnAAbs</a:t>
            </a:r>
            <a:r>
              <a:rPr lang="en-US" sz="2800" dirty="0"/>
              <a:t> within I-T-C</a:t>
            </a:r>
            <a:endParaRPr lang="ru-RU" sz="2800" dirty="0"/>
          </a:p>
        </p:txBody>
      </p:sp>
      <p:pic>
        <p:nvPicPr>
          <p:cNvPr id="5" name="Picture 2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04" y="2918415"/>
            <a:ext cx="6421771" cy="28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21" y="1709953"/>
            <a:ext cx="8621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data suggested that </a:t>
            </a:r>
            <a:r>
              <a:rPr lang="en-US" sz="2400" dirty="0" err="1"/>
              <a:t>TnAAbs</a:t>
            </a:r>
            <a:r>
              <a:rPr lang="en-US" sz="2400" dirty="0"/>
              <a:t> were specific to structural </a:t>
            </a:r>
            <a:r>
              <a:rPr lang="en-US" sz="2400" dirty="0" err="1"/>
              <a:t>epitopes</a:t>
            </a:r>
            <a:r>
              <a:rPr lang="en-US" sz="2400" dirty="0"/>
              <a:t> formed by closely located </a:t>
            </a:r>
            <a:r>
              <a:rPr lang="en-US" sz="2400" dirty="0" err="1"/>
              <a:t>cTnI</a:t>
            </a:r>
            <a:r>
              <a:rPr lang="en-US" sz="2400" dirty="0"/>
              <a:t> and </a:t>
            </a:r>
            <a:r>
              <a:rPr lang="en-US" sz="2400" dirty="0" err="1"/>
              <a:t>cTnT</a:t>
            </a:r>
            <a:r>
              <a:rPr lang="en-US" sz="2400" dirty="0"/>
              <a:t> polypeptide chains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08274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72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Endogenous</a:t>
            </a:r>
            <a:r>
              <a:rPr lang="en-US" sz="2000" b="1" dirty="0"/>
              <a:t> </a:t>
            </a:r>
            <a:r>
              <a:rPr lang="en-US" sz="2000" b="1" dirty="0" err="1"/>
              <a:t>troponin</a:t>
            </a:r>
            <a:r>
              <a:rPr lang="en-US" sz="2000" b="1" dirty="0"/>
              <a:t> less affected by </a:t>
            </a:r>
            <a:r>
              <a:rPr lang="en-US" sz="2000" b="1" dirty="0" err="1"/>
              <a:t>TnAAbs</a:t>
            </a:r>
            <a:r>
              <a:rPr lang="en-US" sz="2000" b="1" dirty="0"/>
              <a:t> than </a:t>
            </a:r>
            <a:r>
              <a:rPr lang="en-US" sz="2400" b="1" dirty="0"/>
              <a:t>purified</a:t>
            </a:r>
            <a:r>
              <a:rPr lang="en-US" sz="2000" b="1" dirty="0"/>
              <a:t> I-T-C</a:t>
            </a:r>
            <a:endParaRPr lang="ru-RU" sz="2000" b="1" dirty="0">
              <a:latin typeface="Gotham" panose="02000604030000020004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736" y="5025614"/>
            <a:ext cx="8319758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Figure 4. </a:t>
            </a:r>
            <a:r>
              <a:rPr lang="en-US" sz="1600" dirty="0"/>
              <a:t>Plasma samples (AMI) were mixed with </a:t>
            </a:r>
            <a:r>
              <a:rPr lang="en-US" sz="1600" dirty="0" err="1"/>
              <a:t>TnAAbs</a:t>
            </a:r>
            <a:r>
              <a:rPr lang="en-US" sz="1600" dirty="0"/>
              <a:t>-containing samples and recoveries of </a:t>
            </a:r>
            <a:r>
              <a:rPr lang="en-US" sz="1600" dirty="0" err="1"/>
              <a:t>cTnI</a:t>
            </a:r>
            <a:r>
              <a:rPr lang="en-US" sz="1600" dirty="0"/>
              <a:t> measured by the </a:t>
            </a:r>
            <a:r>
              <a:rPr lang="en-US" sz="1600" dirty="0" err="1"/>
              <a:t>TnAAbs</a:t>
            </a:r>
            <a:r>
              <a:rPr lang="en-US" sz="1600" dirty="0"/>
              <a:t>-sensitive TnI19C7-TnI560 and  </a:t>
            </a:r>
            <a:r>
              <a:rPr lang="en-US" sz="1600" dirty="0" err="1"/>
              <a:t>TnAAbs</a:t>
            </a:r>
            <a:r>
              <a:rPr lang="en-US" sz="1600" dirty="0"/>
              <a:t>-insensitive TnI625-TnIMF4 immunoassays</a:t>
            </a:r>
            <a:endParaRPr lang="en-US" sz="1600" i="1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76300" y="18251488"/>
          <a:ext cx="11303000" cy="746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Graph" r:id="rId3" imgW="4276954" imgH="3023616" progId="">
                  <p:embed/>
                </p:oleObj>
              </mc:Choice>
              <mc:Fallback>
                <p:oleObj name="Graph" r:id="rId3" imgW="4276954" imgH="3023616" progId="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8251488"/>
                        <a:ext cx="11303000" cy="746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133714"/>
              </p:ext>
            </p:extLst>
          </p:nvPr>
        </p:nvGraphicFramePr>
        <p:xfrm>
          <a:off x="1335454" y="838744"/>
          <a:ext cx="6134292" cy="433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Graph" r:id="rId5" imgW="4276954" imgH="3023616" progId="">
                  <p:embed/>
                </p:oleObj>
              </mc:Choice>
              <mc:Fallback>
                <p:oleObj name="Graph" r:id="rId5" imgW="4276954" imgH="3023616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454" y="838744"/>
                        <a:ext cx="6134292" cy="4335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2509" y="854825"/>
            <a:ext cx="8220868" cy="538714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+mj-lt"/>
              </a:rPr>
              <a:t>TnAAbs</a:t>
            </a:r>
            <a:r>
              <a:rPr lang="en-US" sz="2800" dirty="0">
                <a:latin typeface="+mj-lt"/>
              </a:rPr>
              <a:t> and the measurement of endogenous troponins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26474" y="1940887"/>
            <a:ext cx="8026903" cy="3799478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If samples from patients with AMI were mixed with </a:t>
            </a:r>
            <a:r>
              <a:rPr lang="en-US" dirty="0" err="1">
                <a:latin typeface="+mn-lt"/>
              </a:rPr>
              <a:t>TnAAbs</a:t>
            </a:r>
            <a:r>
              <a:rPr lang="en-US" dirty="0">
                <a:latin typeface="+mn-lt"/>
              </a:rPr>
              <a:t> samples, the mean recovery of cTnI in the mixed samples was 61.4%, considerably higher than the mean recovery of I-T-C standard of 10.4%, spiked in the same </a:t>
            </a:r>
            <a:r>
              <a:rPr lang="en-US" dirty="0" err="1">
                <a:latin typeface="+mn-lt"/>
              </a:rPr>
              <a:t>TnAAbs</a:t>
            </a:r>
            <a:r>
              <a:rPr lang="en-US" dirty="0">
                <a:latin typeface="+mn-lt"/>
              </a:rPr>
              <a:t>-containing samples</a:t>
            </a:r>
          </a:p>
          <a:p>
            <a:endParaRPr lang="en-US" sz="1400" dirty="0">
              <a:latin typeface="+mn-lt"/>
            </a:endParaRPr>
          </a:p>
          <a:p>
            <a:r>
              <a:rPr lang="en-US" dirty="0">
                <a:latin typeface="+mn-lt"/>
              </a:rPr>
              <a:t>The negative influence of </a:t>
            </a:r>
            <a:r>
              <a:rPr lang="en-US" dirty="0" err="1">
                <a:latin typeface="+mn-lt"/>
              </a:rPr>
              <a:t>TnAAbs</a:t>
            </a:r>
            <a:r>
              <a:rPr lang="en-US" dirty="0">
                <a:latin typeface="+mn-lt"/>
              </a:rPr>
              <a:t> on the </a:t>
            </a:r>
            <a:r>
              <a:rPr lang="en-US" dirty="0" err="1">
                <a:latin typeface="+mn-lt"/>
              </a:rPr>
              <a:t>cTnI</a:t>
            </a:r>
            <a:r>
              <a:rPr lang="en-US" dirty="0">
                <a:latin typeface="+mn-lt"/>
              </a:rPr>
              <a:t> recovery was most pronounced during the first hours after the onset of AMI symptoms and became weaker at later stages (see the next slide)</a:t>
            </a:r>
          </a:p>
          <a:p>
            <a:pPr algn="just"/>
            <a:endParaRPr lang="en-US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1044784" y="183689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5" y="595987"/>
            <a:ext cx="876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Influence of </a:t>
            </a:r>
            <a:r>
              <a:rPr lang="en-US" sz="2400" b="1" dirty="0" err="1">
                <a:latin typeface="+mj-lt"/>
              </a:rPr>
              <a:t>TnAAbs</a:t>
            </a:r>
            <a:r>
              <a:rPr lang="en-US" sz="2400" b="1" dirty="0">
                <a:latin typeface="+mj-lt"/>
              </a:rPr>
              <a:t> on the recovery of endogenous </a:t>
            </a:r>
            <a:r>
              <a:rPr lang="en-US" sz="2400" b="1" dirty="0" err="1">
                <a:latin typeface="+mj-lt"/>
              </a:rPr>
              <a:t>cTnI</a:t>
            </a:r>
            <a:r>
              <a:rPr lang="en-US" sz="2400" b="1" dirty="0">
                <a:latin typeface="+mj-lt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9410" y="4754073"/>
            <a:ext cx="8436613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B11F24"/>
                </a:solidFill>
              </a:rPr>
              <a:t>Figure 5.</a:t>
            </a:r>
            <a:r>
              <a:rPr lang="ru-RU" b="1" dirty="0"/>
              <a:t> </a:t>
            </a:r>
            <a:r>
              <a:rPr lang="en-US" dirty="0">
                <a:latin typeface="+mj-lt"/>
              </a:rPr>
              <a:t>Plasma samples from patients with AMI were collected at different times following the onset of AMI symptoms. AMI samples were mixed 1:1 with </a:t>
            </a:r>
            <a:r>
              <a:rPr lang="en-US" dirty="0" err="1">
                <a:latin typeface="+mj-lt"/>
              </a:rPr>
              <a:t>TnAAbs</a:t>
            </a:r>
            <a:r>
              <a:rPr lang="en-US" dirty="0">
                <a:latin typeface="+mj-lt"/>
              </a:rPr>
              <a:t>-containing plasma samples. Recoveries of </a:t>
            </a:r>
            <a:r>
              <a:rPr lang="en-US" dirty="0" err="1">
                <a:latin typeface="+mj-lt"/>
              </a:rPr>
              <a:t>cTnI</a:t>
            </a:r>
            <a:r>
              <a:rPr lang="en-US" dirty="0">
                <a:latin typeface="+mj-lt"/>
              </a:rPr>
              <a:t> were measured by the </a:t>
            </a:r>
            <a:r>
              <a:rPr lang="en-US" dirty="0" err="1">
                <a:latin typeface="+mj-lt"/>
              </a:rPr>
              <a:t>TnAAbs</a:t>
            </a:r>
            <a:r>
              <a:rPr lang="en-US" dirty="0">
                <a:latin typeface="+mj-lt"/>
              </a:rPr>
              <a:t>-sensitive immunoassay</a:t>
            </a:r>
            <a:endParaRPr lang="en-US" i="1" dirty="0">
              <a:latin typeface="+mj-lt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76300" y="18251488"/>
          <a:ext cx="11303000" cy="746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" name="Graph" r:id="rId3" imgW="4276954" imgH="3023616" progId="">
                  <p:embed/>
                </p:oleObj>
              </mc:Choice>
              <mc:Fallback>
                <p:oleObj name="Graph" r:id="rId3" imgW="4276954" imgH="3023616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8251488"/>
                        <a:ext cx="11303000" cy="746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88080"/>
              </p:ext>
            </p:extLst>
          </p:nvPr>
        </p:nvGraphicFramePr>
        <p:xfrm>
          <a:off x="1715644" y="863400"/>
          <a:ext cx="6874563" cy="405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" name="Graph" r:id="rId5" imgW="5120640" imgH="3023616" progId="">
                  <p:embed/>
                </p:oleObj>
              </mc:Choice>
              <mc:Fallback>
                <p:oleObj name="Graph" r:id="rId5" imgW="5120640" imgH="3023616" progId="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644" y="863400"/>
                        <a:ext cx="6874563" cy="40573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345" y="809952"/>
            <a:ext cx="5209310" cy="456078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Conclusions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43345" y="1434644"/>
            <a:ext cx="8354291" cy="4838122"/>
          </a:xfrm>
        </p:spPr>
        <p:txBody>
          <a:bodyPr>
            <a:noAutofit/>
          </a:bodyPr>
          <a:lstStyle/>
          <a:p>
            <a:r>
              <a:rPr lang="en-US" sz="2200" dirty="0" err="1"/>
              <a:t>TnAAbs</a:t>
            </a:r>
            <a:r>
              <a:rPr lang="en-US" sz="2200" dirty="0"/>
              <a:t> are specific to the conformational </a:t>
            </a:r>
            <a:r>
              <a:rPr lang="en-US" sz="2200" dirty="0" err="1"/>
              <a:t>epitopes</a:t>
            </a:r>
            <a:r>
              <a:rPr lang="en-US" sz="2200" dirty="0"/>
              <a:t> formed by polypeptide chains of </a:t>
            </a:r>
            <a:r>
              <a:rPr lang="en-US" sz="2200" dirty="0" err="1"/>
              <a:t>cTnI</a:t>
            </a:r>
            <a:r>
              <a:rPr lang="en-US" sz="2200" dirty="0"/>
              <a:t> and </a:t>
            </a:r>
            <a:r>
              <a:rPr lang="en-US" sz="2200" dirty="0" err="1"/>
              <a:t>cTnT</a:t>
            </a:r>
            <a:r>
              <a:rPr lang="en-US" sz="2200" dirty="0"/>
              <a:t> that are closely located in the IT-arm of I-T-C</a:t>
            </a:r>
          </a:p>
          <a:p>
            <a:endParaRPr lang="en-US" sz="1400" dirty="0"/>
          </a:p>
          <a:p>
            <a:r>
              <a:rPr lang="en-US" sz="2200" dirty="0" err="1"/>
              <a:t>cTnI</a:t>
            </a:r>
            <a:r>
              <a:rPr lang="en-US" sz="2200" dirty="0"/>
              <a:t> in samples from patients with AMI is present as a mixture of I-C and I-T-C complexes, for which only I-T-C is negatively affected by </a:t>
            </a:r>
            <a:r>
              <a:rPr lang="en-US" sz="2200" dirty="0" err="1"/>
              <a:t>TnAAbs</a:t>
            </a:r>
            <a:endParaRPr lang="en-US" sz="2200" dirty="0"/>
          </a:p>
          <a:p>
            <a:endParaRPr lang="en-US" sz="1400" dirty="0"/>
          </a:p>
          <a:p>
            <a:r>
              <a:rPr lang="en-US" sz="2200" dirty="0"/>
              <a:t>The negative effect of </a:t>
            </a:r>
            <a:r>
              <a:rPr lang="en-US" sz="2200" dirty="0" err="1"/>
              <a:t>TnAAbs</a:t>
            </a:r>
            <a:r>
              <a:rPr lang="en-US" sz="2200" dirty="0"/>
              <a:t> on </a:t>
            </a:r>
            <a:r>
              <a:rPr lang="en-US" sz="2200" dirty="0" err="1"/>
              <a:t>cTnI</a:t>
            </a:r>
            <a:r>
              <a:rPr lang="en-US" sz="2200" dirty="0"/>
              <a:t> detection is high in the early AMI samples and decreases as the disease progresses 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en-US" sz="2200" b="1" dirty="0">
                <a:solidFill>
                  <a:srgbClr val="FF0000"/>
                </a:solidFill>
              </a:rPr>
              <a:t>	In which forms, do you think, </a:t>
            </a:r>
            <a:r>
              <a:rPr lang="en-US" sz="2200" b="1" dirty="0" err="1">
                <a:solidFill>
                  <a:srgbClr val="FF0000"/>
                </a:solidFill>
              </a:rPr>
              <a:t>troponins</a:t>
            </a:r>
            <a:r>
              <a:rPr lang="en-US" sz="2200" b="1" dirty="0">
                <a:solidFill>
                  <a:srgbClr val="FF0000"/>
                </a:solidFill>
              </a:rPr>
              <a:t> circulate in the blood of patients with AMI throughout the disease?</a:t>
            </a:r>
            <a:endParaRPr lang="ru-RU" sz="2200" b="1" dirty="0">
              <a:solidFill>
                <a:srgbClr val="FF0000"/>
              </a:solidFill>
            </a:endParaRPr>
          </a:p>
          <a:p>
            <a:endParaRPr lang="ru-RU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666" y="1441251"/>
            <a:ext cx="7556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517462" y="2750831"/>
            <a:ext cx="2192741" cy="76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70615" y="1441251"/>
            <a:ext cx="7832941" cy="45842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Autoantibodies</a:t>
            </a:r>
            <a:r>
              <a:rPr lang="en-US" dirty="0">
                <a:latin typeface="+mn-lt"/>
              </a:rPr>
              <a:t> specific to cardiac </a:t>
            </a:r>
            <a:r>
              <a:rPr lang="en-US" dirty="0" err="1">
                <a:latin typeface="+mn-lt"/>
              </a:rPr>
              <a:t>troponins</a:t>
            </a:r>
            <a:r>
              <a:rPr lang="en-US" dirty="0">
                <a:latin typeface="+mn-lt"/>
              </a:rPr>
              <a:t> are found in the blood of 6-7% of healthy individuals</a:t>
            </a:r>
          </a:p>
          <a:p>
            <a:endParaRPr lang="en-US" sz="1400" dirty="0">
              <a:latin typeface="+mn-lt"/>
            </a:endParaRPr>
          </a:p>
          <a:p>
            <a:pPr>
              <a:buNone/>
            </a:pPr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TnAAbs</a:t>
            </a:r>
            <a:r>
              <a:rPr lang="en-US" dirty="0">
                <a:latin typeface="+mn-lt"/>
              </a:rPr>
              <a:t> could negatively affect cardiac </a:t>
            </a:r>
            <a:r>
              <a:rPr lang="en-US" dirty="0" err="1">
                <a:latin typeface="+mn-lt"/>
              </a:rPr>
              <a:t>troponin</a:t>
            </a:r>
            <a:r>
              <a:rPr lang="en-US" dirty="0">
                <a:latin typeface="+mn-lt"/>
              </a:rPr>
              <a:t> measurements by immunoassays directed to stable portions of </a:t>
            </a:r>
            <a:r>
              <a:rPr lang="en-US" dirty="0" err="1">
                <a:latin typeface="+mn-lt"/>
              </a:rPr>
              <a:t>cTnI</a:t>
            </a:r>
            <a:r>
              <a:rPr lang="en-US" dirty="0">
                <a:latin typeface="+mn-lt"/>
              </a:rPr>
              <a:t>  </a:t>
            </a:r>
          </a:p>
          <a:p>
            <a:pPr>
              <a:buNone/>
            </a:pPr>
            <a:r>
              <a:rPr lang="en-US" dirty="0">
                <a:latin typeface="+mn-lt"/>
              </a:rPr>
              <a:t> </a:t>
            </a:r>
          </a:p>
          <a:p>
            <a:pPr>
              <a:buNone/>
            </a:pPr>
            <a:r>
              <a:rPr lang="en-US" dirty="0">
                <a:latin typeface="+mn-lt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Why are autoantibodies to cardiac proteins generated in healthy individuals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?</a:t>
            </a:r>
          </a:p>
          <a:p>
            <a:pPr algn="ctr">
              <a:buNone/>
            </a:pPr>
            <a:endParaRPr lang="en-US" sz="1400" b="1" dirty="0">
              <a:solidFill>
                <a:srgbClr val="FF0000"/>
              </a:solidFill>
              <a:latin typeface="+mn-lt"/>
            </a:endParaRPr>
          </a:p>
          <a:p>
            <a:pPr>
              <a:buNone/>
            </a:pPr>
            <a:r>
              <a:rPr lang="en-US" dirty="0">
                <a:latin typeface="+mn-lt"/>
              </a:rPr>
              <a:t>   See accompanying editorial “Troponin Autoantibodies:</a:t>
            </a:r>
          </a:p>
          <a:p>
            <a:pPr>
              <a:buNone/>
            </a:pPr>
            <a:r>
              <a:rPr lang="en-US" dirty="0">
                <a:latin typeface="+mn-lt"/>
              </a:rPr>
              <a:t>   From Assay </a:t>
            </a:r>
            <a:r>
              <a:rPr lang="en-US" dirty="0" err="1">
                <a:latin typeface="+mn-lt"/>
              </a:rPr>
              <a:t>Interferent</a:t>
            </a:r>
            <a:r>
              <a:rPr lang="en-US" dirty="0">
                <a:latin typeface="+mn-lt"/>
              </a:rPr>
              <a:t> to Mediator of Cardiotoxicity”</a:t>
            </a:r>
            <a:endParaRPr lang="ru-RU" b="1" dirty="0">
              <a:solidFill>
                <a:srgbClr val="FF0000"/>
              </a:solidFill>
              <a:latin typeface="+mn-lt"/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8666" y="693855"/>
            <a:ext cx="8203184" cy="55392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+mj-lt"/>
              </a:rPr>
              <a:t>Autoantibodies</a:t>
            </a:r>
            <a:r>
              <a:rPr lang="en-US" sz="2800" dirty="0">
                <a:latin typeface="+mj-lt"/>
              </a:rPr>
              <a:t> to cardiac </a:t>
            </a:r>
            <a:r>
              <a:rPr lang="en-US" sz="2800" dirty="0" err="1">
                <a:latin typeface="+mj-lt"/>
              </a:rPr>
              <a:t>troponins</a:t>
            </a:r>
            <a:r>
              <a:rPr lang="en-US" sz="2800" dirty="0">
                <a:latin typeface="+mj-lt"/>
              </a:rPr>
              <a:t> – </a:t>
            </a:r>
            <a:r>
              <a:rPr lang="en-US" sz="2800" dirty="0" err="1">
                <a:latin typeface="+mj-lt"/>
              </a:rPr>
              <a:t>TnAAbs</a:t>
            </a:r>
            <a:r>
              <a:rPr lang="en-US" sz="2800" dirty="0">
                <a:latin typeface="+mj-lt"/>
              </a:rPr>
              <a:t> 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0659" y="1005050"/>
            <a:ext cx="7250202" cy="747396"/>
          </a:xfrm>
        </p:spPr>
        <p:txBody>
          <a:bodyPr>
            <a:normAutofit/>
          </a:bodyPr>
          <a:lstStyle/>
          <a:p>
            <a:r>
              <a:rPr lang="en-US" sz="2800" dirty="0"/>
              <a:t>Study goal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70659" y="1932751"/>
            <a:ext cx="7611268" cy="39213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>
                <a:latin typeface="+mj-lt"/>
              </a:rPr>
              <a:t>	Investigate the influence of </a:t>
            </a:r>
            <a:r>
              <a:rPr lang="en-US" sz="2600" dirty="0" err="1">
                <a:latin typeface="+mj-lt"/>
              </a:rPr>
              <a:t>TnAAbs</a:t>
            </a:r>
            <a:r>
              <a:rPr lang="en-US" sz="2600" dirty="0">
                <a:latin typeface="+mj-lt"/>
              </a:rPr>
              <a:t> on the measurements of four different forms of cardiac </a:t>
            </a:r>
            <a:r>
              <a:rPr lang="en-US" sz="2600" dirty="0" err="1">
                <a:latin typeface="+mj-lt"/>
              </a:rPr>
              <a:t>troponins</a:t>
            </a:r>
            <a:r>
              <a:rPr lang="en-US" sz="2600" dirty="0">
                <a:latin typeface="+mj-lt"/>
              </a:rPr>
              <a:t>: I–T–C, I–C, </a:t>
            </a:r>
            <a:r>
              <a:rPr lang="en-US" sz="2600" dirty="0" err="1">
                <a:latin typeface="+mj-lt"/>
              </a:rPr>
              <a:t>cTnI</a:t>
            </a:r>
            <a:r>
              <a:rPr lang="en-US" sz="2600" dirty="0">
                <a:latin typeface="+mj-lt"/>
              </a:rPr>
              <a:t>, and </a:t>
            </a:r>
            <a:r>
              <a:rPr lang="en-US" sz="2600" dirty="0" err="1">
                <a:latin typeface="+mj-lt"/>
              </a:rPr>
              <a:t>cTnT</a:t>
            </a:r>
            <a:r>
              <a:rPr lang="en-US" sz="2600" dirty="0">
                <a:latin typeface="+mj-lt"/>
              </a:rPr>
              <a:t>, by different </a:t>
            </a:r>
            <a:r>
              <a:rPr lang="en-US" sz="2600" dirty="0" err="1">
                <a:latin typeface="+mj-lt"/>
              </a:rPr>
              <a:t>cTnI</a:t>
            </a:r>
            <a:r>
              <a:rPr lang="en-US" sz="2600" dirty="0">
                <a:latin typeface="+mj-lt"/>
              </a:rPr>
              <a:t>- and </a:t>
            </a:r>
            <a:r>
              <a:rPr lang="fi-FI" sz="2600" dirty="0">
                <a:latin typeface="+mj-lt"/>
              </a:rPr>
              <a:t>cTnT-specific assays</a:t>
            </a:r>
            <a:endParaRPr lang="en-US" sz="2600" dirty="0">
              <a:latin typeface="+mj-lt"/>
            </a:endParaRPr>
          </a:p>
          <a:p>
            <a:pPr>
              <a:buNone/>
            </a:pPr>
            <a:endParaRPr lang="en-US" sz="2600" dirty="0">
              <a:latin typeface="+mj-lt"/>
            </a:endParaRPr>
          </a:p>
          <a:p>
            <a:pPr>
              <a:buNone/>
            </a:pPr>
            <a:r>
              <a:rPr lang="en-US" sz="2600" b="1" dirty="0">
                <a:solidFill>
                  <a:srgbClr val="FF0000"/>
                </a:solidFill>
                <a:latin typeface="+mj-lt"/>
              </a:rPr>
              <a:t>    Do you know if you have seen the problem of low cardiac troponin recovery in your practice?  </a:t>
            </a:r>
            <a:endParaRPr lang="ru-RU" sz="2600" b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600" dirty="0">
              <a:latin typeface="Gotham" panose="02000604030000020004" pitchFamily="50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345" y="774857"/>
            <a:ext cx="7250202" cy="747396"/>
          </a:xfrm>
        </p:spPr>
        <p:txBody>
          <a:bodyPr>
            <a:noAutofit/>
          </a:bodyPr>
          <a:lstStyle/>
          <a:p>
            <a:r>
              <a:rPr lang="en-US" sz="2800" dirty="0"/>
              <a:t>Methods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43345" y="1522253"/>
            <a:ext cx="8382000" cy="4544282"/>
          </a:xfrm>
        </p:spPr>
        <p:txBody>
          <a:bodyPr>
            <a:normAutofit fontScale="25000" lnSpcReduction="20000"/>
          </a:bodyPr>
          <a:lstStyle/>
          <a:p>
            <a:r>
              <a:rPr lang="en-US" sz="8400" dirty="0"/>
              <a:t>Sandwich immunoassays performed using different </a:t>
            </a:r>
          </a:p>
          <a:p>
            <a:pPr>
              <a:buNone/>
            </a:pPr>
            <a:r>
              <a:rPr lang="en-US" sz="8400" dirty="0"/>
              <a:t>	anti-</a:t>
            </a:r>
            <a:r>
              <a:rPr lang="en-US" sz="8400" dirty="0" err="1"/>
              <a:t>cTnI</a:t>
            </a:r>
            <a:r>
              <a:rPr lang="en-US" sz="8400" dirty="0"/>
              <a:t> and anti-</a:t>
            </a:r>
            <a:r>
              <a:rPr lang="en-US" sz="8400" dirty="0" err="1"/>
              <a:t>cTnT</a:t>
            </a:r>
            <a:r>
              <a:rPr lang="en-US" sz="8400" dirty="0"/>
              <a:t> monoclonal antibodies from </a:t>
            </a:r>
            <a:r>
              <a:rPr lang="en-US" sz="8400" dirty="0" err="1"/>
              <a:t>HyTest</a:t>
            </a:r>
            <a:r>
              <a:rPr lang="en-US" sz="8400" dirty="0"/>
              <a:t> Ltd. </a:t>
            </a:r>
          </a:p>
          <a:p>
            <a:endParaRPr lang="en-US" sz="5600" dirty="0"/>
          </a:p>
          <a:p>
            <a:pPr>
              <a:buNone/>
            </a:pPr>
            <a:r>
              <a:rPr lang="en-US" sz="8400" dirty="0"/>
              <a:t>	Two types of anti-</a:t>
            </a:r>
            <a:r>
              <a:rPr lang="en-US" sz="8400" dirty="0" err="1"/>
              <a:t>cTnI</a:t>
            </a:r>
            <a:r>
              <a:rPr lang="en-US" sz="8400" dirty="0"/>
              <a:t> immunoassays were used:  </a:t>
            </a:r>
          </a:p>
          <a:p>
            <a:pPr>
              <a:buNone/>
            </a:pPr>
            <a:r>
              <a:rPr lang="en-US" sz="8400" dirty="0"/>
              <a:t>	</a:t>
            </a:r>
            <a:r>
              <a:rPr lang="en-US" sz="8400" dirty="0" err="1"/>
              <a:t>TnAAbs</a:t>
            </a:r>
            <a:r>
              <a:rPr lang="en-US" sz="8400" dirty="0"/>
              <a:t>-sensitive assay to the mid-fragment of </a:t>
            </a:r>
            <a:r>
              <a:rPr lang="en-US" sz="8400" dirty="0" err="1"/>
              <a:t>cTnI</a:t>
            </a:r>
            <a:r>
              <a:rPr lang="en-US" sz="8400" dirty="0"/>
              <a:t> </a:t>
            </a:r>
          </a:p>
          <a:p>
            <a:pPr>
              <a:buNone/>
            </a:pPr>
            <a:r>
              <a:rPr lang="en-US" sz="8400" dirty="0"/>
              <a:t>	(TnI19C7-TnI560)</a:t>
            </a:r>
          </a:p>
          <a:p>
            <a:pPr>
              <a:buNone/>
            </a:pPr>
            <a:r>
              <a:rPr lang="en-US" sz="8400" dirty="0"/>
              <a:t>	</a:t>
            </a:r>
            <a:r>
              <a:rPr lang="en-US" sz="8400" dirty="0" err="1"/>
              <a:t>TnAAbs</a:t>
            </a:r>
            <a:r>
              <a:rPr lang="en-US" sz="8400" dirty="0"/>
              <a:t>-insensitive assay to the C-terminus of </a:t>
            </a:r>
            <a:r>
              <a:rPr lang="en-US" sz="8400" dirty="0" err="1"/>
              <a:t>cTnI</a:t>
            </a:r>
            <a:r>
              <a:rPr lang="en-US" sz="8400" dirty="0"/>
              <a:t> </a:t>
            </a:r>
          </a:p>
          <a:p>
            <a:pPr>
              <a:buNone/>
            </a:pPr>
            <a:r>
              <a:rPr lang="en-US" sz="8400" dirty="0"/>
              <a:t>	(TnI625-TnIMF4)</a:t>
            </a:r>
          </a:p>
          <a:p>
            <a:pPr>
              <a:buNone/>
            </a:pPr>
            <a:endParaRPr lang="en-US" sz="5600" dirty="0"/>
          </a:p>
          <a:p>
            <a:r>
              <a:rPr lang="en-US" sz="8400" dirty="0"/>
              <a:t>Gel filtration experiments performed on </a:t>
            </a:r>
            <a:r>
              <a:rPr lang="en-US" sz="8400" dirty="0" err="1"/>
              <a:t>Superdex</a:t>
            </a:r>
            <a:r>
              <a:rPr lang="en-US" sz="8400" dirty="0"/>
              <a:t> 200 </a:t>
            </a:r>
          </a:p>
          <a:p>
            <a:pPr marL="0" indent="0">
              <a:buNone/>
            </a:pPr>
            <a:r>
              <a:rPr lang="en-US" sz="8400" dirty="0"/>
              <a:t>     16/60 column from GE</a:t>
            </a:r>
          </a:p>
          <a:p>
            <a:endParaRPr lang="en-US" sz="5600" dirty="0"/>
          </a:p>
          <a:p>
            <a:r>
              <a:rPr lang="en-US" sz="8400" dirty="0"/>
              <a:t>Influence of </a:t>
            </a:r>
            <a:r>
              <a:rPr lang="en-US" sz="8400" dirty="0" err="1"/>
              <a:t>TnAAbs</a:t>
            </a:r>
            <a:r>
              <a:rPr lang="en-US" sz="8400" dirty="0"/>
              <a:t> on measurements of endogenous </a:t>
            </a:r>
            <a:r>
              <a:rPr lang="en-US" sz="8400" dirty="0" err="1"/>
              <a:t>troponin</a:t>
            </a:r>
            <a:r>
              <a:rPr lang="en-US" sz="8400" dirty="0"/>
              <a:t> studied in 35 plasma samples from 15 patients with acute myocardial infarction (AMI)</a:t>
            </a:r>
          </a:p>
          <a:p>
            <a:endParaRPr lang="en-US" sz="4800" b="1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0218" y="904045"/>
            <a:ext cx="6288232" cy="59183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Subunit specificity of </a:t>
            </a:r>
            <a:r>
              <a:rPr lang="en-US" sz="2800" dirty="0" err="1">
                <a:latin typeface="+mj-lt"/>
              </a:rPr>
              <a:t>TnAAbs</a:t>
            </a:r>
            <a:endParaRPr lang="ru-RU" sz="2800" dirty="0"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26474" y="1593656"/>
            <a:ext cx="8065076" cy="411441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 err="1">
                <a:latin typeface="+mj-lt"/>
              </a:rPr>
              <a:t>cTnI</a:t>
            </a:r>
            <a:r>
              <a:rPr lang="en-US" sz="2600" dirty="0">
                <a:latin typeface="+mj-lt"/>
              </a:rPr>
              <a:t>, binary I-C or ternary I-T-C complexes were spiked into </a:t>
            </a:r>
            <a:r>
              <a:rPr lang="en-US" sz="2600" dirty="0" err="1">
                <a:latin typeface="+mj-lt"/>
              </a:rPr>
              <a:t>TnAAbs</a:t>
            </a:r>
            <a:r>
              <a:rPr lang="en-US" sz="2600" dirty="0">
                <a:latin typeface="+mj-lt"/>
              </a:rPr>
              <a:t>-containing plasma samples</a:t>
            </a:r>
          </a:p>
          <a:p>
            <a:pPr>
              <a:buFont typeface="Wingdings" pitchFamily="2" charset="2"/>
              <a:buChar char="§"/>
            </a:pPr>
            <a:endParaRPr lang="en-US" sz="1400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+mj-lt"/>
              </a:rPr>
              <a:t>After spiking, the recoveries</a:t>
            </a:r>
            <a:r>
              <a:rPr lang="ru-RU" sz="2600" dirty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of </a:t>
            </a:r>
            <a:r>
              <a:rPr lang="en-US" sz="2600" dirty="0" err="1">
                <a:latin typeface="+mj-lt"/>
              </a:rPr>
              <a:t>cTnI</a:t>
            </a:r>
            <a:r>
              <a:rPr lang="en-US" sz="2600" dirty="0">
                <a:latin typeface="+mj-lt"/>
              </a:rPr>
              <a:t> in </a:t>
            </a:r>
            <a:r>
              <a:rPr lang="en-US" sz="2600" dirty="0" err="1">
                <a:latin typeface="+mj-lt"/>
              </a:rPr>
              <a:t>TnAAbs</a:t>
            </a:r>
            <a:r>
              <a:rPr lang="en-US" sz="2600" dirty="0">
                <a:latin typeface="+mj-lt"/>
              </a:rPr>
              <a:t>-sensitive assay were low only for the ternary </a:t>
            </a:r>
          </a:p>
          <a:p>
            <a:pPr algn="just">
              <a:buNone/>
            </a:pPr>
            <a:r>
              <a:rPr lang="en-US" sz="2600" dirty="0">
                <a:latin typeface="+mj-lt"/>
              </a:rPr>
              <a:t>	I-T-C complex (next slide)</a:t>
            </a:r>
          </a:p>
          <a:p>
            <a:pPr algn="just">
              <a:buNone/>
            </a:pPr>
            <a:endParaRPr lang="en-US" sz="1400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Suggested that the presence of </a:t>
            </a:r>
            <a:r>
              <a:rPr lang="en-US" sz="2600" dirty="0" err="1"/>
              <a:t>cTnT</a:t>
            </a:r>
            <a:r>
              <a:rPr lang="en-US" sz="2600" dirty="0"/>
              <a:t> in the ternary I-T-C complex is necessary for the inhibitory effect of </a:t>
            </a:r>
            <a:r>
              <a:rPr lang="en-US" sz="2600" dirty="0" err="1"/>
              <a:t>TnAAbs</a:t>
            </a:r>
            <a:r>
              <a:rPr lang="en-US" sz="2600" dirty="0"/>
              <a:t> on </a:t>
            </a:r>
            <a:r>
              <a:rPr lang="en-US" sz="2600" dirty="0" err="1"/>
              <a:t>cTnI</a:t>
            </a:r>
            <a:endParaRPr lang="en-US" sz="2600" dirty="0">
              <a:latin typeface="+mj-lt"/>
            </a:endParaRPr>
          </a:p>
          <a:p>
            <a:pPr algn="ctr">
              <a:buNone/>
            </a:pPr>
            <a:endParaRPr lang="en-US" sz="2600" i="1" dirty="0">
              <a:solidFill>
                <a:srgbClr val="FF0000"/>
              </a:solidFill>
              <a:latin typeface="Gotham" panose="02000604030000020004" pitchFamily="50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2800" dirty="0">
              <a:latin typeface="Gotham" panose="02000604030000020004" pitchFamily="50" charset="0"/>
            </a:endParaRPr>
          </a:p>
          <a:p>
            <a:pPr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just">
              <a:buNone/>
            </a:pPr>
            <a:endParaRPr lang="en-US" dirty="0">
              <a:latin typeface="Gotham" panose="02000604030000020004" pitchFamily="50" charset="0"/>
            </a:endParaRPr>
          </a:p>
          <a:p>
            <a:pPr algn="just">
              <a:buNone/>
            </a:pPr>
            <a:endParaRPr lang="en-US" dirty="0">
              <a:latin typeface="Gotham" panose="02000604030000020004" pitchFamily="50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719951"/>
            <a:ext cx="872890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+mj-lt"/>
              </a:rPr>
              <a:t>Recoveries of </a:t>
            </a:r>
            <a:r>
              <a:rPr lang="en-US" sz="2300" b="1" dirty="0" err="1">
                <a:latin typeface="+mj-lt"/>
              </a:rPr>
              <a:t>cTnI</a:t>
            </a:r>
            <a:r>
              <a:rPr lang="en-US" sz="2300" b="1" dirty="0">
                <a:latin typeface="+mj-lt"/>
              </a:rPr>
              <a:t> spiked in a form of I-T-C, I-C or free </a:t>
            </a:r>
            <a:r>
              <a:rPr lang="en-US" sz="2300" b="1" dirty="0" err="1">
                <a:latin typeface="+mj-lt"/>
              </a:rPr>
              <a:t>cTnI</a:t>
            </a:r>
            <a:endParaRPr lang="en-US" sz="23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073" y="4957110"/>
            <a:ext cx="8512188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1. </a:t>
            </a:r>
            <a:r>
              <a:rPr lang="en-US" dirty="0"/>
              <a:t>The ternary I-T-C complex, binary I-C complex and free </a:t>
            </a:r>
            <a:r>
              <a:rPr lang="en-US" dirty="0" err="1"/>
              <a:t>cTnI</a:t>
            </a:r>
            <a:r>
              <a:rPr lang="en-US" dirty="0"/>
              <a:t> were spiked into the control (n=179) or </a:t>
            </a:r>
            <a:r>
              <a:rPr lang="en-US" dirty="0" err="1"/>
              <a:t>TnAAbs</a:t>
            </a:r>
            <a:r>
              <a:rPr lang="en-US" dirty="0"/>
              <a:t>-containing plasma samples (n=12) and were then measured by the </a:t>
            </a:r>
            <a:r>
              <a:rPr lang="en-US" dirty="0" err="1"/>
              <a:t>TnAAbs</a:t>
            </a:r>
            <a:r>
              <a:rPr lang="en-US" dirty="0"/>
              <a:t>-sensitive TnI19C7-TnI560 immunoassay</a:t>
            </a:r>
            <a:endParaRPr lang="en-US" i="1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76300" y="18251488"/>
          <a:ext cx="11303000" cy="746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Graph" r:id="rId3" imgW="4276954" imgH="3023616" progId="">
                  <p:embed/>
                </p:oleObj>
              </mc:Choice>
              <mc:Fallback>
                <p:oleObj name="Graph" r:id="rId3" imgW="4276954" imgH="3023616" progId="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8251488"/>
                        <a:ext cx="11303000" cy="746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896970"/>
              </p:ext>
            </p:extLst>
          </p:nvPr>
        </p:nvGraphicFramePr>
        <p:xfrm>
          <a:off x="1307259" y="1066080"/>
          <a:ext cx="6017488" cy="425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Graph" r:id="rId5" imgW="4276954" imgH="3023616" progId="">
                  <p:embed/>
                </p:oleObj>
              </mc:Choice>
              <mc:Fallback>
                <p:oleObj name="Graph" r:id="rId5" imgW="4276954" imgH="3023616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7259" y="1066080"/>
                        <a:ext cx="6017488" cy="4252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9734" y="894992"/>
            <a:ext cx="7036955" cy="747396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+mj-lt"/>
              </a:rPr>
              <a:t>cTnT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epitope</a:t>
            </a:r>
            <a:r>
              <a:rPr lang="en-US" sz="2800" dirty="0">
                <a:latin typeface="+mj-lt"/>
              </a:rPr>
              <a:t> sensitivity to </a:t>
            </a:r>
            <a:r>
              <a:rPr lang="en-US" sz="2800" dirty="0" err="1">
                <a:latin typeface="+mj-lt"/>
              </a:rPr>
              <a:t>TnAAbs</a:t>
            </a:r>
            <a:endParaRPr lang="ru-RU" sz="2800" dirty="0"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51099" y="1655262"/>
            <a:ext cx="8226136" cy="4588073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Since the presence of </a:t>
            </a:r>
            <a:r>
              <a:rPr lang="en-US" dirty="0" err="1">
                <a:latin typeface="+mj-lt"/>
              </a:rPr>
              <a:t>cTnT</a:t>
            </a:r>
            <a:r>
              <a:rPr lang="en-US" dirty="0">
                <a:latin typeface="+mj-lt"/>
              </a:rPr>
              <a:t> in the ternary I-T-C complex  was necessary for the inhibitory effect of </a:t>
            </a:r>
            <a:r>
              <a:rPr lang="en-US" dirty="0" err="1">
                <a:latin typeface="+mj-lt"/>
              </a:rPr>
              <a:t>TnAAbs</a:t>
            </a:r>
            <a:r>
              <a:rPr lang="en-US" dirty="0">
                <a:latin typeface="+mj-lt"/>
              </a:rPr>
              <a:t> on </a:t>
            </a:r>
            <a:r>
              <a:rPr lang="en-US" dirty="0" err="1">
                <a:latin typeface="+mj-lt"/>
              </a:rPr>
              <a:t>cTnI</a:t>
            </a:r>
            <a:r>
              <a:rPr lang="en-US" dirty="0">
                <a:latin typeface="+mj-lt"/>
              </a:rPr>
              <a:t>, the authors tried to find </a:t>
            </a:r>
            <a:r>
              <a:rPr lang="en-US" dirty="0" err="1">
                <a:latin typeface="+mj-lt"/>
              </a:rPr>
              <a:t>cTnT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epitopes</a:t>
            </a:r>
            <a:r>
              <a:rPr lang="en-US" dirty="0">
                <a:latin typeface="+mj-lt"/>
              </a:rPr>
              <a:t> influenced by </a:t>
            </a:r>
            <a:r>
              <a:rPr lang="en-US" dirty="0" err="1">
                <a:latin typeface="+mj-lt"/>
              </a:rPr>
              <a:t>TnAAbs</a:t>
            </a:r>
            <a:r>
              <a:rPr lang="en-US" dirty="0">
                <a:latin typeface="+mj-lt"/>
              </a:rPr>
              <a:t> </a:t>
            </a:r>
          </a:p>
          <a:p>
            <a:pPr>
              <a:buNone/>
            </a:pPr>
            <a:endParaRPr lang="en-US" sz="1400" dirty="0">
              <a:latin typeface="+mj-lt"/>
            </a:endParaRPr>
          </a:p>
          <a:p>
            <a:r>
              <a:rPr lang="en-US" dirty="0">
                <a:latin typeface="+mj-lt"/>
              </a:rPr>
              <a:t>Only one </a:t>
            </a:r>
            <a:r>
              <a:rPr lang="en-US" dirty="0" err="1">
                <a:latin typeface="+mj-lt"/>
              </a:rPr>
              <a:t>cTnT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epitope</a:t>
            </a:r>
            <a:r>
              <a:rPr lang="en-US" dirty="0">
                <a:latin typeface="+mj-lt"/>
              </a:rPr>
              <a:t> – 223-242 </a:t>
            </a:r>
            <a:r>
              <a:rPr lang="en-US" dirty="0" err="1">
                <a:latin typeface="+mj-lt"/>
              </a:rPr>
              <a:t>aar</a:t>
            </a:r>
            <a:r>
              <a:rPr lang="en-US" dirty="0">
                <a:latin typeface="+mj-lt"/>
              </a:rPr>
              <a:t> – was significantly influenced by </a:t>
            </a:r>
            <a:r>
              <a:rPr lang="en-US" dirty="0" err="1">
                <a:latin typeface="+mj-lt"/>
              </a:rPr>
              <a:t>TnAAbs</a:t>
            </a:r>
            <a:endParaRPr lang="en-US" dirty="0">
              <a:latin typeface="+mj-lt"/>
            </a:endParaRPr>
          </a:p>
          <a:p>
            <a:pPr>
              <a:buNone/>
            </a:pPr>
            <a:endParaRPr lang="en-US" sz="1400" dirty="0">
              <a:latin typeface="+mj-lt"/>
            </a:endParaRPr>
          </a:p>
          <a:p>
            <a:r>
              <a:rPr lang="en-US" dirty="0">
                <a:latin typeface="+mj-lt"/>
              </a:rPr>
              <a:t>The inhibitory effect of </a:t>
            </a:r>
            <a:r>
              <a:rPr lang="en-US" dirty="0" err="1">
                <a:latin typeface="+mj-lt"/>
              </a:rPr>
              <a:t>TnAAbs</a:t>
            </a:r>
            <a:r>
              <a:rPr lang="en-US" dirty="0">
                <a:latin typeface="+mj-lt"/>
              </a:rPr>
              <a:t> on </a:t>
            </a:r>
            <a:r>
              <a:rPr lang="en-US" dirty="0" err="1">
                <a:latin typeface="+mj-lt"/>
              </a:rPr>
              <a:t>cTnT</a:t>
            </a:r>
            <a:r>
              <a:rPr lang="en-US" dirty="0">
                <a:latin typeface="+mj-lt"/>
              </a:rPr>
              <a:t> detection was found only when ternary I-T-C complex (but not free </a:t>
            </a:r>
            <a:r>
              <a:rPr lang="en-US" dirty="0" err="1">
                <a:latin typeface="+mj-lt"/>
              </a:rPr>
              <a:t>cTnT</a:t>
            </a:r>
            <a:r>
              <a:rPr lang="en-US" dirty="0">
                <a:latin typeface="+mj-lt"/>
              </a:rPr>
              <a:t>) was spiked into </a:t>
            </a:r>
            <a:r>
              <a:rPr lang="en-US" dirty="0" err="1">
                <a:latin typeface="+mj-lt"/>
              </a:rPr>
              <a:t>TnAAbs</a:t>
            </a:r>
            <a:r>
              <a:rPr lang="en-US" dirty="0">
                <a:latin typeface="+mj-lt"/>
              </a:rPr>
              <a:t>-containing plasma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   </a:t>
            </a:r>
            <a:endParaRPr lang="ru-RU" dirty="0">
              <a:solidFill>
                <a:srgbClr val="0000FF"/>
              </a:solidFill>
              <a:latin typeface="+mj-lt"/>
            </a:endParaRPr>
          </a:p>
          <a:p>
            <a:pPr algn="just"/>
            <a:endParaRPr lang="en-US" sz="2600" dirty="0">
              <a:latin typeface="+mj-lt"/>
            </a:endParaRPr>
          </a:p>
          <a:p>
            <a:endParaRPr lang="ru-RU" sz="26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9926" y="785081"/>
            <a:ext cx="7250202" cy="74739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Gel filtration studies</a:t>
            </a:r>
            <a:endParaRPr lang="ru-RU" sz="2800" dirty="0"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19926" y="1532477"/>
            <a:ext cx="8257309" cy="457162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Free </a:t>
            </a:r>
            <a:r>
              <a:rPr lang="en-US" dirty="0" err="1">
                <a:latin typeface="+mj-lt"/>
              </a:rPr>
              <a:t>cTnT</a:t>
            </a:r>
            <a:r>
              <a:rPr lang="en-US" dirty="0">
                <a:latin typeface="+mj-lt"/>
              </a:rPr>
              <a:t>, I-C or I-T-C complexes were spiked into the </a:t>
            </a:r>
            <a:r>
              <a:rPr lang="en-US" dirty="0" err="1">
                <a:latin typeface="+mj-lt"/>
              </a:rPr>
              <a:t>TnAAbs</a:t>
            </a:r>
            <a:r>
              <a:rPr lang="en-US" dirty="0">
                <a:latin typeface="+mj-lt"/>
              </a:rPr>
              <a:t>-containing or into the control plasma samples and further analyzed in gel filtration studies</a:t>
            </a:r>
          </a:p>
          <a:p>
            <a:pPr algn="just">
              <a:buNone/>
            </a:pPr>
            <a:endParaRPr lang="en-US" sz="1400" dirty="0">
              <a:latin typeface="+mj-lt"/>
            </a:endParaRPr>
          </a:p>
          <a:p>
            <a:r>
              <a:rPr lang="en-US" dirty="0">
                <a:latin typeface="+mj-lt"/>
              </a:rPr>
              <a:t>Only the I-T-C peak in </a:t>
            </a:r>
            <a:r>
              <a:rPr lang="en-US" dirty="0" err="1">
                <a:latin typeface="+mj-lt"/>
              </a:rPr>
              <a:t>TnAAbs</a:t>
            </a:r>
            <a:r>
              <a:rPr lang="en-US" dirty="0">
                <a:latin typeface="+mj-lt"/>
              </a:rPr>
              <a:t>-containing plasma samples shifted to the area of higher molecular weight proteins compared to the control samples (next slide)</a:t>
            </a:r>
          </a:p>
          <a:p>
            <a:endParaRPr lang="en-US" sz="1400" dirty="0">
              <a:latin typeface="+mj-lt"/>
            </a:endParaRPr>
          </a:p>
          <a:p>
            <a:r>
              <a:rPr lang="en-US" dirty="0"/>
              <a:t>This demonstrated that </a:t>
            </a:r>
            <a:r>
              <a:rPr lang="en-US" dirty="0" err="1"/>
              <a:t>TnAAbs</a:t>
            </a:r>
            <a:r>
              <a:rPr lang="en-US" dirty="0"/>
              <a:t> form the high molecular weight complex only with the I-T-C complex but not with the binary I-C complex or free </a:t>
            </a:r>
            <a:r>
              <a:rPr lang="en-US" dirty="0" err="1"/>
              <a:t>cTnT</a:t>
            </a:r>
            <a:endParaRPr lang="en-US" dirty="0"/>
          </a:p>
          <a:p>
            <a:pPr>
              <a:buNone/>
            </a:pPr>
            <a:endParaRPr lang="en-US" dirty="0">
              <a:latin typeface="+mj-lt"/>
            </a:endParaRPr>
          </a:p>
          <a:p>
            <a:pPr>
              <a:buNone/>
            </a:pPr>
            <a:endParaRPr lang="en-US" b="1" dirty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94557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4505" y="764492"/>
            <a:ext cx="87289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Gel filtration profiles of I-T-C</a:t>
            </a:r>
            <a:r>
              <a:rPr lang="en-US" sz="2800" b="1" dirty="0">
                <a:latin typeface="Gotham" panose="02000604030000020004" pitchFamily="50" charset="0"/>
              </a:rPr>
              <a:t> </a:t>
            </a:r>
          </a:p>
          <a:p>
            <a:endParaRPr lang="en-US" sz="1000" dirty="0">
              <a:latin typeface="Gotham" panose="02000604030000020004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779" y="5022457"/>
            <a:ext cx="8021578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3.</a:t>
            </a:r>
            <a:r>
              <a:rPr lang="en-US" b="1" dirty="0">
                <a:latin typeface="Gotham" panose="02000604030000020004" pitchFamily="50" charset="0"/>
              </a:rPr>
              <a:t> </a:t>
            </a:r>
            <a:r>
              <a:rPr lang="en-US" dirty="0">
                <a:latin typeface="+mj-lt"/>
              </a:rPr>
              <a:t>The </a:t>
            </a:r>
            <a:r>
              <a:rPr lang="en-US" dirty="0" err="1">
                <a:latin typeface="+mj-lt"/>
              </a:rPr>
              <a:t>immunoreactivity</a:t>
            </a:r>
            <a:r>
              <a:rPr lang="en-US" dirty="0">
                <a:latin typeface="+mj-lt"/>
              </a:rPr>
              <a:t> of the </a:t>
            </a:r>
            <a:r>
              <a:rPr lang="en-US" dirty="0" err="1">
                <a:latin typeface="+mj-lt"/>
              </a:rPr>
              <a:t>cTnI</a:t>
            </a:r>
            <a:r>
              <a:rPr lang="en-US" dirty="0">
                <a:latin typeface="+mj-lt"/>
              </a:rPr>
              <a:t> in the I-T-C was measured by the </a:t>
            </a:r>
            <a:r>
              <a:rPr lang="en-US" dirty="0" err="1">
                <a:latin typeface="+mj-lt"/>
              </a:rPr>
              <a:t>TnAAbs</a:t>
            </a:r>
            <a:r>
              <a:rPr lang="en-US" dirty="0">
                <a:latin typeface="+mj-lt"/>
              </a:rPr>
              <a:t>-insensitive TnI625-TnIMF4 immunoassay in </a:t>
            </a:r>
            <a:r>
              <a:rPr lang="en-US" dirty="0" err="1">
                <a:latin typeface="+mj-lt"/>
              </a:rPr>
              <a:t>TnAAbs</a:t>
            </a:r>
            <a:r>
              <a:rPr lang="en-US" dirty="0">
                <a:latin typeface="+mj-lt"/>
              </a:rPr>
              <a:t>-containing and control plasma samples </a:t>
            </a:r>
            <a:endParaRPr lang="en-US" i="1" dirty="0">
              <a:latin typeface="+mj-lt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76300" y="18251488"/>
          <a:ext cx="11303000" cy="746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Graph" r:id="rId3" imgW="4276954" imgH="3023616" progId="">
                  <p:embed/>
                </p:oleObj>
              </mc:Choice>
              <mc:Fallback>
                <p:oleObj name="Graph" r:id="rId3" imgW="4276954" imgH="3023616" progId="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8251488"/>
                        <a:ext cx="11303000" cy="746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013944"/>
              </p:ext>
            </p:extLst>
          </p:nvPr>
        </p:nvGraphicFramePr>
        <p:xfrm>
          <a:off x="1965940" y="1287645"/>
          <a:ext cx="4861257" cy="3722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Graph" r:id="rId5" imgW="3901440" imgH="2987040" progId="">
                  <p:embed/>
                </p:oleObj>
              </mc:Choice>
              <mc:Fallback>
                <p:oleObj name="Graph" r:id="rId5" imgW="3901440" imgH="2987040" progId="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940" y="1287645"/>
                        <a:ext cx="4861257" cy="37220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644</Words>
  <Application>Microsoft Office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Courier New</vt:lpstr>
      <vt:lpstr>Gotham</vt:lpstr>
      <vt:lpstr>Times New Roman</vt:lpstr>
      <vt:lpstr>Wingdings</vt:lpstr>
      <vt:lpstr>Office Theme</vt:lpstr>
      <vt:lpstr>Graph</vt:lpstr>
      <vt:lpstr>PowerPoint Presentation</vt:lpstr>
      <vt:lpstr>Autoantibodies to cardiac troponins – TnAAbs </vt:lpstr>
      <vt:lpstr>Study goal</vt:lpstr>
      <vt:lpstr>Methods </vt:lpstr>
      <vt:lpstr>Subunit specificity of TnAAbs</vt:lpstr>
      <vt:lpstr>PowerPoint Presentation</vt:lpstr>
      <vt:lpstr>cTnT epitope sensitivity to TnAAbs</vt:lpstr>
      <vt:lpstr>Gel filtration studies</vt:lpstr>
      <vt:lpstr>PowerPoint Presentation</vt:lpstr>
      <vt:lpstr>Putative epitope of TnAAbs within I-T-C</vt:lpstr>
      <vt:lpstr>PowerPoint Presentation</vt:lpstr>
      <vt:lpstr>TnAAbs and the measurement of endogenous troponins</vt:lpstr>
      <vt:lpstr>PowerPoint Presentation</vt:lpstr>
      <vt:lpstr>Conclusions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493</cp:revision>
  <dcterms:created xsi:type="dcterms:W3CDTF">2016-12-20T13:18:31Z</dcterms:created>
  <dcterms:modified xsi:type="dcterms:W3CDTF">2017-01-24T20:47:18Z</dcterms:modified>
</cp:coreProperties>
</file>