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handoutMasterIdLst>
    <p:handoutMasterId r:id="rId23"/>
  </p:handoutMasterIdLst>
  <p:sldIdLst>
    <p:sldId id="260" r:id="rId2"/>
    <p:sldId id="264" r:id="rId3"/>
    <p:sldId id="286" r:id="rId4"/>
    <p:sldId id="292" r:id="rId5"/>
    <p:sldId id="289" r:id="rId6"/>
    <p:sldId id="288" r:id="rId7"/>
    <p:sldId id="284" r:id="rId8"/>
    <p:sldId id="266" r:id="rId9"/>
    <p:sldId id="268" r:id="rId10"/>
    <p:sldId id="278" r:id="rId11"/>
    <p:sldId id="277" r:id="rId12"/>
    <p:sldId id="269" r:id="rId13"/>
    <p:sldId id="279" r:id="rId14"/>
    <p:sldId id="270" r:id="rId15"/>
    <p:sldId id="280" r:id="rId16"/>
    <p:sldId id="282" r:id="rId17"/>
    <p:sldId id="283" r:id="rId18"/>
    <p:sldId id="290" r:id="rId19"/>
    <p:sldId id="291" r:id="rId20"/>
    <p:sldId id="276"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B11F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snapToObjects="1">
      <p:cViewPr varScale="1">
        <p:scale>
          <a:sx n="103" d="100"/>
          <a:sy n="103" d="100"/>
        </p:scale>
        <p:origin x="156" y="102"/>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68" d="100"/>
          <a:sy n="68" d="100"/>
        </p:scale>
        <p:origin x="-2694"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383FFA-3E67-DB41-B3A2-21169D97D067}" type="datetimeFigureOut">
              <a:rPr lang="en-US" smtClean="0"/>
              <a:pPr/>
              <a:t>11/6/2018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50BE9DC-4AA4-B44E-8F32-4AD1D72B1777}" type="slidenum">
              <a:rPr lang="en-US" smtClean="0"/>
              <a:pPr/>
              <a:t>‹#›</a:t>
            </a:fld>
            <a:endParaRPr lang="en-US"/>
          </a:p>
        </p:txBody>
      </p:sp>
    </p:spTree>
    <p:extLst>
      <p:ext uri="{BB962C8B-B14F-4D97-AF65-F5344CB8AC3E}">
        <p14:creationId xmlns:p14="http://schemas.microsoft.com/office/powerpoint/2010/main" val="30941348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1524B2-032A-9342-AADA-6B28D1DAB08B}" type="datetimeFigureOut">
              <a:rPr lang="en-US" smtClean="0"/>
              <a:pPr/>
              <a:t>11/6/2018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CF8BBE-5964-3B4B-9F39-2C8B2758F633}" type="slidenum">
              <a:rPr lang="en-US" smtClean="0"/>
              <a:pPr/>
              <a:t>‹#›</a:t>
            </a:fld>
            <a:endParaRPr lang="en-US"/>
          </a:p>
        </p:txBody>
      </p:sp>
    </p:spTree>
    <p:extLst>
      <p:ext uri="{BB962C8B-B14F-4D97-AF65-F5344CB8AC3E}">
        <p14:creationId xmlns:p14="http://schemas.microsoft.com/office/powerpoint/2010/main" val="134856051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image" Target="../media/image3.png"/><Relationship Id="rId7" Type="http://schemas.openxmlformats.org/officeDocument/2006/relationships/hyperlink" Target="https://www.facebook.com/ClinicalChemistry" TargetMode="External"/><Relationship Id="rId2" Type="http://schemas.openxmlformats.org/officeDocument/2006/relationships/hyperlink" Target="https://www.youtube.com/user/ClinicalChemistry" TargetMode="External"/><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hyperlink" Target="https://twitter.com/Clin_Chem_AACC" TargetMode="Externa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Rectangle 8"/>
          <p:cNvSpPr/>
          <p:nvPr userDrawn="1"/>
        </p:nvSpPr>
        <p:spPr>
          <a:xfrm>
            <a:off x="-1380" y="3836"/>
            <a:ext cx="9144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sz="2000">
                <a:solidFill>
                  <a:schemeClr val="accent4"/>
                </a:solidFill>
                <a:latin typeface="Arial"/>
                <a:cs typeface="Arial"/>
              </a:defRPr>
            </a:lvl1pPr>
          </a:lstStyle>
          <a:p>
            <a:fld id="{B897C2A1-9313-CA4F-AEA9-36A479C1E1AD}" type="slidenum">
              <a:rPr lang="en-US" smtClean="0"/>
              <a:pPr/>
              <a:t>‹#›</a:t>
            </a:fld>
            <a:endParaRPr lang="en-US" dirty="0"/>
          </a:p>
        </p:txBody>
      </p:sp>
      <p:sp>
        <p:nvSpPr>
          <p:cNvPr id="12" name="Title 1"/>
          <p:cNvSpPr txBox="1">
            <a:spLocks/>
          </p:cNvSpPr>
          <p:nvPr userDrawn="1"/>
        </p:nvSpPr>
        <p:spPr>
          <a:xfrm>
            <a:off x="685800" y="1328968"/>
            <a:ext cx="3304744" cy="3911456"/>
          </a:xfrm>
          <a:prstGeom prst="rect">
            <a:avLst/>
          </a:prstGeom>
        </p:spPr>
        <p:txBody>
          <a:bodyPr vert="horz" lIns="91440" tIns="45720" rIns="91440" bIns="45720" rtlCol="0" anchor="t">
            <a:normAutofit/>
          </a:bodyPr>
          <a:lstStyle>
            <a:lvl1pPr algn="ctr" defTabSz="457200" rtl="0" eaLnBrk="1" latinLnBrk="0" hangingPunct="1">
              <a:spcBef>
                <a:spcPct val="0"/>
              </a:spcBef>
              <a:buNone/>
              <a:defRPr sz="3600" b="1" kern="1200">
                <a:solidFill>
                  <a:srgbClr val="1F1F1F"/>
                </a:solidFill>
                <a:latin typeface="Arial"/>
                <a:ea typeface="+mj-ea"/>
                <a:cs typeface="Arial"/>
              </a:defRPr>
            </a:lvl1pPr>
          </a:lstStyle>
          <a:p>
            <a:br>
              <a:rPr lang="en-US" sz="4000">
                <a:solidFill>
                  <a:schemeClr val="bg1">
                    <a:lumMod val="50000"/>
                  </a:schemeClr>
                </a:solidFill>
              </a:rPr>
            </a:br>
            <a:endParaRPr lang="en-US" sz="6700" dirty="0">
              <a:solidFill>
                <a:schemeClr val="bg1">
                  <a:lumMod val="50000"/>
                </a:schemeClr>
              </a:solidFill>
            </a:endParaRPr>
          </a:p>
        </p:txBody>
      </p:sp>
      <p:sp>
        <p:nvSpPr>
          <p:cNvPr id="2" name="TextBox 1"/>
          <p:cNvSpPr txBox="1"/>
          <p:nvPr userDrawn="1"/>
        </p:nvSpPr>
        <p:spPr>
          <a:xfrm>
            <a:off x="-1380" y="867303"/>
            <a:ext cx="9144000" cy="923330"/>
          </a:xfrm>
          <a:prstGeom prst="rect">
            <a:avLst/>
          </a:prstGeom>
          <a:solidFill>
            <a:schemeClr val="bg1">
              <a:lumMod val="75000"/>
            </a:schemeClr>
          </a:solidFill>
        </p:spPr>
        <p:txBody>
          <a:bodyPr wrap="square" rtlCol="0">
            <a:spAutoFit/>
          </a:bodyPr>
          <a:lstStyle/>
          <a:p>
            <a:pPr algn="ctr"/>
            <a:r>
              <a:rPr lang="en-US" sz="5400" b="0" dirty="0">
                <a:solidFill>
                  <a:srgbClr val="B11F24"/>
                </a:solidFill>
              </a:rPr>
              <a:t>Journal Club</a:t>
            </a:r>
          </a:p>
        </p:txBody>
      </p:sp>
      <p:pic>
        <p:nvPicPr>
          <p:cNvPr id="8" name="Picture 7" descr="AACC+tag_horiz_rgb.eps"/>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3235657" y="199780"/>
            <a:ext cx="2386209" cy="392887"/>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320800"/>
            <a:ext cx="2057400" cy="4805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320800"/>
            <a:ext cx="6019800" cy="480536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
        <p:nvSpPr>
          <p:cNvPr id="5" name="Title 1"/>
          <p:cNvSpPr>
            <a:spLocks noGrp="1"/>
          </p:cNvSpPr>
          <p:nvPr>
            <p:ph type="title"/>
          </p:nvPr>
        </p:nvSpPr>
        <p:spPr>
          <a:xfrm>
            <a:off x="1303175" y="693855"/>
            <a:ext cx="7250202" cy="747396"/>
          </a:xfrm>
        </p:spPr>
        <p:txBody>
          <a:bodyPr/>
          <a:lstStyle/>
          <a:p>
            <a:r>
              <a:rPr lang="en-US" dirty="0"/>
              <a:t>Slide headline goes here</a:t>
            </a:r>
          </a:p>
        </p:txBody>
      </p:sp>
      <p:sp>
        <p:nvSpPr>
          <p:cNvPr id="7" name="Content Placeholder 2"/>
          <p:cNvSpPr>
            <a:spLocks noGrp="1"/>
          </p:cNvSpPr>
          <p:nvPr>
            <p:ph idx="1"/>
          </p:nvPr>
        </p:nvSpPr>
        <p:spPr>
          <a:xfrm>
            <a:off x="1303175" y="1441251"/>
            <a:ext cx="7250202" cy="3794183"/>
          </a:xfrm>
        </p:spPr>
        <p:txBody>
          <a:bodyPr/>
          <a:lstStyle/>
          <a:p>
            <a:pPr marL="0" indent="0">
              <a:buNone/>
            </a:pPr>
            <a:r>
              <a:rPr lang="en-US" dirty="0"/>
              <a:t>Slide text goes here.</a:t>
            </a:r>
          </a:p>
          <a:p>
            <a:pPr lvl="1"/>
            <a:r>
              <a:rPr lang="en-US" dirty="0"/>
              <a:t>Bulleted list item</a:t>
            </a:r>
          </a:p>
          <a:p>
            <a:pPr lvl="1"/>
            <a:r>
              <a:rPr lang="en-US" dirty="0"/>
              <a:t>Bulleted list item</a:t>
            </a:r>
          </a:p>
          <a:p>
            <a:pPr lvl="1"/>
            <a:r>
              <a:rPr lang="en-US" dirty="0"/>
              <a:t>Bulleted list item</a:t>
            </a:r>
          </a:p>
          <a:p>
            <a:pPr marL="0" indent="0">
              <a:buNone/>
            </a:pPr>
            <a:r>
              <a:rPr lang="en-US" dirty="0"/>
              <a:t>Slide text goes here.</a:t>
            </a:r>
          </a:p>
          <a:p>
            <a:pPr lvl="1"/>
            <a:r>
              <a:rPr lang="en-US" dirty="0"/>
              <a:t>Bulleted list item</a:t>
            </a:r>
          </a:p>
          <a:p>
            <a:pPr lvl="1"/>
            <a:r>
              <a:rPr lang="en-US" dirty="0"/>
              <a:t>Bulleted list item</a:t>
            </a:r>
          </a:p>
          <a:p>
            <a:pPr lvl="1"/>
            <a:r>
              <a:rPr lang="en-US" dirty="0"/>
              <a:t>Bulleted list item</a:t>
            </a:r>
          </a:p>
          <a:p>
            <a:pPr lvl="1"/>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B897C2A1-9313-CA4F-AEA9-36A479C1E1AD}" type="slidenum">
              <a:rPr lang="en-US" smtClean="0"/>
              <a:pPr/>
              <a:t>‹#›</a:t>
            </a:fld>
            <a:endParaRPr lang="en-US"/>
          </a:p>
        </p:txBody>
      </p:sp>
      <p:sp>
        <p:nvSpPr>
          <p:cNvPr id="4" name="TextBox 1"/>
          <p:cNvSpPr txBox="1">
            <a:spLocks noChangeArrowheads="1"/>
          </p:cNvSpPr>
          <p:nvPr userDrawn="1"/>
        </p:nvSpPr>
        <p:spPr bwMode="auto">
          <a:xfrm flipH="1">
            <a:off x="1333409" y="732559"/>
            <a:ext cx="6375581" cy="3354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endParaRPr lang="en-US" sz="2000" dirty="0">
              <a:solidFill>
                <a:srgbClr val="7F7F7F"/>
              </a:solidFill>
              <a:latin typeface="Times New Roman" pitchFamily="18" charset="0"/>
              <a:ea typeface="MS PGothic" pitchFamily="34" charset="-128"/>
            </a:endParaRPr>
          </a:p>
          <a:p>
            <a:pPr algn="ctr" defTabSz="914400" eaLnBrk="1" hangingPunct="1">
              <a:defRPr/>
            </a:pPr>
            <a:r>
              <a:rPr lang="en-US" sz="2400" kern="1200" dirty="0">
                <a:solidFill>
                  <a:srgbClr val="000000"/>
                </a:solidFill>
                <a:latin typeface="Arial" charset="0"/>
                <a:ea typeface="+mn-ea"/>
                <a:cs typeface="Arial" charset="0"/>
              </a:rPr>
              <a:t>Thank you for participating in this month’s</a:t>
            </a:r>
          </a:p>
          <a:p>
            <a:pPr algn="ctr" defTabSz="914400" eaLnBrk="1" hangingPunct="1">
              <a:defRPr/>
            </a:pPr>
            <a:r>
              <a:rPr lang="en-US" sz="2400" i="1" kern="1200" dirty="0">
                <a:solidFill>
                  <a:srgbClr val="000000"/>
                </a:solidFill>
                <a:latin typeface="Arial" charset="0"/>
                <a:ea typeface="+mn-ea"/>
                <a:cs typeface="Arial" charset="0"/>
              </a:rPr>
              <a:t>Clinical Chemistry </a:t>
            </a:r>
            <a:r>
              <a:rPr lang="en-US" sz="2400" kern="1200" dirty="0">
                <a:solidFill>
                  <a:srgbClr val="000000"/>
                </a:solidFill>
                <a:latin typeface="Arial" charset="0"/>
                <a:ea typeface="+mn-ea"/>
                <a:cs typeface="Arial" charset="0"/>
              </a:rPr>
              <a:t>Journal Club.</a:t>
            </a:r>
          </a:p>
          <a:p>
            <a:pPr algn="ctr" defTabSz="914400" eaLnBrk="1" hangingPunct="1">
              <a:defRPr/>
            </a:pPr>
            <a:endParaRPr lang="en-US" sz="2400" kern="1200" dirty="0">
              <a:solidFill>
                <a:srgbClr val="000000"/>
              </a:solidFill>
              <a:latin typeface="Arial" charset="0"/>
              <a:ea typeface="+mn-ea"/>
              <a:cs typeface="Arial" charset="0"/>
            </a:endParaRPr>
          </a:p>
          <a:p>
            <a:pPr algn="ctr" defTabSz="914400" eaLnBrk="1" hangingPunct="1">
              <a:defRPr/>
            </a:pPr>
            <a:r>
              <a:rPr lang="en-US" sz="2400" kern="1200" dirty="0">
                <a:solidFill>
                  <a:srgbClr val="000000"/>
                </a:solidFill>
                <a:latin typeface="Arial" charset="0"/>
                <a:ea typeface="+mn-ea"/>
                <a:cs typeface="Arial" charset="0"/>
              </a:rPr>
              <a:t>Additional Journal Clubs are available at</a:t>
            </a:r>
          </a:p>
          <a:p>
            <a:pPr algn="ctr" defTabSz="914400" eaLnBrk="1" hangingPunct="1">
              <a:defRPr/>
            </a:pPr>
            <a:r>
              <a:rPr lang="en-US" sz="2400" kern="1200" dirty="0">
                <a:solidFill>
                  <a:srgbClr val="B11F24"/>
                </a:solidFill>
                <a:latin typeface="Arial" charset="0"/>
                <a:ea typeface="+mn-ea"/>
                <a:cs typeface="Arial" charset="0"/>
              </a:rPr>
              <a:t>www.clinchem.org</a:t>
            </a:r>
          </a:p>
          <a:p>
            <a:pPr algn="ctr" defTabSz="914400" eaLnBrk="1" hangingPunct="1">
              <a:defRPr/>
            </a:pPr>
            <a:endParaRPr lang="en-US" sz="2400" kern="1200" dirty="0">
              <a:solidFill>
                <a:srgbClr val="C00000"/>
              </a:solidFill>
              <a:latin typeface="Arial" charset="0"/>
              <a:ea typeface="+mn-ea"/>
              <a:cs typeface="Arial" charset="0"/>
            </a:endParaRPr>
          </a:p>
          <a:p>
            <a:pPr algn="ctr" defTabSz="914400" eaLnBrk="1" hangingPunct="1">
              <a:defRPr/>
            </a:pPr>
            <a:r>
              <a:rPr lang="en-US" sz="2400" kern="1200" dirty="0">
                <a:solidFill>
                  <a:srgbClr val="000000"/>
                </a:solidFill>
                <a:latin typeface="Arial" charset="0"/>
                <a:ea typeface="+mn-ea"/>
                <a:cs typeface="Arial" charset="0"/>
              </a:rPr>
              <a:t>Download the free </a:t>
            </a:r>
            <a:r>
              <a:rPr lang="en-US" sz="2400" i="1" kern="1200" dirty="0">
                <a:solidFill>
                  <a:srgbClr val="000000"/>
                </a:solidFill>
                <a:latin typeface="Arial" charset="0"/>
                <a:ea typeface="+mn-ea"/>
                <a:cs typeface="Arial" charset="0"/>
              </a:rPr>
              <a:t>Clinical Chemistry </a:t>
            </a:r>
            <a:r>
              <a:rPr lang="en-US" sz="2400" kern="1200" dirty="0">
                <a:solidFill>
                  <a:srgbClr val="000000"/>
                </a:solidFill>
                <a:latin typeface="Arial" charset="0"/>
                <a:ea typeface="+mn-ea"/>
                <a:cs typeface="Arial" charset="0"/>
              </a:rPr>
              <a:t>app </a:t>
            </a:r>
          </a:p>
          <a:p>
            <a:pPr algn="ctr" defTabSz="914400" eaLnBrk="1" hangingPunct="1">
              <a:defRPr/>
            </a:pPr>
            <a:r>
              <a:rPr lang="en-US" sz="2400" kern="1200" dirty="0">
                <a:solidFill>
                  <a:srgbClr val="000000"/>
                </a:solidFill>
                <a:latin typeface="Arial" charset="0"/>
                <a:ea typeface="+mn-ea"/>
                <a:cs typeface="Arial" charset="0"/>
              </a:rPr>
              <a:t>on iTunes for additional content!</a:t>
            </a:r>
          </a:p>
        </p:txBody>
      </p:sp>
      <p:sp>
        <p:nvSpPr>
          <p:cNvPr id="9" name="TextBox 2"/>
          <p:cNvSpPr txBox="1">
            <a:spLocks noChangeArrowheads="1"/>
          </p:cNvSpPr>
          <p:nvPr userDrawn="1"/>
        </p:nvSpPr>
        <p:spPr bwMode="auto">
          <a:xfrm>
            <a:off x="3881730" y="4300850"/>
            <a:ext cx="1270000" cy="400050"/>
          </a:xfrm>
          <a:prstGeom prst="rect">
            <a:avLst/>
          </a:prstGeom>
          <a:noFill/>
          <a:ln>
            <a:noFill/>
          </a:ln>
          <a:extLst/>
        </p:spPr>
        <p:txBody>
          <a:bodyPr wrap="none">
            <a:spAutoFit/>
          </a:bodyPr>
          <a:lstStyle>
            <a:lvl1pPr eaLnBrk="0" hangingPunct="0">
              <a:defRPr>
                <a:solidFill>
                  <a:schemeClr val="tx1"/>
                </a:solidFill>
                <a:latin typeface="Arial" charset="0"/>
                <a:ea typeface="ＭＳ Ｐゴシック" pitchFamily="28" charset="-128"/>
              </a:defRPr>
            </a:lvl1pPr>
            <a:lvl2pPr marL="742950" indent="-285750" eaLnBrk="0" hangingPunct="0">
              <a:defRPr>
                <a:solidFill>
                  <a:schemeClr val="tx1"/>
                </a:solidFill>
                <a:latin typeface="Arial" charset="0"/>
                <a:ea typeface="ＭＳ Ｐゴシック" pitchFamily="28" charset="-128"/>
              </a:defRPr>
            </a:lvl2pPr>
            <a:lvl3pPr marL="1143000" indent="-228600" eaLnBrk="0" hangingPunct="0">
              <a:defRPr>
                <a:solidFill>
                  <a:schemeClr val="tx1"/>
                </a:solidFill>
                <a:latin typeface="Arial" charset="0"/>
                <a:ea typeface="ＭＳ Ｐゴシック" pitchFamily="28" charset="-128"/>
              </a:defRPr>
            </a:lvl3pPr>
            <a:lvl4pPr marL="1600200" indent="-228600" eaLnBrk="0" hangingPunct="0">
              <a:defRPr>
                <a:solidFill>
                  <a:schemeClr val="tx1"/>
                </a:solidFill>
                <a:latin typeface="Arial" charset="0"/>
                <a:ea typeface="ＭＳ Ｐゴシック" pitchFamily="28" charset="-128"/>
              </a:defRPr>
            </a:lvl4pPr>
            <a:lvl5pPr marL="2057400" indent="-228600" eaLnBrk="0" hangingPunct="0">
              <a:defRPr>
                <a:solidFill>
                  <a:schemeClr val="tx1"/>
                </a:solidFill>
                <a:latin typeface="Arial" charset="0"/>
                <a:ea typeface="ＭＳ Ｐゴシック" pitchFamily="28"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28"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28"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28"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28" charset="-128"/>
              </a:defRPr>
            </a:lvl9pPr>
          </a:lstStyle>
          <a:p>
            <a:pPr defTabSz="914400" eaLnBrk="1" hangingPunct="1">
              <a:defRPr/>
            </a:pPr>
            <a:r>
              <a:rPr lang="en-US" sz="2000" dirty="0">
                <a:solidFill>
                  <a:srgbClr val="000000"/>
                </a:solidFill>
                <a:latin typeface="+mn-lt"/>
              </a:rPr>
              <a:t>Follow us</a:t>
            </a:r>
          </a:p>
        </p:txBody>
      </p:sp>
      <p:pic>
        <p:nvPicPr>
          <p:cNvPr id="10" name="Picture 9" descr="http://upload.wikimedia.org/wikipedia/commons/4/41/YouTube_icon_block.png">
            <a:hlinkClick r:id="rId2"/>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5200942" y="4868949"/>
            <a:ext cx="457200" cy="457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descr="http://icons.iconarchive.com/icons/limav/flat-gradient-social/512/Twitter-icon.png">
            <a:hlinkClick r:id="rId4"/>
          </p:cNvPr>
          <p:cNvPicPr>
            <a:picLocks noChangeAspect="1" noChangeArrowheads="1"/>
          </p:cNvPicPr>
          <p:nvPr userDrawn="1"/>
        </p:nvPicPr>
        <p:blipFill>
          <a:blip r:embed="rId5" cstate="email">
            <a:extLst>
              <a:ext uri="{28A0092B-C50C-407E-A947-70E740481C1C}">
                <a14:useLocalDpi xmlns:a14="http://schemas.microsoft.com/office/drawing/2010/main"/>
              </a:ext>
            </a:extLst>
          </a:blip>
          <a:srcRect/>
          <a:stretch>
            <a:fillRect/>
          </a:stretch>
        </p:blipFill>
        <p:spPr bwMode="auto">
          <a:xfrm>
            <a:off x="4015004" y="4845879"/>
            <a:ext cx="501726" cy="5015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p:cNvPicPr>
            <a:picLocks noChangeAspect="1" noChangeArrowheads="1"/>
          </p:cNvPicPr>
          <p:nvPr userDrawn="1"/>
        </p:nvPicPr>
        <p:blipFill>
          <a:blip r:embed="rId6" cstate="email">
            <a:extLst>
              <a:ext uri="{28A0092B-C50C-407E-A947-70E740481C1C}">
                <a14:useLocalDpi xmlns:a14="http://schemas.microsoft.com/office/drawing/2010/main"/>
              </a:ext>
            </a:extLst>
          </a:blip>
          <a:srcRect/>
          <a:stretch>
            <a:fillRect/>
          </a:stretch>
        </p:blipFill>
        <p:spPr bwMode="auto">
          <a:xfrm>
            <a:off x="4629409" y="4868062"/>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2">
            <a:hlinkClick r:id="rId7"/>
          </p:cNvPr>
          <p:cNvPicPr>
            <a:picLocks noChangeAspect="1" noChangeArrowheads="1"/>
          </p:cNvPicPr>
          <p:nvPr userDrawn="1"/>
        </p:nvPicPr>
        <p:blipFill rotWithShape="1">
          <a:blip r:embed="rId8" cstate="email">
            <a:extLst>
              <a:ext uri="{28A0092B-C50C-407E-A947-70E740481C1C}">
                <a14:useLocalDpi xmlns:a14="http://schemas.microsoft.com/office/drawing/2010/main"/>
              </a:ext>
            </a:extLst>
          </a:blip>
          <a:srcRect/>
          <a:stretch/>
        </p:blipFill>
        <p:spPr bwMode="auto">
          <a:xfrm>
            <a:off x="3454690" y="4852947"/>
            <a:ext cx="457200" cy="489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96720"/>
            <a:ext cx="3008313" cy="116205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1696720"/>
            <a:ext cx="5111750" cy="442944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2997200"/>
            <a:ext cx="3008313" cy="31289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1792288" y="1798319"/>
            <a:ext cx="5486400" cy="292925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03175" y="812591"/>
            <a:ext cx="7250202" cy="747396"/>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1303175" y="1559987"/>
            <a:ext cx="7250202" cy="379418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8411850" y="6243335"/>
            <a:ext cx="730770" cy="365125"/>
          </a:xfrm>
          <a:prstGeom prst="rect">
            <a:avLst/>
          </a:prstGeom>
        </p:spPr>
        <p:txBody>
          <a:bodyPr vert="horz" lIns="91440" tIns="45720" rIns="91440" bIns="45720" rtlCol="0" anchor="ctr"/>
          <a:lstStyle>
            <a:lvl1pPr algn="l">
              <a:defRPr sz="2000">
                <a:solidFill>
                  <a:srgbClr val="81ADA8"/>
                </a:solidFill>
                <a:latin typeface="Arial"/>
                <a:cs typeface="Arial"/>
              </a:defRPr>
            </a:lvl1pPr>
          </a:lstStyle>
          <a:p>
            <a:fld id="{B897C2A1-9313-CA4F-AEA9-36A479C1E1AD}" type="slidenum">
              <a:rPr lang="en-US" smtClean="0"/>
              <a:pPr/>
              <a:t>‹#›</a:t>
            </a:fld>
            <a:endParaRPr lang="en-US" dirty="0"/>
          </a:p>
        </p:txBody>
      </p:sp>
      <p:cxnSp>
        <p:nvCxnSpPr>
          <p:cNvPr id="14" name="Straight Connector 13"/>
          <p:cNvCxnSpPr/>
          <p:nvPr userDrawn="1"/>
        </p:nvCxnSpPr>
        <p:spPr>
          <a:xfrm>
            <a:off x="1935678" y="6459403"/>
            <a:ext cx="6042561" cy="0"/>
          </a:xfrm>
          <a:prstGeom prst="line">
            <a:avLst/>
          </a:prstGeom>
          <a:ln w="6350" cap="flat" cmpd="sng" algn="ctr">
            <a:solidFill>
              <a:schemeClr val="accent4"/>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Picture 6" descr="ClinChem_2lines_title_B12025.eps"/>
          <p:cNvPicPr>
            <a:picLocks noChangeAspect="1"/>
          </p:cNvPicPr>
          <p:nvPr userDrawn="1"/>
        </p:nvPicPr>
        <p:blipFill>
          <a:blip r:embed="rId13" cstate="email">
            <a:extLst>
              <a:ext uri="{28A0092B-C50C-407E-A947-70E740481C1C}">
                <a14:useLocalDpi xmlns:a14="http://schemas.microsoft.com/office/drawing/2010/main"/>
              </a:ext>
            </a:extLst>
          </a:blip>
          <a:stretch>
            <a:fillRect/>
          </a:stretch>
        </p:blipFill>
        <p:spPr>
          <a:xfrm>
            <a:off x="33866" y="6046297"/>
            <a:ext cx="1871134" cy="777838"/>
          </a:xfrm>
          <a:prstGeom prst="rect">
            <a:avLst/>
          </a:prstGeom>
        </p:spPr>
      </p:pic>
      <p:pic>
        <p:nvPicPr>
          <p:cNvPr id="4" name="Picture 3" descr="AACC+tag_horiz_rgb.eps"/>
          <p:cNvPicPr>
            <a:picLocks noChangeAspect="1"/>
          </p:cNvPicPr>
          <p:nvPr userDrawn="1"/>
        </p:nvPicPr>
        <p:blipFill>
          <a:blip r:embed="rId14" cstate="email">
            <a:extLst>
              <a:ext uri="{28A0092B-C50C-407E-A947-70E740481C1C}">
                <a14:useLocalDpi xmlns:a14="http://schemas.microsoft.com/office/drawing/2010/main"/>
              </a:ext>
            </a:extLst>
          </a:blip>
          <a:stretch>
            <a:fillRect/>
          </a:stretch>
        </p:blipFill>
        <p:spPr>
          <a:xfrm>
            <a:off x="6850927" y="276426"/>
            <a:ext cx="2023533" cy="33317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3000" b="1"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SzPct val="70000"/>
        <a:buFont typeface="Courier New"/>
        <a:buChar char="o"/>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4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clinchem.aaccjnls.org/content/64/10/1485"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4.xml"/><Relationship Id="rId4" Type="http://schemas.openxmlformats.org/officeDocument/2006/relationships/image" Target="../media/image20.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3"/>
          <p:cNvSpPr txBox="1">
            <a:spLocks/>
          </p:cNvSpPr>
          <p:nvPr/>
        </p:nvSpPr>
        <p:spPr>
          <a:xfrm>
            <a:off x="3658781" y="1971073"/>
            <a:ext cx="5415549" cy="4708408"/>
          </a:xfrm>
          <a:prstGeom prst="rect">
            <a:avLst/>
          </a:prstGeom>
          <a:solidFill>
            <a:schemeClr val="bg1"/>
          </a:solidFill>
          <a:ln w="19050">
            <a:solidFill>
              <a:schemeClr val="tx1"/>
            </a:solidFill>
          </a:ln>
        </p:spPr>
        <p:txBody>
          <a:bodyPr lIns="36000" rIns="36000" rtlCol="0">
            <a:normAutofit fontScale="25000" lnSpcReduction="20000"/>
          </a:bodyPr>
          <a:lst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SzPct val="70000"/>
              <a:buFont typeface="Courier New"/>
              <a:buChar char="o"/>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4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7200" b="1" dirty="0"/>
          </a:p>
          <a:p>
            <a:pPr marL="0" indent="0">
              <a:buNone/>
            </a:pPr>
            <a:r>
              <a:rPr lang="en-US" sz="7200" b="1" dirty="0"/>
              <a:t>Comparability of Lipoprotein Particle Number Concentrations across ES-DMA, NMR, LC-MS/MS, </a:t>
            </a:r>
            <a:r>
              <a:rPr lang="en-US" sz="7200" b="1" dirty="0" err="1"/>
              <a:t>Immunonephelometry</a:t>
            </a:r>
            <a:r>
              <a:rPr lang="en-US" sz="7200" b="1" dirty="0"/>
              <a:t>, and VAP: in search of a candidate Reference Measurement Procedure for </a:t>
            </a:r>
            <a:r>
              <a:rPr lang="en-US" sz="7200" b="1" dirty="0" err="1"/>
              <a:t>apoB</a:t>
            </a:r>
            <a:r>
              <a:rPr lang="en-US" sz="7200" b="1" dirty="0"/>
              <a:t> and non-HDL-P standardization</a:t>
            </a:r>
          </a:p>
          <a:p>
            <a:pPr marL="0" indent="0">
              <a:buNone/>
            </a:pPr>
            <a:endParaRPr lang="en-US" sz="7200" dirty="0">
              <a:latin typeface="Arial" pitchFamily="34" charset="0"/>
              <a:cs typeface="Arial" pitchFamily="34" charset="0"/>
            </a:endParaRPr>
          </a:p>
          <a:p>
            <a:pPr marL="0" indent="0">
              <a:buNone/>
            </a:pPr>
            <a:r>
              <a:rPr lang="en-US" sz="7200" dirty="0"/>
              <a:t>V. </a:t>
            </a:r>
            <a:r>
              <a:rPr lang="en-US" sz="7200" dirty="0" err="1"/>
              <a:t>Delatour</a:t>
            </a:r>
            <a:r>
              <a:rPr lang="en-US" sz="7200" dirty="0"/>
              <a:t>, N. Clouet-</a:t>
            </a:r>
            <a:r>
              <a:rPr lang="en-US" sz="7200" dirty="0" err="1"/>
              <a:t>Foraison</a:t>
            </a:r>
            <a:r>
              <a:rPr lang="en-US" sz="7200" dirty="0"/>
              <a:t>, F. Gaie-Levrel, </a:t>
            </a:r>
            <a:br>
              <a:rPr lang="en-US" sz="7200" dirty="0"/>
            </a:br>
            <a:r>
              <a:rPr lang="en-US" sz="7200" dirty="0"/>
              <a:t>S.M. Marcovina, A.N. Hoofnagle, Z. Kuklenyik, </a:t>
            </a:r>
            <a:br>
              <a:rPr lang="en-US" sz="7200" dirty="0"/>
            </a:br>
            <a:r>
              <a:rPr lang="en-US" sz="7200" dirty="0"/>
              <a:t>M.P. Caulfield, J.D. </a:t>
            </a:r>
            <a:r>
              <a:rPr lang="en-US" sz="7200" dirty="0" err="1"/>
              <a:t>Otvos</a:t>
            </a:r>
            <a:r>
              <a:rPr lang="en-US" sz="7200" dirty="0"/>
              <a:t>, R.M. Krauss, K.R. Kulkarni, J.H. </a:t>
            </a:r>
            <a:r>
              <a:rPr lang="en-US" sz="7200" dirty="0" err="1"/>
              <a:t>Contois</a:t>
            </a:r>
            <a:r>
              <a:rPr lang="en-US" sz="7200" dirty="0"/>
              <a:t>, A.T. </a:t>
            </a:r>
            <a:r>
              <a:rPr lang="en-US" sz="7200" dirty="0" err="1"/>
              <a:t>Remaley</a:t>
            </a:r>
            <a:r>
              <a:rPr lang="en-US" sz="7200" dirty="0"/>
              <a:t>, H.W. Vesper, C.M. Cobbaert, P. </a:t>
            </a:r>
            <a:r>
              <a:rPr lang="en-US" sz="7200" dirty="0" err="1"/>
              <a:t>Gillery</a:t>
            </a:r>
            <a:endParaRPr lang="en-US" sz="7200" dirty="0"/>
          </a:p>
          <a:p>
            <a:pPr marL="0" indent="0">
              <a:buNone/>
            </a:pPr>
            <a:endParaRPr lang="en-US" sz="6200" dirty="0">
              <a:latin typeface="Arial" pitchFamily="34" charset="0"/>
              <a:cs typeface="Arial" pitchFamily="34" charset="0"/>
            </a:endParaRPr>
          </a:p>
          <a:p>
            <a:pPr marL="0" indent="0">
              <a:buFont typeface="Arial" charset="0"/>
              <a:buNone/>
              <a:defRPr/>
            </a:pPr>
            <a:r>
              <a:rPr lang="en-US" sz="6200" dirty="0">
                <a:latin typeface="Arial" pitchFamily="34" charset="0"/>
                <a:cs typeface="Arial" pitchFamily="34" charset="0"/>
              </a:rPr>
              <a:t>October 2018</a:t>
            </a:r>
            <a:endParaRPr lang="en-US" sz="6200" dirty="0">
              <a:solidFill>
                <a:srgbClr val="C00000"/>
              </a:solidFill>
              <a:latin typeface="Arial" pitchFamily="34" charset="0"/>
              <a:cs typeface="Arial" pitchFamily="34" charset="0"/>
            </a:endParaRPr>
          </a:p>
          <a:p>
            <a:pPr marL="0" indent="0">
              <a:buFont typeface="Arial" charset="0"/>
              <a:buNone/>
              <a:defRPr/>
            </a:pPr>
            <a:endParaRPr lang="en-US" sz="6200" b="1" dirty="0">
              <a:solidFill>
                <a:srgbClr val="C00000"/>
              </a:solidFill>
              <a:latin typeface="Arial" pitchFamily="34" charset="0"/>
              <a:cs typeface="Arial" pitchFamily="34" charset="0"/>
            </a:endParaRPr>
          </a:p>
          <a:p>
            <a:pPr marL="0" indent="0">
              <a:buFont typeface="Arial" pitchFamily="34" charset="0"/>
              <a:buNone/>
              <a:defRPr/>
            </a:pPr>
            <a:r>
              <a:rPr lang="en-US" sz="6200" dirty="0">
                <a:latin typeface="Arial" pitchFamily="34" charset="0"/>
                <a:cs typeface="Arial" pitchFamily="34" charset="0"/>
                <a:hlinkClick r:id="rId2"/>
              </a:rPr>
              <a:t>http://clinchem.aaccjnls.org/content/64/10/1485</a:t>
            </a:r>
            <a:endParaRPr lang="en-US" sz="6200" dirty="0">
              <a:latin typeface="Arial" pitchFamily="34" charset="0"/>
              <a:cs typeface="Arial" pitchFamily="34" charset="0"/>
            </a:endParaRPr>
          </a:p>
          <a:p>
            <a:pPr marL="0" indent="0">
              <a:buFont typeface="Arial" pitchFamily="34" charset="0"/>
              <a:buNone/>
              <a:defRPr/>
            </a:pPr>
            <a:endParaRPr lang="en-US" sz="5200" dirty="0">
              <a:latin typeface="Arial" pitchFamily="34" charset="0"/>
              <a:cs typeface="Arial" pitchFamily="34" charset="0"/>
            </a:endParaRPr>
          </a:p>
          <a:p>
            <a:pPr marL="0" indent="0">
              <a:buFont typeface="Arial" pitchFamily="34" charset="0"/>
              <a:buNone/>
              <a:defRPr/>
            </a:pPr>
            <a:r>
              <a:rPr lang="en-US" sz="5200" dirty="0">
                <a:latin typeface="Arial" pitchFamily="34" charset="0"/>
                <a:cs typeface="Arial" pitchFamily="34" charset="0"/>
              </a:rPr>
              <a:t>© Copyright 2018 by the American Association for Clinical Chemistry</a:t>
            </a:r>
          </a:p>
        </p:txBody>
      </p:sp>
      <p:pic>
        <p:nvPicPr>
          <p:cNvPr id="8" name="Picture 7">
            <a:extLst>
              <a:ext uri="{FF2B5EF4-FFF2-40B4-BE49-F238E27FC236}">
                <a16:creationId xmlns:a16="http://schemas.microsoft.com/office/drawing/2014/main" id="{F4538F88-39AD-4DE4-A8E2-83DBDD46372C}"/>
              </a:ext>
            </a:extLst>
          </p:cNvPr>
          <p:cNvPicPr>
            <a:picLocks noChangeAspect="1"/>
          </p:cNvPicPr>
          <p:nvPr/>
        </p:nvPicPr>
        <p:blipFill>
          <a:blip r:embed="rId3"/>
          <a:stretch>
            <a:fillRect/>
          </a:stretch>
        </p:blipFill>
        <p:spPr>
          <a:xfrm>
            <a:off x="69670" y="1985069"/>
            <a:ext cx="3527472" cy="4708408"/>
          </a:xfrm>
          <a:prstGeom prst="rect">
            <a:avLst/>
          </a:prstGeom>
        </p:spPr>
      </p:pic>
    </p:spTree>
    <p:extLst>
      <p:ext uri="{BB962C8B-B14F-4D97-AF65-F5344CB8AC3E}">
        <p14:creationId xmlns:p14="http://schemas.microsoft.com/office/powerpoint/2010/main" val="28769885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4294967295"/>
          </p:nvPr>
        </p:nvSpPr>
        <p:spPr>
          <a:xfrm>
            <a:off x="630432" y="1551138"/>
            <a:ext cx="7112727" cy="3517340"/>
          </a:xfrm>
        </p:spPr>
        <p:txBody>
          <a:bodyPr/>
          <a:lstStyle/>
          <a:p>
            <a:endParaRPr lang="en-US" dirty="0"/>
          </a:p>
          <a:p>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10</a:t>
            </a:fld>
            <a:endParaRPr lang="en-US"/>
          </a:p>
        </p:txBody>
      </p:sp>
      <p:sp>
        <p:nvSpPr>
          <p:cNvPr id="7" name="TextBox 6"/>
          <p:cNvSpPr txBox="1"/>
          <p:nvPr/>
        </p:nvSpPr>
        <p:spPr>
          <a:xfrm>
            <a:off x="165834" y="696003"/>
            <a:ext cx="5029200" cy="553998"/>
          </a:xfrm>
          <a:prstGeom prst="rect">
            <a:avLst/>
          </a:prstGeom>
          <a:noFill/>
        </p:spPr>
        <p:txBody>
          <a:bodyPr wrap="square" rtlCol="0">
            <a:spAutoFit/>
          </a:bodyPr>
          <a:lstStyle/>
          <a:p>
            <a:r>
              <a:rPr lang="en-US" sz="3000" b="1" dirty="0">
                <a:latin typeface="+mj-lt"/>
              </a:rPr>
              <a:t>Results</a:t>
            </a:r>
          </a:p>
        </p:txBody>
      </p:sp>
      <p:sp>
        <p:nvSpPr>
          <p:cNvPr id="5" name="Rechthoek 4"/>
          <p:cNvSpPr/>
          <p:nvPr/>
        </p:nvSpPr>
        <p:spPr>
          <a:xfrm>
            <a:off x="2362200" y="1757162"/>
            <a:ext cx="289560" cy="30113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2"/>
          <p:cNvSpPr/>
          <p:nvPr/>
        </p:nvSpPr>
        <p:spPr>
          <a:xfrm>
            <a:off x="1319349" y="1241010"/>
            <a:ext cx="7694022" cy="923330"/>
          </a:xfrm>
          <a:prstGeom prst="rect">
            <a:avLst/>
          </a:prstGeom>
          <a:solidFill>
            <a:schemeClr val="bg1">
              <a:lumMod val="75000"/>
            </a:schemeClr>
          </a:solidFill>
        </p:spPr>
        <p:txBody>
          <a:bodyPr wrap="square">
            <a:spAutoFit/>
          </a:bodyPr>
          <a:lstStyle/>
          <a:p>
            <a:r>
              <a:rPr lang="en-US" b="1" dirty="0">
                <a:solidFill>
                  <a:srgbClr val="B11F24"/>
                </a:solidFill>
              </a:rPr>
              <a:t>Comparison between non-HDL-P and apoB-100 concentrations measured by IN, LC-MS/MS, NMR, ES-DMA and VAP in 25 frozen CSs against the consensus mean concentrations </a:t>
            </a:r>
          </a:p>
        </p:txBody>
      </p:sp>
      <p:sp>
        <p:nvSpPr>
          <p:cNvPr id="3" name="Rectangle 2"/>
          <p:cNvSpPr/>
          <p:nvPr/>
        </p:nvSpPr>
        <p:spPr>
          <a:xfrm>
            <a:off x="1284512" y="2247594"/>
            <a:ext cx="7859488" cy="3693319"/>
          </a:xfrm>
          <a:prstGeom prst="rect">
            <a:avLst/>
          </a:prstGeom>
        </p:spPr>
        <p:txBody>
          <a:bodyPr wrap="square">
            <a:spAutoFit/>
          </a:bodyPr>
          <a:lstStyle/>
          <a:p>
            <a:r>
              <a:rPr lang="en-US" b="1" dirty="0"/>
              <a:t>Poor comparability could be explained by : </a:t>
            </a:r>
          </a:p>
          <a:p>
            <a:endParaRPr lang="en-US" dirty="0"/>
          </a:p>
          <a:p>
            <a:pPr marL="269875" indent="-269875">
              <a:buAutoNum type="arabicParenR"/>
            </a:pPr>
            <a:r>
              <a:rPr lang="en-US" dirty="0"/>
              <a:t>the different </a:t>
            </a:r>
            <a:r>
              <a:rPr lang="en-US" dirty="0" err="1"/>
              <a:t>measurands</a:t>
            </a:r>
            <a:r>
              <a:rPr lang="en-US" dirty="0"/>
              <a:t> targeted : some methods target lipids (NMR, VAP), some others target proteins (IN targets epitopes, LC/MS/MS targets </a:t>
            </a:r>
            <a:r>
              <a:rPr lang="en-US" dirty="0" err="1"/>
              <a:t>proteotypic</a:t>
            </a:r>
            <a:r>
              <a:rPr lang="en-US" dirty="0"/>
              <a:t> peptides) and others the whole particle (ES-DMA)</a:t>
            </a:r>
          </a:p>
          <a:p>
            <a:pPr marL="269875" indent="-269875"/>
            <a:endParaRPr lang="en-US" dirty="0"/>
          </a:p>
          <a:p>
            <a:pPr marL="269875" indent="-269875">
              <a:buAutoNum type="arabicParenR" startAt="2"/>
            </a:pPr>
            <a:r>
              <a:rPr lang="en-US" dirty="0"/>
              <a:t>the fact that these methods rely on highly different physical principles :</a:t>
            </a:r>
          </a:p>
          <a:p>
            <a:pPr marL="269875" indent="-269875"/>
            <a:r>
              <a:rPr lang="en-US" dirty="0"/>
              <a:t>	Lipoproteins are separated as function of size, density, charge or content</a:t>
            </a:r>
          </a:p>
          <a:p>
            <a:pPr marL="269875" indent="-269875"/>
            <a:endParaRPr lang="en-US" dirty="0"/>
          </a:p>
          <a:p>
            <a:pPr marL="269875" indent="-269875"/>
            <a:r>
              <a:rPr lang="en-US" dirty="0"/>
              <a:t>3) the different calibration strategies chosen</a:t>
            </a:r>
          </a:p>
          <a:p>
            <a:pPr marL="269875" indent="-269875"/>
            <a:r>
              <a:rPr lang="en-US" dirty="0"/>
              <a:t>	Even similar methods can be calibrated in different ways that strongly affect results, e.g. LC/MS/MS calibrated with peptides or with secondary calibrators values assigned by IN. </a:t>
            </a:r>
            <a:endParaRPr lang="fr-FR" dirty="0"/>
          </a:p>
        </p:txBody>
      </p:sp>
    </p:spTree>
    <p:extLst>
      <p:ext uri="{BB962C8B-B14F-4D97-AF65-F5344CB8AC3E}">
        <p14:creationId xmlns:p14="http://schemas.microsoft.com/office/powerpoint/2010/main" val="2374003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4294967295"/>
          </p:nvPr>
        </p:nvSpPr>
        <p:spPr>
          <a:xfrm>
            <a:off x="630432" y="1551138"/>
            <a:ext cx="7112727" cy="3517340"/>
          </a:xfrm>
        </p:spPr>
        <p:txBody>
          <a:bodyPr/>
          <a:lstStyle/>
          <a:p>
            <a:endParaRPr lang="en-US" dirty="0"/>
          </a:p>
          <a:p>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11</a:t>
            </a:fld>
            <a:endParaRPr lang="en-US"/>
          </a:p>
        </p:txBody>
      </p:sp>
      <p:sp>
        <p:nvSpPr>
          <p:cNvPr id="7" name="TextBox 6"/>
          <p:cNvSpPr txBox="1"/>
          <p:nvPr/>
        </p:nvSpPr>
        <p:spPr>
          <a:xfrm>
            <a:off x="165834" y="696003"/>
            <a:ext cx="5029200" cy="553998"/>
          </a:xfrm>
          <a:prstGeom prst="rect">
            <a:avLst/>
          </a:prstGeom>
          <a:noFill/>
        </p:spPr>
        <p:txBody>
          <a:bodyPr wrap="square" rtlCol="0">
            <a:spAutoFit/>
          </a:bodyPr>
          <a:lstStyle/>
          <a:p>
            <a:r>
              <a:rPr lang="en-US" sz="3000" b="1" dirty="0">
                <a:latin typeface="+mj-lt"/>
              </a:rPr>
              <a:t>Results</a:t>
            </a:r>
          </a:p>
        </p:txBody>
      </p:sp>
      <p:sp>
        <p:nvSpPr>
          <p:cNvPr id="5" name="Rechthoek 4"/>
          <p:cNvSpPr/>
          <p:nvPr/>
        </p:nvSpPr>
        <p:spPr>
          <a:xfrm>
            <a:off x="2362200" y="1757162"/>
            <a:ext cx="289560" cy="30113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2"/>
          <p:cNvSpPr/>
          <p:nvPr/>
        </p:nvSpPr>
        <p:spPr>
          <a:xfrm>
            <a:off x="650240" y="1345150"/>
            <a:ext cx="7871460" cy="369332"/>
          </a:xfrm>
          <a:prstGeom prst="rect">
            <a:avLst/>
          </a:prstGeom>
          <a:solidFill>
            <a:schemeClr val="bg1">
              <a:lumMod val="75000"/>
            </a:schemeClr>
          </a:solidFill>
        </p:spPr>
        <p:txBody>
          <a:bodyPr wrap="square">
            <a:spAutoFit/>
          </a:bodyPr>
          <a:lstStyle/>
          <a:p>
            <a:r>
              <a:rPr lang="en-US" b="1" dirty="0">
                <a:solidFill>
                  <a:srgbClr val="B11F24"/>
                </a:solidFill>
              </a:rPr>
              <a:t> Precision and accuracy of 10 methods for non-HDL-P determination</a:t>
            </a:r>
          </a:p>
        </p:txBody>
      </p:sp>
      <p:pic>
        <p:nvPicPr>
          <p:cNvPr id="8"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992457" y="1712427"/>
            <a:ext cx="6193600" cy="46913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84618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12</a:t>
            </a:fld>
            <a:endParaRPr lang="en-US"/>
          </a:p>
        </p:txBody>
      </p:sp>
      <p:sp>
        <p:nvSpPr>
          <p:cNvPr id="7" name="TextBox 6"/>
          <p:cNvSpPr txBox="1"/>
          <p:nvPr/>
        </p:nvSpPr>
        <p:spPr>
          <a:xfrm>
            <a:off x="165834" y="696003"/>
            <a:ext cx="5029200" cy="553998"/>
          </a:xfrm>
          <a:prstGeom prst="rect">
            <a:avLst/>
          </a:prstGeom>
          <a:noFill/>
        </p:spPr>
        <p:txBody>
          <a:bodyPr wrap="square" rtlCol="0">
            <a:spAutoFit/>
          </a:bodyPr>
          <a:lstStyle/>
          <a:p>
            <a:r>
              <a:rPr lang="en-US" sz="3000" b="1" dirty="0">
                <a:latin typeface="+mj-lt"/>
              </a:rPr>
              <a:t>Results</a:t>
            </a:r>
          </a:p>
        </p:txBody>
      </p:sp>
      <p:sp>
        <p:nvSpPr>
          <p:cNvPr id="5" name="Rechthoek 4"/>
          <p:cNvSpPr/>
          <p:nvPr/>
        </p:nvSpPr>
        <p:spPr>
          <a:xfrm>
            <a:off x="2362200" y="1757162"/>
            <a:ext cx="289560" cy="30113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2"/>
          <p:cNvSpPr/>
          <p:nvPr/>
        </p:nvSpPr>
        <p:spPr>
          <a:xfrm>
            <a:off x="650239" y="1345150"/>
            <a:ext cx="7958367" cy="369332"/>
          </a:xfrm>
          <a:prstGeom prst="rect">
            <a:avLst/>
          </a:prstGeom>
          <a:solidFill>
            <a:schemeClr val="bg1">
              <a:lumMod val="75000"/>
            </a:schemeClr>
          </a:solidFill>
        </p:spPr>
        <p:txBody>
          <a:bodyPr wrap="square">
            <a:spAutoFit/>
          </a:bodyPr>
          <a:lstStyle/>
          <a:p>
            <a:r>
              <a:rPr lang="en-US" b="1" dirty="0">
                <a:solidFill>
                  <a:srgbClr val="B11F24"/>
                </a:solidFill>
              </a:rPr>
              <a:t> Precision and accuracy of 10 measurement procedures for non-HDL-P</a:t>
            </a:r>
          </a:p>
        </p:txBody>
      </p:sp>
      <p:pic>
        <p:nvPicPr>
          <p:cNvPr id="12" name="Picture 9"/>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35511" y="1792521"/>
            <a:ext cx="5461000" cy="3749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817068" y="5557302"/>
            <a:ext cx="8326932" cy="369332"/>
          </a:xfrm>
          <a:prstGeom prst="rect">
            <a:avLst/>
          </a:prstGeom>
        </p:spPr>
        <p:txBody>
          <a:bodyPr wrap="square">
            <a:spAutoFit/>
          </a:bodyPr>
          <a:lstStyle/>
          <a:p>
            <a:r>
              <a:rPr lang="en-US" b="1" dirty="0"/>
              <a:t>How to select a suitable candidate reference measurement procedure?</a:t>
            </a:r>
            <a:endParaRPr lang="fr-FR" b="1" dirty="0"/>
          </a:p>
        </p:txBody>
      </p:sp>
      <p:sp>
        <p:nvSpPr>
          <p:cNvPr id="2" name="Rectangle 1"/>
          <p:cNvSpPr/>
          <p:nvPr/>
        </p:nvSpPr>
        <p:spPr>
          <a:xfrm>
            <a:off x="6322719" y="2789320"/>
            <a:ext cx="2787943" cy="646331"/>
          </a:xfrm>
          <a:prstGeom prst="rect">
            <a:avLst/>
          </a:prstGeom>
        </p:spPr>
        <p:txBody>
          <a:bodyPr wrap="none">
            <a:spAutoFit/>
          </a:bodyPr>
          <a:lstStyle/>
          <a:p>
            <a:r>
              <a:rPr lang="fr-FR" dirty="0">
                <a:solidFill>
                  <a:srgbClr val="FF0000"/>
                </a:solidFill>
              </a:rPr>
              <a:t>Peptide-</a:t>
            </a:r>
            <a:r>
              <a:rPr lang="fr-FR" dirty="0" err="1">
                <a:solidFill>
                  <a:srgbClr val="FF0000"/>
                </a:solidFill>
              </a:rPr>
              <a:t>based</a:t>
            </a:r>
            <a:r>
              <a:rPr lang="fr-FR" dirty="0">
                <a:solidFill>
                  <a:srgbClr val="FF0000"/>
                </a:solidFill>
              </a:rPr>
              <a:t> calibration</a:t>
            </a:r>
          </a:p>
          <a:p>
            <a:r>
              <a:rPr lang="fr-FR" dirty="0">
                <a:solidFill>
                  <a:srgbClr val="FF0000"/>
                </a:solidFill>
                <a:sym typeface="Wingdings" panose="05000000000000000000" pitchFamily="2" charset="2"/>
              </a:rPr>
              <a:t> </a:t>
            </a:r>
            <a:r>
              <a:rPr lang="fr-FR" dirty="0" err="1">
                <a:solidFill>
                  <a:srgbClr val="FF0000"/>
                </a:solidFill>
                <a:sym typeface="Wingdings" panose="05000000000000000000" pitchFamily="2" charset="2"/>
              </a:rPr>
              <a:t>Traceability</a:t>
            </a:r>
            <a:r>
              <a:rPr lang="fr-FR" dirty="0">
                <a:solidFill>
                  <a:srgbClr val="FF0000"/>
                </a:solidFill>
                <a:sym typeface="Wingdings" panose="05000000000000000000" pitchFamily="2" charset="2"/>
              </a:rPr>
              <a:t> to the SI</a:t>
            </a:r>
            <a:endParaRPr lang="fr-FR" dirty="0">
              <a:solidFill>
                <a:srgbClr val="FF0000"/>
              </a:solidFill>
            </a:endParaRPr>
          </a:p>
        </p:txBody>
      </p:sp>
      <p:sp>
        <p:nvSpPr>
          <p:cNvPr id="3" name="Accolade fermante 2"/>
          <p:cNvSpPr/>
          <p:nvPr/>
        </p:nvSpPr>
        <p:spPr>
          <a:xfrm>
            <a:off x="6104709" y="2821593"/>
            <a:ext cx="239492" cy="566057"/>
          </a:xfrm>
          <a:prstGeom prst="rightBrace">
            <a:avLst/>
          </a:pr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13" name="Accolade fermante 12"/>
          <p:cNvSpPr/>
          <p:nvPr/>
        </p:nvSpPr>
        <p:spPr>
          <a:xfrm>
            <a:off x="6104709" y="3416610"/>
            <a:ext cx="239492" cy="566057"/>
          </a:xfrm>
          <a:prstGeom prst="rightBrace">
            <a:avLst/>
          </a:prstGeom>
          <a:ln>
            <a:solidFill>
              <a:srgbClr val="0000FF"/>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14" name="Rectangle 13"/>
          <p:cNvSpPr/>
          <p:nvPr/>
        </p:nvSpPr>
        <p:spPr>
          <a:xfrm>
            <a:off x="6344201" y="3373170"/>
            <a:ext cx="2193293" cy="646331"/>
          </a:xfrm>
          <a:prstGeom prst="rect">
            <a:avLst/>
          </a:prstGeom>
        </p:spPr>
        <p:txBody>
          <a:bodyPr wrap="none">
            <a:spAutoFit/>
          </a:bodyPr>
          <a:lstStyle/>
          <a:p>
            <a:r>
              <a:rPr lang="fr-FR" dirty="0">
                <a:solidFill>
                  <a:srgbClr val="0000FF"/>
                </a:solidFill>
              </a:rPr>
              <a:t>Matrix calibration</a:t>
            </a:r>
          </a:p>
          <a:p>
            <a:r>
              <a:rPr lang="fr-FR" dirty="0">
                <a:solidFill>
                  <a:srgbClr val="0000FF"/>
                </a:solidFill>
                <a:sym typeface="Wingdings" panose="05000000000000000000" pitchFamily="2" charset="2"/>
              </a:rPr>
              <a:t> </a:t>
            </a:r>
            <a:r>
              <a:rPr lang="fr-FR" dirty="0" err="1">
                <a:solidFill>
                  <a:srgbClr val="0000FF"/>
                </a:solidFill>
                <a:sym typeface="Wingdings" panose="05000000000000000000" pitchFamily="2" charset="2"/>
              </a:rPr>
              <a:t>Traceability</a:t>
            </a:r>
            <a:r>
              <a:rPr lang="fr-FR" dirty="0">
                <a:solidFill>
                  <a:srgbClr val="0000FF"/>
                </a:solidFill>
                <a:sym typeface="Wingdings" panose="05000000000000000000" pitchFamily="2" charset="2"/>
              </a:rPr>
              <a:t> to IN</a:t>
            </a:r>
            <a:endParaRPr lang="fr-FR" dirty="0">
              <a:solidFill>
                <a:srgbClr val="0000FF"/>
              </a:solidFill>
            </a:endParaRPr>
          </a:p>
        </p:txBody>
      </p:sp>
      <p:sp>
        <p:nvSpPr>
          <p:cNvPr id="16" name="Accolade fermante 15"/>
          <p:cNvSpPr/>
          <p:nvPr/>
        </p:nvSpPr>
        <p:spPr>
          <a:xfrm>
            <a:off x="6104708" y="4283112"/>
            <a:ext cx="239492" cy="566057"/>
          </a:xfrm>
          <a:prstGeom prst="rightBrace">
            <a:avLst/>
          </a:pr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17" name="Rectangle 16"/>
          <p:cNvSpPr/>
          <p:nvPr/>
        </p:nvSpPr>
        <p:spPr>
          <a:xfrm>
            <a:off x="6344200" y="4355347"/>
            <a:ext cx="2766461" cy="369332"/>
          </a:xfrm>
          <a:prstGeom prst="rect">
            <a:avLst/>
          </a:prstGeom>
        </p:spPr>
        <p:txBody>
          <a:bodyPr wrap="square">
            <a:spAutoFit/>
          </a:bodyPr>
          <a:lstStyle/>
          <a:p>
            <a:r>
              <a:rPr lang="en-US" dirty="0"/>
              <a:t>data post-treatment!</a:t>
            </a:r>
            <a:endParaRPr lang="fr-FR" dirty="0"/>
          </a:p>
        </p:txBody>
      </p:sp>
      <p:sp>
        <p:nvSpPr>
          <p:cNvPr id="18" name="Rectangle 17"/>
          <p:cNvSpPr/>
          <p:nvPr/>
        </p:nvSpPr>
        <p:spPr>
          <a:xfrm>
            <a:off x="6043418" y="4842267"/>
            <a:ext cx="2565189" cy="369332"/>
          </a:xfrm>
          <a:prstGeom prst="rect">
            <a:avLst/>
          </a:prstGeom>
        </p:spPr>
        <p:txBody>
          <a:bodyPr wrap="none">
            <a:spAutoFit/>
          </a:bodyPr>
          <a:lstStyle/>
          <a:p>
            <a:r>
              <a:rPr lang="fr-FR" dirty="0">
                <a:solidFill>
                  <a:srgbClr val="FF0000"/>
                </a:solidFill>
                <a:sym typeface="Wingdings" panose="05000000000000000000" pitchFamily="2" charset="2"/>
              </a:rPr>
              <a:t> </a:t>
            </a:r>
            <a:r>
              <a:rPr lang="fr-FR" dirty="0" err="1">
                <a:solidFill>
                  <a:srgbClr val="FF0000"/>
                </a:solidFill>
                <a:sym typeface="Wingdings" panose="05000000000000000000" pitchFamily="2" charset="2"/>
              </a:rPr>
              <a:t>Traceability</a:t>
            </a:r>
            <a:r>
              <a:rPr lang="fr-FR" dirty="0">
                <a:solidFill>
                  <a:srgbClr val="FF0000"/>
                </a:solidFill>
                <a:sym typeface="Wingdings" panose="05000000000000000000" pitchFamily="2" charset="2"/>
              </a:rPr>
              <a:t> to the SI</a:t>
            </a:r>
            <a:endParaRPr lang="fr-FR" dirty="0">
              <a:solidFill>
                <a:srgbClr val="FF0000"/>
              </a:solidFill>
            </a:endParaRPr>
          </a:p>
        </p:txBody>
      </p:sp>
      <p:sp>
        <p:nvSpPr>
          <p:cNvPr id="20" name="Rectangle 19"/>
          <p:cNvSpPr/>
          <p:nvPr/>
        </p:nvSpPr>
        <p:spPr>
          <a:xfrm>
            <a:off x="6061163" y="5110530"/>
            <a:ext cx="2193293" cy="369332"/>
          </a:xfrm>
          <a:prstGeom prst="rect">
            <a:avLst/>
          </a:prstGeom>
        </p:spPr>
        <p:txBody>
          <a:bodyPr wrap="none">
            <a:spAutoFit/>
          </a:bodyPr>
          <a:lstStyle/>
          <a:p>
            <a:r>
              <a:rPr lang="fr-FR" dirty="0">
                <a:solidFill>
                  <a:srgbClr val="0000FF"/>
                </a:solidFill>
                <a:sym typeface="Wingdings" panose="05000000000000000000" pitchFamily="2" charset="2"/>
              </a:rPr>
              <a:t> </a:t>
            </a:r>
            <a:r>
              <a:rPr lang="fr-FR" dirty="0" err="1">
                <a:solidFill>
                  <a:srgbClr val="0000FF"/>
                </a:solidFill>
                <a:sym typeface="Wingdings" panose="05000000000000000000" pitchFamily="2" charset="2"/>
              </a:rPr>
              <a:t>Traceability</a:t>
            </a:r>
            <a:r>
              <a:rPr lang="fr-FR" dirty="0">
                <a:solidFill>
                  <a:srgbClr val="0000FF"/>
                </a:solidFill>
                <a:sym typeface="Wingdings" panose="05000000000000000000" pitchFamily="2" charset="2"/>
              </a:rPr>
              <a:t> to IN</a:t>
            </a:r>
            <a:endParaRPr lang="fr-FR" dirty="0">
              <a:solidFill>
                <a:srgbClr val="0000FF"/>
              </a:solidFill>
            </a:endParaRPr>
          </a:p>
        </p:txBody>
      </p:sp>
    </p:spTree>
    <p:extLst>
      <p:ext uri="{BB962C8B-B14F-4D97-AF65-F5344CB8AC3E}">
        <p14:creationId xmlns:p14="http://schemas.microsoft.com/office/powerpoint/2010/main" val="22242990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610039" y="6247606"/>
            <a:ext cx="485775" cy="365125"/>
          </a:xfrm>
        </p:spPr>
        <p:txBody>
          <a:bodyPr/>
          <a:lstStyle/>
          <a:p>
            <a:fld id="{B897C2A1-9313-CA4F-AEA9-36A479C1E1AD}" type="slidenum">
              <a:rPr lang="en-US" smtClean="0"/>
              <a:pPr/>
              <a:t>13</a:t>
            </a:fld>
            <a:endParaRPr lang="en-US" dirty="0"/>
          </a:p>
        </p:txBody>
      </p:sp>
      <p:sp>
        <p:nvSpPr>
          <p:cNvPr id="7" name="TextBox 6"/>
          <p:cNvSpPr txBox="1"/>
          <p:nvPr/>
        </p:nvSpPr>
        <p:spPr>
          <a:xfrm>
            <a:off x="165834" y="696003"/>
            <a:ext cx="5029200" cy="553998"/>
          </a:xfrm>
          <a:prstGeom prst="rect">
            <a:avLst/>
          </a:prstGeom>
          <a:noFill/>
        </p:spPr>
        <p:txBody>
          <a:bodyPr wrap="square" rtlCol="0">
            <a:spAutoFit/>
          </a:bodyPr>
          <a:lstStyle/>
          <a:p>
            <a:r>
              <a:rPr lang="en-US" sz="3000" b="1" dirty="0">
                <a:latin typeface="+mj-lt"/>
              </a:rPr>
              <a:t>Results</a:t>
            </a:r>
          </a:p>
        </p:txBody>
      </p:sp>
      <p:sp>
        <p:nvSpPr>
          <p:cNvPr id="5" name="Rechthoek 4"/>
          <p:cNvSpPr/>
          <p:nvPr/>
        </p:nvSpPr>
        <p:spPr>
          <a:xfrm>
            <a:off x="2362200" y="1757162"/>
            <a:ext cx="289560" cy="30113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Line 27"/>
          <p:cNvSpPr>
            <a:spLocks noChangeShapeType="1"/>
          </p:cNvSpPr>
          <p:nvPr/>
        </p:nvSpPr>
        <p:spPr bwMode="auto">
          <a:xfrm flipH="1">
            <a:off x="8976752" y="1189831"/>
            <a:ext cx="42862" cy="0"/>
          </a:xfrm>
          <a:prstGeom prst="line">
            <a:avLst/>
          </a:prstGeom>
          <a:noFill/>
          <a:ln w="12700">
            <a:solidFill>
              <a:schemeClr val="accent1"/>
            </a:solidFill>
            <a:round/>
            <a:headEnd/>
            <a:tailEnd/>
          </a:ln>
          <a:extLst>
            <a:ext uri="{909E8E84-426E-40DD-AFC4-6F175D3DCCD1}">
              <a14:hiddenFill xmlns:a14="http://schemas.microsoft.com/office/drawing/2010/main">
                <a:noFill/>
              </a14:hiddenFill>
            </a:ext>
          </a:extLst>
        </p:spPr>
        <p:txBody>
          <a:bodyPr wrap="none" anchor="ctr"/>
          <a:lstStyle/>
          <a:p>
            <a:endParaRPr lang="fr-FR"/>
          </a:p>
        </p:txBody>
      </p:sp>
      <p:pic>
        <p:nvPicPr>
          <p:cNvPr id="10" name="Picture 6" descr="Afficher l'image d'origine"/>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033410" y="1380331"/>
            <a:ext cx="4524375" cy="523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Line 27"/>
          <p:cNvSpPr>
            <a:spLocks noChangeShapeType="1"/>
          </p:cNvSpPr>
          <p:nvPr/>
        </p:nvSpPr>
        <p:spPr bwMode="auto">
          <a:xfrm flipH="1">
            <a:off x="8976752" y="1189831"/>
            <a:ext cx="42862" cy="0"/>
          </a:xfrm>
          <a:prstGeom prst="line">
            <a:avLst/>
          </a:prstGeom>
          <a:noFill/>
          <a:ln w="12700">
            <a:solidFill>
              <a:schemeClr val="accent1"/>
            </a:solidFill>
            <a:round/>
            <a:headEnd/>
            <a:tailEnd/>
          </a:ln>
          <a:extLst>
            <a:ext uri="{909E8E84-426E-40DD-AFC4-6F175D3DCCD1}">
              <a14:hiddenFill xmlns:a14="http://schemas.microsoft.com/office/drawing/2010/main">
                <a:noFill/>
              </a14:hiddenFill>
            </a:ext>
          </a:extLst>
        </p:spPr>
        <p:txBody>
          <a:bodyPr wrap="none" anchor="ctr"/>
          <a:lstStyle/>
          <a:p>
            <a:endParaRPr lang="fr-FR"/>
          </a:p>
        </p:txBody>
      </p:sp>
      <p:sp>
        <p:nvSpPr>
          <p:cNvPr id="12" name="Rectangle 11"/>
          <p:cNvSpPr/>
          <p:nvPr/>
        </p:nvSpPr>
        <p:spPr>
          <a:xfrm>
            <a:off x="4666689" y="1346993"/>
            <a:ext cx="4067175" cy="27146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3" name="Rectangle 12"/>
          <p:cNvSpPr/>
          <p:nvPr/>
        </p:nvSpPr>
        <p:spPr>
          <a:xfrm>
            <a:off x="4809564" y="3436143"/>
            <a:ext cx="4086225" cy="2430463"/>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4" name="Rectangle 13"/>
          <p:cNvSpPr/>
          <p:nvPr/>
        </p:nvSpPr>
        <p:spPr>
          <a:xfrm>
            <a:off x="4961964" y="5406231"/>
            <a:ext cx="4133850" cy="1344612"/>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9" name="Rectangle 2"/>
          <p:cNvSpPr/>
          <p:nvPr/>
        </p:nvSpPr>
        <p:spPr>
          <a:xfrm>
            <a:off x="137160" y="1347690"/>
            <a:ext cx="4453200" cy="646331"/>
          </a:xfrm>
          <a:prstGeom prst="rect">
            <a:avLst/>
          </a:prstGeom>
          <a:solidFill>
            <a:schemeClr val="bg1">
              <a:lumMod val="75000"/>
            </a:schemeClr>
          </a:solidFill>
        </p:spPr>
        <p:txBody>
          <a:bodyPr wrap="square">
            <a:spAutoFit/>
          </a:bodyPr>
          <a:lstStyle/>
          <a:p>
            <a:r>
              <a:rPr lang="en-US" b="1" dirty="0">
                <a:solidFill>
                  <a:srgbClr val="B11F24"/>
                </a:solidFill>
              </a:rPr>
              <a:t>How to select a suitable candidate reference measurement procedure?</a:t>
            </a:r>
          </a:p>
        </p:txBody>
      </p:sp>
      <p:sp>
        <p:nvSpPr>
          <p:cNvPr id="15" name="Rectangle 3"/>
          <p:cNvSpPr>
            <a:spLocks noChangeArrowheads="1"/>
          </p:cNvSpPr>
          <p:nvPr/>
        </p:nvSpPr>
        <p:spPr bwMode="auto">
          <a:xfrm>
            <a:off x="4642614" y="965155"/>
            <a:ext cx="455364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30000"/>
              </a:spcBef>
              <a:buClr>
                <a:schemeClr val="tx2"/>
              </a:buClr>
              <a:buFont typeface="Wingdings" pitchFamily="2" charset="2"/>
              <a:defRPr sz="2400">
                <a:solidFill>
                  <a:schemeClr val="bg2"/>
                </a:solidFill>
                <a:latin typeface="Arial" charset="0"/>
              </a:defRPr>
            </a:lvl1pPr>
            <a:lvl2pPr marL="742950" indent="-285750" eaLnBrk="0" hangingPunct="0">
              <a:spcBef>
                <a:spcPct val="30000"/>
              </a:spcBef>
              <a:buClr>
                <a:srgbClr val="B3BDD8"/>
              </a:buClr>
              <a:buSzPct val="80000"/>
              <a:buFont typeface="Wingdings 3" pitchFamily="18" charset="2"/>
              <a:buChar char="u"/>
              <a:defRPr sz="2000">
                <a:solidFill>
                  <a:schemeClr val="tx2"/>
                </a:solidFill>
                <a:latin typeface="Arial" charset="0"/>
              </a:defRPr>
            </a:lvl2pPr>
            <a:lvl3pPr marL="1143000" indent="-228600" eaLnBrk="0" hangingPunct="0">
              <a:spcBef>
                <a:spcPct val="30000"/>
              </a:spcBef>
              <a:buClr>
                <a:srgbClr val="44AC8A"/>
              </a:buClr>
              <a:buSzPct val="80000"/>
              <a:buFont typeface="Wingdings 2" pitchFamily="18" charset="2"/>
              <a:buChar char="¢"/>
              <a:defRPr>
                <a:solidFill>
                  <a:schemeClr val="accent1"/>
                </a:solidFill>
                <a:latin typeface="Arial" charset="0"/>
              </a:defRPr>
            </a:lvl3pPr>
            <a:lvl4pPr marL="1600200" indent="-228600" eaLnBrk="0" hangingPunct="0">
              <a:spcBef>
                <a:spcPct val="30000"/>
              </a:spcBef>
              <a:buClr>
                <a:srgbClr val="00B050"/>
              </a:buClr>
              <a:buSzPct val="120000"/>
              <a:buFont typeface="Arial" charset="0"/>
              <a:buChar char="●"/>
              <a:defRPr sz="1600">
                <a:solidFill>
                  <a:schemeClr val="tx1"/>
                </a:solidFill>
                <a:latin typeface="Arial" charset="0"/>
              </a:defRPr>
            </a:lvl4pPr>
            <a:lvl5pPr marL="2057400" indent="-228600" eaLnBrk="0" hangingPunct="0">
              <a:spcBef>
                <a:spcPct val="30000"/>
              </a:spcBef>
              <a:buClr>
                <a:srgbClr val="00B050"/>
              </a:buClr>
              <a:buSzPct val="130000"/>
              <a:buFont typeface="Wingdings 2" pitchFamily="18" charset="2"/>
              <a:buChar char="®"/>
              <a:defRPr sz="1400">
                <a:solidFill>
                  <a:schemeClr val="tx1"/>
                </a:solidFill>
                <a:latin typeface="Arial" charset="0"/>
              </a:defRPr>
            </a:lvl5pPr>
            <a:lvl6pPr marL="2514600" indent="-228600" eaLnBrk="0" fontAlgn="base" hangingPunct="0">
              <a:spcBef>
                <a:spcPct val="30000"/>
              </a:spcBef>
              <a:spcAft>
                <a:spcPct val="0"/>
              </a:spcAft>
              <a:buClr>
                <a:srgbClr val="00B050"/>
              </a:buClr>
              <a:buSzPct val="130000"/>
              <a:buFont typeface="Wingdings 2" pitchFamily="18" charset="2"/>
              <a:buChar char="®"/>
              <a:defRPr sz="1400">
                <a:solidFill>
                  <a:schemeClr val="tx1"/>
                </a:solidFill>
                <a:latin typeface="Arial" charset="0"/>
              </a:defRPr>
            </a:lvl6pPr>
            <a:lvl7pPr marL="2971800" indent="-228600" eaLnBrk="0" fontAlgn="base" hangingPunct="0">
              <a:spcBef>
                <a:spcPct val="30000"/>
              </a:spcBef>
              <a:spcAft>
                <a:spcPct val="0"/>
              </a:spcAft>
              <a:buClr>
                <a:srgbClr val="00B050"/>
              </a:buClr>
              <a:buSzPct val="130000"/>
              <a:buFont typeface="Wingdings 2" pitchFamily="18" charset="2"/>
              <a:buChar char="®"/>
              <a:defRPr sz="1400">
                <a:solidFill>
                  <a:schemeClr val="tx1"/>
                </a:solidFill>
                <a:latin typeface="Arial" charset="0"/>
              </a:defRPr>
            </a:lvl7pPr>
            <a:lvl8pPr marL="3429000" indent="-228600" eaLnBrk="0" fontAlgn="base" hangingPunct="0">
              <a:spcBef>
                <a:spcPct val="30000"/>
              </a:spcBef>
              <a:spcAft>
                <a:spcPct val="0"/>
              </a:spcAft>
              <a:buClr>
                <a:srgbClr val="00B050"/>
              </a:buClr>
              <a:buSzPct val="130000"/>
              <a:buFont typeface="Wingdings 2" pitchFamily="18" charset="2"/>
              <a:buChar char="®"/>
              <a:defRPr sz="1400">
                <a:solidFill>
                  <a:schemeClr val="tx1"/>
                </a:solidFill>
                <a:latin typeface="Arial" charset="0"/>
              </a:defRPr>
            </a:lvl8pPr>
            <a:lvl9pPr marL="3886200" indent="-228600" eaLnBrk="0" fontAlgn="base" hangingPunct="0">
              <a:spcBef>
                <a:spcPct val="30000"/>
              </a:spcBef>
              <a:spcAft>
                <a:spcPct val="0"/>
              </a:spcAft>
              <a:buClr>
                <a:srgbClr val="00B050"/>
              </a:buClr>
              <a:buSzPct val="130000"/>
              <a:buFont typeface="Wingdings 2" pitchFamily="18" charset="2"/>
              <a:buChar char="®"/>
              <a:defRPr sz="1400">
                <a:solidFill>
                  <a:schemeClr val="tx1"/>
                </a:solidFill>
                <a:latin typeface="Arial" charset="0"/>
              </a:defRPr>
            </a:lvl9pPr>
          </a:lstStyle>
          <a:p>
            <a:pPr eaLnBrk="1" hangingPunct="1">
              <a:spcBef>
                <a:spcPct val="0"/>
              </a:spcBef>
              <a:buClrTx/>
              <a:buFontTx/>
              <a:buNone/>
            </a:pPr>
            <a:r>
              <a:rPr lang="fr-FR" altLang="fr-FR" sz="1600" dirty="0">
                <a:solidFill>
                  <a:schemeClr val="tx1"/>
                </a:solidFill>
              </a:rPr>
              <a:t>Miller et al. Ann Lab Med. 2014;34(3):187-197 </a:t>
            </a:r>
          </a:p>
        </p:txBody>
      </p:sp>
      <p:sp>
        <p:nvSpPr>
          <p:cNvPr id="2" name="Rectangle 1"/>
          <p:cNvSpPr/>
          <p:nvPr/>
        </p:nvSpPr>
        <p:spPr>
          <a:xfrm>
            <a:off x="60961" y="2244847"/>
            <a:ext cx="4354286" cy="2031325"/>
          </a:xfrm>
          <a:prstGeom prst="rect">
            <a:avLst/>
          </a:prstGeom>
        </p:spPr>
        <p:txBody>
          <a:bodyPr wrap="square">
            <a:spAutoFit/>
          </a:bodyPr>
          <a:lstStyle/>
          <a:p>
            <a:r>
              <a:rPr lang="en-US" dirty="0"/>
              <a:t>To improve measurement comparability, a preferred means consists in standardizing assay calibration through the establishment of a higher order reference measurement procedure (RMP) and the production of higher </a:t>
            </a:r>
            <a:br>
              <a:rPr lang="en-US" dirty="0"/>
            </a:br>
            <a:r>
              <a:rPr lang="en-US" dirty="0"/>
              <a:t>order reference materials (RMs). </a:t>
            </a:r>
            <a:endParaRPr lang="fr-FR" dirty="0"/>
          </a:p>
        </p:txBody>
      </p:sp>
    </p:spTree>
    <p:extLst>
      <p:ext uri="{BB962C8B-B14F-4D97-AF65-F5344CB8AC3E}">
        <p14:creationId xmlns:p14="http://schemas.microsoft.com/office/powerpoint/2010/main" val="21272054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14</a:t>
            </a:fld>
            <a:endParaRPr lang="en-US"/>
          </a:p>
        </p:txBody>
      </p:sp>
      <p:sp>
        <p:nvSpPr>
          <p:cNvPr id="7" name="TextBox 6"/>
          <p:cNvSpPr txBox="1"/>
          <p:nvPr/>
        </p:nvSpPr>
        <p:spPr>
          <a:xfrm>
            <a:off x="165834" y="696003"/>
            <a:ext cx="5029200" cy="553998"/>
          </a:xfrm>
          <a:prstGeom prst="rect">
            <a:avLst/>
          </a:prstGeom>
          <a:noFill/>
        </p:spPr>
        <p:txBody>
          <a:bodyPr wrap="square" rtlCol="0">
            <a:spAutoFit/>
          </a:bodyPr>
          <a:lstStyle/>
          <a:p>
            <a:r>
              <a:rPr lang="en-US" sz="3000" b="1" dirty="0">
                <a:latin typeface="+mj-lt"/>
              </a:rPr>
              <a:t>Results</a:t>
            </a:r>
          </a:p>
        </p:txBody>
      </p:sp>
      <p:sp>
        <p:nvSpPr>
          <p:cNvPr id="5" name="Rechthoek 4"/>
          <p:cNvSpPr/>
          <p:nvPr/>
        </p:nvSpPr>
        <p:spPr>
          <a:xfrm>
            <a:off x="2362200" y="1757162"/>
            <a:ext cx="289560" cy="30113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2"/>
          <p:cNvSpPr/>
          <p:nvPr/>
        </p:nvSpPr>
        <p:spPr>
          <a:xfrm>
            <a:off x="137160" y="1347690"/>
            <a:ext cx="8906400" cy="369332"/>
          </a:xfrm>
          <a:prstGeom prst="rect">
            <a:avLst/>
          </a:prstGeom>
          <a:solidFill>
            <a:schemeClr val="bg1">
              <a:lumMod val="75000"/>
            </a:schemeClr>
          </a:solidFill>
        </p:spPr>
        <p:txBody>
          <a:bodyPr wrap="square">
            <a:spAutoFit/>
          </a:bodyPr>
          <a:lstStyle/>
          <a:p>
            <a:r>
              <a:rPr lang="en-US" b="1" dirty="0">
                <a:solidFill>
                  <a:srgbClr val="B11F24"/>
                </a:solidFill>
              </a:rPr>
              <a:t>How to select a suitable candidate reference measurement procedure?</a:t>
            </a:r>
          </a:p>
        </p:txBody>
      </p:sp>
      <p:sp>
        <p:nvSpPr>
          <p:cNvPr id="2" name="Rectangle 1"/>
          <p:cNvSpPr/>
          <p:nvPr/>
        </p:nvSpPr>
        <p:spPr>
          <a:xfrm>
            <a:off x="137160" y="1757162"/>
            <a:ext cx="9005460" cy="1754326"/>
          </a:xfrm>
          <a:prstGeom prst="rect">
            <a:avLst/>
          </a:prstGeom>
        </p:spPr>
        <p:txBody>
          <a:bodyPr wrap="square">
            <a:spAutoFit/>
          </a:bodyPr>
          <a:lstStyle/>
          <a:p>
            <a:pPr>
              <a:lnSpc>
                <a:spcPct val="150000"/>
              </a:lnSpc>
            </a:pPr>
            <a:r>
              <a:rPr lang="en-US" dirty="0"/>
              <a:t>A candidate RMP needs to meet several requirements, the most important ones being : 1) the </a:t>
            </a:r>
            <a:r>
              <a:rPr lang="en-US" dirty="0" err="1"/>
              <a:t>measurand</a:t>
            </a:r>
            <a:r>
              <a:rPr lang="en-US" dirty="0"/>
              <a:t>, i.e. the entity intended to be measured, be well-defined, </a:t>
            </a:r>
          </a:p>
          <a:p>
            <a:pPr>
              <a:lnSpc>
                <a:spcPct val="150000"/>
              </a:lnSpc>
            </a:pPr>
            <a:r>
              <a:rPr lang="en-US" dirty="0"/>
              <a:t>2) results be traceable to the international system of units (SI),</a:t>
            </a:r>
          </a:p>
          <a:p>
            <a:pPr>
              <a:lnSpc>
                <a:spcPct val="150000"/>
              </a:lnSpc>
            </a:pPr>
            <a:r>
              <a:rPr lang="en-US" dirty="0"/>
              <a:t>3) precision and accuracy of the method fit the clinical needs</a:t>
            </a:r>
            <a:endParaRPr lang="fr-FR" dirty="0"/>
          </a:p>
        </p:txBody>
      </p:sp>
    </p:spTree>
    <p:extLst>
      <p:ext uri="{BB962C8B-B14F-4D97-AF65-F5344CB8AC3E}">
        <p14:creationId xmlns:p14="http://schemas.microsoft.com/office/powerpoint/2010/main" val="35240683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15</a:t>
            </a:fld>
            <a:endParaRPr lang="en-US"/>
          </a:p>
        </p:txBody>
      </p:sp>
      <p:sp>
        <p:nvSpPr>
          <p:cNvPr id="7" name="TextBox 6"/>
          <p:cNvSpPr txBox="1"/>
          <p:nvPr/>
        </p:nvSpPr>
        <p:spPr>
          <a:xfrm>
            <a:off x="165834" y="696003"/>
            <a:ext cx="5029200" cy="553998"/>
          </a:xfrm>
          <a:prstGeom prst="rect">
            <a:avLst/>
          </a:prstGeom>
          <a:noFill/>
        </p:spPr>
        <p:txBody>
          <a:bodyPr wrap="square" rtlCol="0">
            <a:spAutoFit/>
          </a:bodyPr>
          <a:lstStyle/>
          <a:p>
            <a:r>
              <a:rPr lang="en-US" sz="3000" b="1" dirty="0">
                <a:latin typeface="+mj-lt"/>
              </a:rPr>
              <a:t>Results</a:t>
            </a:r>
          </a:p>
        </p:txBody>
      </p:sp>
      <p:sp>
        <p:nvSpPr>
          <p:cNvPr id="5" name="Rechthoek 4"/>
          <p:cNvSpPr/>
          <p:nvPr/>
        </p:nvSpPr>
        <p:spPr>
          <a:xfrm>
            <a:off x="2362200" y="1757162"/>
            <a:ext cx="289560" cy="30113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2"/>
          <p:cNvSpPr/>
          <p:nvPr/>
        </p:nvSpPr>
        <p:spPr>
          <a:xfrm>
            <a:off x="137160" y="1347690"/>
            <a:ext cx="8906400" cy="369332"/>
          </a:xfrm>
          <a:prstGeom prst="rect">
            <a:avLst/>
          </a:prstGeom>
          <a:solidFill>
            <a:schemeClr val="bg1">
              <a:lumMod val="75000"/>
            </a:schemeClr>
          </a:solidFill>
        </p:spPr>
        <p:txBody>
          <a:bodyPr wrap="square">
            <a:spAutoFit/>
          </a:bodyPr>
          <a:lstStyle/>
          <a:p>
            <a:r>
              <a:rPr lang="en-US" b="1" dirty="0">
                <a:solidFill>
                  <a:srgbClr val="B11F24"/>
                </a:solidFill>
              </a:rPr>
              <a:t>How to select a suitable candidate reference measurement procedure?</a:t>
            </a:r>
          </a:p>
        </p:txBody>
      </p:sp>
      <p:sp>
        <p:nvSpPr>
          <p:cNvPr id="8" name="Rectangle 7"/>
          <p:cNvSpPr/>
          <p:nvPr/>
        </p:nvSpPr>
        <p:spPr>
          <a:xfrm>
            <a:off x="137160" y="1757162"/>
            <a:ext cx="9005460" cy="3416320"/>
          </a:xfrm>
          <a:prstGeom prst="rect">
            <a:avLst/>
          </a:prstGeom>
        </p:spPr>
        <p:txBody>
          <a:bodyPr wrap="square">
            <a:spAutoFit/>
          </a:bodyPr>
          <a:lstStyle/>
          <a:p>
            <a:pPr marL="285750" indent="-285750">
              <a:lnSpc>
                <a:spcPct val="150000"/>
              </a:lnSpc>
              <a:buFont typeface="Wingdings" panose="05000000000000000000" pitchFamily="2" charset="2"/>
              <a:buChar char="Ø"/>
            </a:pPr>
            <a:r>
              <a:rPr lang="en-US" dirty="0"/>
              <a:t>IN: Current reference method for </a:t>
            </a:r>
            <a:r>
              <a:rPr lang="en-US" dirty="0" err="1"/>
              <a:t>apoB</a:t>
            </a:r>
            <a:r>
              <a:rPr lang="en-US" dirty="0"/>
              <a:t> but traceability to the SI is NOT achieved</a:t>
            </a:r>
          </a:p>
          <a:p>
            <a:pPr marL="285750" indent="-285750">
              <a:lnSpc>
                <a:spcPct val="150000"/>
              </a:lnSpc>
              <a:buFont typeface="Wingdings" panose="05000000000000000000" pitchFamily="2" charset="2"/>
              <a:buChar char="Ø"/>
            </a:pPr>
            <a:r>
              <a:rPr lang="en-US" dirty="0"/>
              <a:t>VAP : the entity intended to be measured is not well-defined because lipoproteins are separated as function of their density (by UC) </a:t>
            </a:r>
            <a:r>
              <a:rPr lang="en-US" dirty="0">
                <a:sym typeface="Wingdings" panose="05000000000000000000" pitchFamily="2" charset="2"/>
              </a:rPr>
              <a:t> a mixture of undefined entities is measured</a:t>
            </a:r>
          </a:p>
          <a:p>
            <a:pPr marL="285750" indent="-285750">
              <a:lnSpc>
                <a:spcPct val="150000"/>
              </a:lnSpc>
              <a:buFont typeface="Wingdings" panose="05000000000000000000" pitchFamily="2" charset="2"/>
              <a:buChar char="Ø"/>
            </a:pPr>
            <a:r>
              <a:rPr lang="en-US" dirty="0">
                <a:sym typeface="Wingdings" panose="05000000000000000000" pitchFamily="2" charset="2"/>
              </a:rPr>
              <a:t>NMR: </a:t>
            </a:r>
            <a:r>
              <a:rPr lang="en-US" dirty="0"/>
              <a:t>Traceability to the SI NOT achieved</a:t>
            </a:r>
          </a:p>
          <a:p>
            <a:pPr marL="285750" indent="-285750">
              <a:lnSpc>
                <a:spcPct val="150000"/>
              </a:lnSpc>
              <a:buFont typeface="Wingdings" panose="05000000000000000000" pitchFamily="2" charset="2"/>
              <a:buChar char="Ø"/>
            </a:pPr>
            <a:r>
              <a:rPr lang="fr-FR" dirty="0"/>
              <a:t>ES-DMA: </a:t>
            </a:r>
            <a:r>
              <a:rPr lang="en-US" dirty="0"/>
              <a:t>Traceability to the SI OK but </a:t>
            </a:r>
            <a:r>
              <a:rPr lang="fr-FR" dirty="0" err="1"/>
              <a:t>too</a:t>
            </a:r>
            <a:r>
              <a:rPr lang="fr-FR" dirty="0"/>
              <a:t> high </a:t>
            </a:r>
            <a:r>
              <a:rPr lang="fr-FR" dirty="0" err="1"/>
              <a:t>imprecision</a:t>
            </a:r>
            <a:endParaRPr lang="fr-FR" dirty="0"/>
          </a:p>
          <a:p>
            <a:pPr marL="285750" indent="-285750">
              <a:lnSpc>
                <a:spcPct val="150000"/>
              </a:lnSpc>
              <a:buFont typeface="Wingdings" panose="05000000000000000000" pitchFamily="2" charset="2"/>
              <a:buChar char="Ø"/>
            </a:pPr>
            <a:r>
              <a:rPr lang="fr-FR" dirty="0"/>
              <a:t>LC/MS/MS : </a:t>
            </a:r>
            <a:r>
              <a:rPr lang="en-US" dirty="0"/>
              <a:t>Traceability to the SI OK, </a:t>
            </a:r>
            <a:r>
              <a:rPr lang="fr-FR" dirty="0" err="1"/>
              <a:t>well-defined</a:t>
            </a:r>
            <a:r>
              <a:rPr lang="fr-FR" dirty="0"/>
              <a:t> </a:t>
            </a:r>
            <a:r>
              <a:rPr lang="fr-FR" dirty="0" err="1"/>
              <a:t>measured</a:t>
            </a:r>
            <a:r>
              <a:rPr lang="fr-FR" dirty="0"/>
              <a:t> </a:t>
            </a:r>
            <a:r>
              <a:rPr lang="fr-FR" dirty="0" err="1"/>
              <a:t>thanks</a:t>
            </a:r>
            <a:r>
              <a:rPr lang="fr-FR" dirty="0"/>
              <a:t> to high </a:t>
            </a:r>
            <a:r>
              <a:rPr lang="fr-FR" dirty="0" err="1"/>
              <a:t>selectivity</a:t>
            </a:r>
            <a:endParaRPr lang="fr-FR" dirty="0"/>
          </a:p>
        </p:txBody>
      </p:sp>
    </p:spTree>
    <p:extLst>
      <p:ext uri="{BB962C8B-B14F-4D97-AF65-F5344CB8AC3E}">
        <p14:creationId xmlns:p14="http://schemas.microsoft.com/office/powerpoint/2010/main" val="9877773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16</a:t>
            </a:fld>
            <a:endParaRPr lang="en-US"/>
          </a:p>
        </p:txBody>
      </p:sp>
      <p:sp>
        <p:nvSpPr>
          <p:cNvPr id="7" name="TextBox 6"/>
          <p:cNvSpPr txBox="1"/>
          <p:nvPr/>
        </p:nvSpPr>
        <p:spPr>
          <a:xfrm>
            <a:off x="165834" y="696003"/>
            <a:ext cx="5029200" cy="553998"/>
          </a:xfrm>
          <a:prstGeom prst="rect">
            <a:avLst/>
          </a:prstGeom>
          <a:noFill/>
        </p:spPr>
        <p:txBody>
          <a:bodyPr wrap="square" rtlCol="0">
            <a:spAutoFit/>
          </a:bodyPr>
          <a:lstStyle/>
          <a:p>
            <a:r>
              <a:rPr lang="en-US" sz="3000" b="1" dirty="0">
                <a:latin typeface="+mj-lt"/>
              </a:rPr>
              <a:t>Discussion</a:t>
            </a:r>
          </a:p>
        </p:txBody>
      </p:sp>
      <p:sp>
        <p:nvSpPr>
          <p:cNvPr id="5" name="Rechthoek 4"/>
          <p:cNvSpPr/>
          <p:nvPr/>
        </p:nvSpPr>
        <p:spPr>
          <a:xfrm>
            <a:off x="2362200" y="1757162"/>
            <a:ext cx="289560" cy="30113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2"/>
          <p:cNvSpPr/>
          <p:nvPr/>
        </p:nvSpPr>
        <p:spPr>
          <a:xfrm>
            <a:off x="34833" y="1347690"/>
            <a:ext cx="9072951" cy="369332"/>
          </a:xfrm>
          <a:prstGeom prst="rect">
            <a:avLst/>
          </a:prstGeom>
          <a:solidFill>
            <a:schemeClr val="bg1">
              <a:lumMod val="75000"/>
            </a:schemeClr>
          </a:solidFill>
        </p:spPr>
        <p:txBody>
          <a:bodyPr wrap="square">
            <a:spAutoFit/>
          </a:bodyPr>
          <a:lstStyle/>
          <a:p>
            <a:r>
              <a:rPr lang="en-US" b="1" dirty="0">
                <a:solidFill>
                  <a:srgbClr val="B11F24"/>
                </a:solidFill>
              </a:rPr>
              <a:t>What does a change in traceability chains imply? Think about the consequences!</a:t>
            </a:r>
          </a:p>
        </p:txBody>
      </p:sp>
      <p:sp>
        <p:nvSpPr>
          <p:cNvPr id="2" name="Rectangle 1"/>
          <p:cNvSpPr/>
          <p:nvPr/>
        </p:nvSpPr>
        <p:spPr>
          <a:xfrm>
            <a:off x="137160" y="1757162"/>
            <a:ext cx="9005460" cy="4016484"/>
          </a:xfrm>
          <a:prstGeom prst="rect">
            <a:avLst/>
          </a:prstGeom>
        </p:spPr>
        <p:txBody>
          <a:bodyPr wrap="square" lIns="36000" rIns="36000">
            <a:spAutoFit/>
          </a:bodyPr>
          <a:lstStyle/>
          <a:p>
            <a:pPr>
              <a:lnSpc>
                <a:spcPct val="150000"/>
              </a:lnSpc>
            </a:pPr>
            <a:r>
              <a:rPr lang="en-US" b="1" dirty="0"/>
              <a:t>Implementing a new reference system takes time for different reasons :</a:t>
            </a:r>
          </a:p>
          <a:p>
            <a:pPr marL="182563" lvl="1" indent="-182563">
              <a:lnSpc>
                <a:spcPct val="150000"/>
              </a:lnSpc>
              <a:buFontTx/>
              <a:buChar char="-"/>
            </a:pPr>
            <a:r>
              <a:rPr lang="en-US" dirty="0"/>
              <a:t>Time needed to develop and validate reference method with appropriate analytical performance (accuracy, precision) and robustness</a:t>
            </a:r>
          </a:p>
          <a:p>
            <a:pPr marL="182563" lvl="1" indent="-182563">
              <a:lnSpc>
                <a:spcPct val="150000"/>
              </a:lnSpc>
              <a:buFontTx/>
              <a:buChar char="-"/>
            </a:pPr>
            <a:r>
              <a:rPr lang="en-US" dirty="0"/>
              <a:t>Time needed to develop primary calibrators with low measurement uncertainties </a:t>
            </a:r>
            <a:br>
              <a:rPr lang="en-US" dirty="0"/>
            </a:br>
            <a:r>
              <a:rPr lang="en-US" dirty="0"/>
              <a:t>(</a:t>
            </a:r>
            <a:r>
              <a:rPr lang="en-US" dirty="0" err="1"/>
              <a:t>eg</a:t>
            </a:r>
            <a:r>
              <a:rPr lang="en-US" dirty="0"/>
              <a:t>. in the case of LC/MS/MS: highly purified peptides / proteins of certified purity)</a:t>
            </a:r>
          </a:p>
          <a:p>
            <a:pPr marL="357188" lvl="1" indent="-269875">
              <a:lnSpc>
                <a:spcPct val="150000"/>
              </a:lnSpc>
              <a:buFontTx/>
              <a:buChar char="-"/>
            </a:pPr>
            <a:endParaRPr lang="en-US" sz="800" dirty="0"/>
          </a:p>
          <a:p>
            <a:pPr>
              <a:lnSpc>
                <a:spcPct val="150000"/>
              </a:lnSpc>
            </a:pPr>
            <a:r>
              <a:rPr lang="en-US" b="1" dirty="0"/>
              <a:t>Implementing a new reference system can create confusion!</a:t>
            </a:r>
          </a:p>
          <a:p>
            <a:pPr marL="182563" lvl="1" indent="-182563">
              <a:lnSpc>
                <a:spcPct val="150000"/>
              </a:lnSpc>
              <a:buFontTx/>
              <a:buChar char="-"/>
            </a:pPr>
            <a:r>
              <a:rPr lang="en-US" dirty="0"/>
              <a:t>If a non-negligible difference exists between the old and the new reference method, reference</a:t>
            </a:r>
            <a:r>
              <a:rPr lang="en-US" sz="800" dirty="0"/>
              <a:t> </a:t>
            </a:r>
            <a:r>
              <a:rPr lang="en-US" dirty="0"/>
              <a:t>interval</a:t>
            </a:r>
            <a:r>
              <a:rPr lang="en-US" sz="800" dirty="0"/>
              <a:t> </a:t>
            </a:r>
            <a:r>
              <a:rPr lang="en-US" dirty="0"/>
              <a:t>and</a:t>
            </a:r>
            <a:r>
              <a:rPr lang="en-US" sz="800" dirty="0"/>
              <a:t> </a:t>
            </a:r>
            <a:r>
              <a:rPr lang="en-US" dirty="0"/>
              <a:t>decision</a:t>
            </a:r>
            <a:r>
              <a:rPr lang="en-US" sz="800" dirty="0"/>
              <a:t> </a:t>
            </a:r>
            <a:r>
              <a:rPr lang="en-US" dirty="0"/>
              <a:t>limits</a:t>
            </a:r>
            <a:r>
              <a:rPr lang="en-US" sz="800" dirty="0"/>
              <a:t> </a:t>
            </a:r>
            <a:r>
              <a:rPr lang="en-US" dirty="0"/>
              <a:t>will</a:t>
            </a:r>
            <a:r>
              <a:rPr lang="en-US" sz="800" dirty="0"/>
              <a:t> </a:t>
            </a:r>
            <a:r>
              <a:rPr lang="en-US" dirty="0"/>
              <a:t>need</a:t>
            </a:r>
            <a:r>
              <a:rPr lang="en-US" sz="800" dirty="0"/>
              <a:t> </a:t>
            </a:r>
            <a:r>
              <a:rPr lang="en-US" dirty="0"/>
              <a:t>to</a:t>
            </a:r>
            <a:r>
              <a:rPr lang="en-US" sz="800" dirty="0"/>
              <a:t> </a:t>
            </a:r>
            <a:r>
              <a:rPr lang="en-US" dirty="0"/>
              <a:t>be</a:t>
            </a:r>
            <a:r>
              <a:rPr lang="en-US" sz="800" dirty="0"/>
              <a:t> </a:t>
            </a:r>
            <a:r>
              <a:rPr lang="en-US" dirty="0"/>
              <a:t>revised, thereby requiring to educate physicians who are used to some cutoffs. Good news: none of these apply to </a:t>
            </a:r>
            <a:r>
              <a:rPr lang="en-US" dirty="0" err="1"/>
              <a:t>ApoB</a:t>
            </a:r>
            <a:r>
              <a:rPr lang="en-US" dirty="0"/>
              <a:t>!</a:t>
            </a:r>
          </a:p>
        </p:txBody>
      </p:sp>
    </p:spTree>
    <p:extLst>
      <p:ext uri="{BB962C8B-B14F-4D97-AF65-F5344CB8AC3E}">
        <p14:creationId xmlns:p14="http://schemas.microsoft.com/office/powerpoint/2010/main" val="31023178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6"/>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1901173" y="2629195"/>
            <a:ext cx="6510677" cy="3832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p:cNvSpPr>
            <a:spLocks noGrp="1"/>
          </p:cNvSpPr>
          <p:nvPr>
            <p:ph type="sldNum" sz="quarter" idx="12"/>
          </p:nvPr>
        </p:nvSpPr>
        <p:spPr/>
        <p:txBody>
          <a:bodyPr/>
          <a:lstStyle/>
          <a:p>
            <a:fld id="{B897C2A1-9313-CA4F-AEA9-36A479C1E1AD}" type="slidenum">
              <a:rPr lang="en-US" smtClean="0"/>
              <a:pPr/>
              <a:t>17</a:t>
            </a:fld>
            <a:endParaRPr lang="en-US"/>
          </a:p>
        </p:txBody>
      </p:sp>
      <p:sp>
        <p:nvSpPr>
          <p:cNvPr id="7" name="TextBox 6"/>
          <p:cNvSpPr txBox="1"/>
          <p:nvPr/>
        </p:nvSpPr>
        <p:spPr>
          <a:xfrm>
            <a:off x="165834" y="696003"/>
            <a:ext cx="5029200" cy="553998"/>
          </a:xfrm>
          <a:prstGeom prst="rect">
            <a:avLst/>
          </a:prstGeom>
          <a:noFill/>
        </p:spPr>
        <p:txBody>
          <a:bodyPr wrap="square" rtlCol="0">
            <a:spAutoFit/>
          </a:bodyPr>
          <a:lstStyle/>
          <a:p>
            <a:r>
              <a:rPr lang="en-US" sz="3000" b="1" dirty="0">
                <a:latin typeface="+mj-lt"/>
              </a:rPr>
              <a:t>Discussion</a:t>
            </a:r>
          </a:p>
        </p:txBody>
      </p:sp>
      <p:sp>
        <p:nvSpPr>
          <p:cNvPr id="5" name="Rechthoek 4"/>
          <p:cNvSpPr/>
          <p:nvPr/>
        </p:nvSpPr>
        <p:spPr>
          <a:xfrm>
            <a:off x="2362200" y="1757162"/>
            <a:ext cx="289560" cy="30113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2"/>
          <p:cNvSpPr/>
          <p:nvPr/>
        </p:nvSpPr>
        <p:spPr>
          <a:xfrm>
            <a:off x="34833" y="1347690"/>
            <a:ext cx="9072951" cy="369332"/>
          </a:xfrm>
          <a:prstGeom prst="rect">
            <a:avLst/>
          </a:prstGeom>
          <a:solidFill>
            <a:schemeClr val="bg1">
              <a:lumMod val="75000"/>
            </a:schemeClr>
          </a:solidFill>
        </p:spPr>
        <p:txBody>
          <a:bodyPr wrap="square">
            <a:spAutoFit/>
          </a:bodyPr>
          <a:lstStyle/>
          <a:p>
            <a:r>
              <a:rPr lang="en-US" b="1" dirty="0">
                <a:solidFill>
                  <a:srgbClr val="B11F24"/>
                </a:solidFill>
              </a:rPr>
              <a:t>So, is everything simple and straightforward?</a:t>
            </a:r>
          </a:p>
        </p:txBody>
      </p:sp>
      <p:sp>
        <p:nvSpPr>
          <p:cNvPr id="2" name="Rectangle 1"/>
          <p:cNvSpPr/>
          <p:nvPr/>
        </p:nvSpPr>
        <p:spPr>
          <a:xfrm>
            <a:off x="137160" y="1757162"/>
            <a:ext cx="9005460" cy="872034"/>
          </a:xfrm>
          <a:prstGeom prst="rect">
            <a:avLst/>
          </a:prstGeom>
        </p:spPr>
        <p:txBody>
          <a:bodyPr wrap="square">
            <a:spAutoFit/>
          </a:bodyPr>
          <a:lstStyle/>
          <a:p>
            <a:pPr marL="357188" lvl="1" indent="-269875">
              <a:lnSpc>
                <a:spcPct val="150000"/>
              </a:lnSpc>
              <a:buFontTx/>
              <a:buChar char="-"/>
            </a:pPr>
            <a:r>
              <a:rPr lang="en-US" dirty="0"/>
              <a:t>Different LC/MS/MS labs do not yet provide equivalent results due to different calibration strategies : need to standardize calibration with </a:t>
            </a:r>
            <a:r>
              <a:rPr lang="en-US" b="1" dirty="0">
                <a:solidFill>
                  <a:srgbClr val="FF0000"/>
                </a:solidFill>
              </a:rPr>
              <a:t>primary calibrators</a:t>
            </a:r>
          </a:p>
        </p:txBody>
      </p:sp>
      <p:sp>
        <p:nvSpPr>
          <p:cNvPr id="3" name="Rectangle 2"/>
          <p:cNvSpPr/>
          <p:nvPr/>
        </p:nvSpPr>
        <p:spPr>
          <a:xfrm>
            <a:off x="2488836" y="2730528"/>
            <a:ext cx="5925020" cy="369332"/>
          </a:xfrm>
          <a:prstGeom prst="rect">
            <a:avLst/>
          </a:prstGeom>
        </p:spPr>
        <p:txBody>
          <a:bodyPr wrap="none">
            <a:spAutoFit/>
          </a:bodyPr>
          <a:lstStyle/>
          <a:p>
            <a:r>
              <a:rPr lang="en-US" b="1" dirty="0">
                <a:solidFill>
                  <a:srgbClr val="0000FF"/>
                </a:solidFill>
                <a:sym typeface="Wingdings" panose="05000000000000000000" pitchFamily="2" charset="2"/>
              </a:rPr>
              <a:t> Ongoing work conducted within IFCC WG-</a:t>
            </a:r>
            <a:r>
              <a:rPr lang="en-US" b="1" dirty="0" err="1">
                <a:solidFill>
                  <a:srgbClr val="0000FF"/>
                </a:solidFill>
                <a:sym typeface="Wingdings" panose="05000000000000000000" pitchFamily="2" charset="2"/>
              </a:rPr>
              <a:t>ApoMS</a:t>
            </a:r>
            <a:endParaRPr lang="fr-FR" b="1" dirty="0">
              <a:solidFill>
                <a:srgbClr val="0000FF"/>
              </a:solidFill>
            </a:endParaRPr>
          </a:p>
        </p:txBody>
      </p:sp>
      <p:sp>
        <p:nvSpPr>
          <p:cNvPr id="6" name="Rectangle 5"/>
          <p:cNvSpPr/>
          <p:nvPr/>
        </p:nvSpPr>
        <p:spPr>
          <a:xfrm>
            <a:off x="1901172" y="6479178"/>
            <a:ext cx="7242827" cy="353943"/>
          </a:xfrm>
          <a:prstGeom prst="rect">
            <a:avLst/>
          </a:prstGeom>
        </p:spPr>
        <p:txBody>
          <a:bodyPr wrap="square">
            <a:spAutoFit/>
          </a:bodyPr>
          <a:lstStyle/>
          <a:p>
            <a:r>
              <a:rPr lang="fr-FR" sz="1700" dirty="0"/>
              <a:t>http://www.ifcc.org/ifcc-scientific-division/sd-working-groups/wg-apo-ms/</a:t>
            </a:r>
          </a:p>
        </p:txBody>
      </p:sp>
    </p:spTree>
    <p:extLst>
      <p:ext uri="{BB962C8B-B14F-4D97-AF65-F5344CB8AC3E}">
        <p14:creationId xmlns:p14="http://schemas.microsoft.com/office/powerpoint/2010/main" val="27241970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3"/>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4833" y="4005943"/>
            <a:ext cx="4414448" cy="2011077"/>
          </a:xfrm>
          <a:prstGeom prst="rect">
            <a:avLst/>
          </a:prstGeom>
          <a:noFill/>
          <a:ln>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Slide Number Placeholder 3"/>
          <p:cNvSpPr>
            <a:spLocks noGrp="1"/>
          </p:cNvSpPr>
          <p:nvPr>
            <p:ph type="sldNum" sz="quarter" idx="12"/>
          </p:nvPr>
        </p:nvSpPr>
        <p:spPr/>
        <p:txBody>
          <a:bodyPr/>
          <a:lstStyle/>
          <a:p>
            <a:fld id="{B897C2A1-9313-CA4F-AEA9-36A479C1E1AD}" type="slidenum">
              <a:rPr lang="en-US" smtClean="0"/>
              <a:pPr/>
              <a:t>18</a:t>
            </a:fld>
            <a:endParaRPr lang="en-US"/>
          </a:p>
        </p:txBody>
      </p:sp>
      <p:sp>
        <p:nvSpPr>
          <p:cNvPr id="7" name="TextBox 6"/>
          <p:cNvSpPr txBox="1"/>
          <p:nvPr/>
        </p:nvSpPr>
        <p:spPr>
          <a:xfrm>
            <a:off x="165834" y="696003"/>
            <a:ext cx="5029200" cy="553998"/>
          </a:xfrm>
          <a:prstGeom prst="rect">
            <a:avLst/>
          </a:prstGeom>
          <a:noFill/>
        </p:spPr>
        <p:txBody>
          <a:bodyPr wrap="square" rtlCol="0">
            <a:spAutoFit/>
          </a:bodyPr>
          <a:lstStyle/>
          <a:p>
            <a:r>
              <a:rPr lang="en-US" sz="3000" b="1" dirty="0">
                <a:latin typeface="+mj-lt"/>
              </a:rPr>
              <a:t>Discussion</a:t>
            </a:r>
          </a:p>
        </p:txBody>
      </p:sp>
      <p:sp>
        <p:nvSpPr>
          <p:cNvPr id="5" name="Rechthoek 4"/>
          <p:cNvSpPr/>
          <p:nvPr/>
        </p:nvSpPr>
        <p:spPr>
          <a:xfrm>
            <a:off x="2362200" y="1757162"/>
            <a:ext cx="289560" cy="30113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2"/>
          <p:cNvSpPr/>
          <p:nvPr/>
        </p:nvSpPr>
        <p:spPr>
          <a:xfrm>
            <a:off x="34833" y="1347690"/>
            <a:ext cx="9072951" cy="369332"/>
          </a:xfrm>
          <a:prstGeom prst="rect">
            <a:avLst/>
          </a:prstGeom>
          <a:solidFill>
            <a:schemeClr val="bg1">
              <a:lumMod val="75000"/>
            </a:schemeClr>
          </a:solidFill>
        </p:spPr>
        <p:txBody>
          <a:bodyPr wrap="square">
            <a:spAutoFit/>
          </a:bodyPr>
          <a:lstStyle/>
          <a:p>
            <a:r>
              <a:rPr lang="en-US" b="1" dirty="0">
                <a:solidFill>
                  <a:srgbClr val="B11F24"/>
                </a:solidFill>
              </a:rPr>
              <a:t>So, is everything simple and straightforward?</a:t>
            </a:r>
          </a:p>
        </p:txBody>
      </p:sp>
      <p:sp>
        <p:nvSpPr>
          <p:cNvPr id="2" name="Rectangle 1"/>
          <p:cNvSpPr/>
          <p:nvPr/>
        </p:nvSpPr>
        <p:spPr>
          <a:xfrm>
            <a:off x="137160" y="1757162"/>
            <a:ext cx="8950073" cy="369332"/>
          </a:xfrm>
          <a:prstGeom prst="rect">
            <a:avLst/>
          </a:prstGeom>
        </p:spPr>
        <p:txBody>
          <a:bodyPr wrap="square">
            <a:spAutoFit/>
          </a:bodyPr>
          <a:lstStyle/>
          <a:p>
            <a:pPr marL="357188" lvl="1" indent="-269875">
              <a:spcBef>
                <a:spcPts val="600"/>
              </a:spcBef>
              <a:buFontTx/>
              <a:buChar char="-"/>
            </a:pPr>
            <a:r>
              <a:rPr lang="en-US" b="1" dirty="0"/>
              <a:t>Need for commutable secondary calibrators to calibrate routine methods</a:t>
            </a:r>
          </a:p>
        </p:txBody>
      </p:sp>
      <p:pic>
        <p:nvPicPr>
          <p:cNvPr id="14" name="Picture 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505749" y="2288277"/>
            <a:ext cx="4581484" cy="1856895"/>
          </a:xfrm>
          <a:prstGeom prst="rect">
            <a:avLst/>
          </a:prstGeom>
          <a:noFill/>
          <a:ln>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4"/>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4451745" y="4145172"/>
            <a:ext cx="4692255" cy="2098163"/>
          </a:xfrm>
          <a:prstGeom prst="rect">
            <a:avLst/>
          </a:prstGeom>
          <a:noFill/>
          <a:ln>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Rectangle 16"/>
          <p:cNvSpPr/>
          <p:nvPr/>
        </p:nvSpPr>
        <p:spPr>
          <a:xfrm>
            <a:off x="0" y="2162109"/>
            <a:ext cx="4612196" cy="1831271"/>
          </a:xfrm>
          <a:prstGeom prst="rect">
            <a:avLst/>
          </a:prstGeom>
        </p:spPr>
        <p:txBody>
          <a:bodyPr wrap="square">
            <a:spAutoFit/>
          </a:bodyPr>
          <a:lstStyle/>
          <a:p>
            <a:pPr marL="269875" lvl="1" indent="-269875">
              <a:spcBef>
                <a:spcPts val="600"/>
              </a:spcBef>
              <a:buFont typeface="Wingdings" panose="05000000000000000000" pitchFamily="2" charset="2"/>
              <a:buChar char="Ø"/>
            </a:pPr>
            <a:r>
              <a:rPr lang="en-US" dirty="0"/>
              <a:t>Commutability = ability of a material to mimic the behavior of patient samples</a:t>
            </a:r>
          </a:p>
          <a:p>
            <a:pPr marL="269875" lvl="1" indent="-269875">
              <a:spcBef>
                <a:spcPts val="600"/>
              </a:spcBef>
              <a:buFont typeface="Wingdings" panose="05000000000000000000" pitchFamily="2" charset="2"/>
              <a:buChar char="Ø"/>
            </a:pPr>
            <a:r>
              <a:rPr lang="en-US" dirty="0"/>
              <a:t>Using a non-commutable calibrator can result in the inability to harmonize results</a:t>
            </a:r>
            <a:br>
              <a:rPr lang="en-US" dirty="0"/>
            </a:br>
            <a:r>
              <a:rPr lang="en-US" b="1" dirty="0">
                <a:solidFill>
                  <a:srgbClr val="FF0000"/>
                </a:solidFill>
                <a:sym typeface="Wingdings" panose="05000000000000000000" pitchFamily="2" charset="2"/>
              </a:rPr>
              <a:t> New recommendations from the IFCC WG on commutability</a:t>
            </a:r>
            <a:endParaRPr lang="en-US" b="1" dirty="0">
              <a:solidFill>
                <a:srgbClr val="FF0000"/>
              </a:solidFill>
            </a:endParaRPr>
          </a:p>
        </p:txBody>
      </p:sp>
      <p:sp>
        <p:nvSpPr>
          <p:cNvPr id="3" name="Rectangle 2"/>
          <p:cNvSpPr/>
          <p:nvPr/>
        </p:nvSpPr>
        <p:spPr>
          <a:xfrm>
            <a:off x="1850568" y="6476890"/>
            <a:ext cx="7292052" cy="369332"/>
          </a:xfrm>
          <a:prstGeom prst="rect">
            <a:avLst/>
          </a:prstGeom>
        </p:spPr>
        <p:txBody>
          <a:bodyPr wrap="square" lIns="36000" rIns="36000">
            <a:spAutoFit/>
          </a:bodyPr>
          <a:lstStyle/>
          <a:p>
            <a:pPr algn="r"/>
            <a:r>
              <a:rPr lang="fr-FR" sz="1600" dirty="0"/>
              <a:t>http://www.ifcc.org/ifcc-scientific-division/sd-working-groups/commutability-wg-c</a:t>
            </a:r>
            <a:r>
              <a:rPr lang="fr-FR" dirty="0"/>
              <a:t>/</a:t>
            </a:r>
          </a:p>
        </p:txBody>
      </p:sp>
    </p:spTree>
    <p:extLst>
      <p:ext uri="{BB962C8B-B14F-4D97-AF65-F5344CB8AC3E}">
        <p14:creationId xmlns:p14="http://schemas.microsoft.com/office/powerpoint/2010/main" val="1725289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19</a:t>
            </a:fld>
            <a:endParaRPr lang="en-US"/>
          </a:p>
        </p:txBody>
      </p:sp>
      <p:sp>
        <p:nvSpPr>
          <p:cNvPr id="7" name="TextBox 6"/>
          <p:cNvSpPr txBox="1"/>
          <p:nvPr/>
        </p:nvSpPr>
        <p:spPr>
          <a:xfrm>
            <a:off x="165834" y="696003"/>
            <a:ext cx="5029200" cy="553998"/>
          </a:xfrm>
          <a:prstGeom prst="rect">
            <a:avLst/>
          </a:prstGeom>
          <a:noFill/>
        </p:spPr>
        <p:txBody>
          <a:bodyPr wrap="square" rtlCol="0">
            <a:spAutoFit/>
          </a:bodyPr>
          <a:lstStyle/>
          <a:p>
            <a:r>
              <a:rPr lang="en-US" sz="3000" b="1" dirty="0">
                <a:latin typeface="+mj-lt"/>
              </a:rPr>
              <a:t>Discussion</a:t>
            </a:r>
          </a:p>
        </p:txBody>
      </p:sp>
      <p:sp>
        <p:nvSpPr>
          <p:cNvPr id="5" name="Rechthoek 4"/>
          <p:cNvSpPr/>
          <p:nvPr/>
        </p:nvSpPr>
        <p:spPr>
          <a:xfrm>
            <a:off x="2362200" y="1757162"/>
            <a:ext cx="289560" cy="30113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2"/>
          <p:cNvSpPr/>
          <p:nvPr/>
        </p:nvSpPr>
        <p:spPr>
          <a:xfrm>
            <a:off x="34833" y="1347690"/>
            <a:ext cx="9072951" cy="369332"/>
          </a:xfrm>
          <a:prstGeom prst="rect">
            <a:avLst/>
          </a:prstGeom>
          <a:solidFill>
            <a:schemeClr val="bg1">
              <a:lumMod val="75000"/>
            </a:schemeClr>
          </a:solidFill>
        </p:spPr>
        <p:txBody>
          <a:bodyPr wrap="square">
            <a:spAutoFit/>
          </a:bodyPr>
          <a:lstStyle/>
          <a:p>
            <a:r>
              <a:rPr lang="en-US" b="1" dirty="0">
                <a:solidFill>
                  <a:srgbClr val="B11F24"/>
                </a:solidFill>
              </a:rPr>
              <a:t>So, is everything simple and straightforward?</a:t>
            </a:r>
          </a:p>
        </p:txBody>
      </p:sp>
      <p:sp>
        <p:nvSpPr>
          <p:cNvPr id="2" name="Rectangle 1"/>
          <p:cNvSpPr/>
          <p:nvPr/>
        </p:nvSpPr>
        <p:spPr>
          <a:xfrm>
            <a:off x="137160" y="1757162"/>
            <a:ext cx="9005460" cy="3416320"/>
          </a:xfrm>
          <a:prstGeom prst="rect">
            <a:avLst/>
          </a:prstGeom>
        </p:spPr>
        <p:txBody>
          <a:bodyPr wrap="square" lIns="72000" rIns="36000">
            <a:spAutoFit/>
          </a:bodyPr>
          <a:lstStyle/>
          <a:p>
            <a:pPr marL="182563" lvl="1" indent="-182563">
              <a:lnSpc>
                <a:spcPct val="150000"/>
              </a:lnSpc>
              <a:buFontTx/>
              <a:buChar char="-"/>
            </a:pPr>
            <a:r>
              <a:rPr lang="en-US" dirty="0"/>
              <a:t>LC/MS/MS is a suitable method for standardization of </a:t>
            </a:r>
            <a:r>
              <a:rPr lang="en-US" dirty="0" err="1"/>
              <a:t>apoB</a:t>
            </a:r>
            <a:r>
              <a:rPr lang="en-US" dirty="0"/>
              <a:t> and other apolipoproteins but what to do for other parameters like LDL-P, HDL-P?</a:t>
            </a:r>
          </a:p>
          <a:p>
            <a:pPr marL="182563" lvl="1" indent="-182563">
              <a:lnSpc>
                <a:spcPct val="150000"/>
              </a:lnSpc>
              <a:buFontTx/>
              <a:buChar char="-"/>
            </a:pPr>
            <a:r>
              <a:rPr lang="en-US" dirty="0" err="1"/>
              <a:t>ApoB</a:t>
            </a:r>
            <a:r>
              <a:rPr lang="en-US" dirty="0"/>
              <a:t> is equivalent to non-HDL-P because there is one </a:t>
            </a:r>
            <a:r>
              <a:rPr lang="en-US" dirty="0" err="1"/>
              <a:t>apoB</a:t>
            </a:r>
            <a:r>
              <a:rPr lang="en-US" dirty="0"/>
              <a:t> molecule per non-HDL particle but the number of </a:t>
            </a:r>
            <a:r>
              <a:rPr lang="en-US" dirty="0" err="1"/>
              <a:t>ApoA</a:t>
            </a:r>
            <a:r>
              <a:rPr lang="en-US" dirty="0"/>
              <a:t>-I molecules per HDL particle is not constant</a:t>
            </a:r>
          </a:p>
          <a:p>
            <a:pPr marL="182563" lvl="1" indent="-182563">
              <a:lnSpc>
                <a:spcPct val="150000"/>
              </a:lnSpc>
              <a:buFontTx/>
              <a:buChar char="-"/>
            </a:pPr>
            <a:r>
              <a:rPr lang="en-US" dirty="0"/>
              <a:t>Also, </a:t>
            </a:r>
            <a:r>
              <a:rPr lang="en-US" dirty="0" err="1"/>
              <a:t>apoB</a:t>
            </a:r>
            <a:r>
              <a:rPr lang="en-US" dirty="0"/>
              <a:t> measurement doesn’t allow estimating particle number concentration of sub-populations of non-HDL particles (</a:t>
            </a:r>
            <a:r>
              <a:rPr lang="en-US" dirty="0" err="1"/>
              <a:t>eg</a:t>
            </a:r>
            <a:r>
              <a:rPr lang="en-US" dirty="0"/>
              <a:t>. LDL-P, VLDL-P, IDL-P) that can only be measured</a:t>
            </a:r>
            <a:r>
              <a:rPr lang="en-US" sz="1200" dirty="0"/>
              <a:t> </a:t>
            </a:r>
            <a:r>
              <a:rPr lang="en-US" dirty="0"/>
              <a:t>with</a:t>
            </a:r>
            <a:r>
              <a:rPr lang="en-US" sz="1200" dirty="0"/>
              <a:t> </a:t>
            </a:r>
            <a:r>
              <a:rPr lang="en-US" dirty="0"/>
              <a:t>ES-DMA</a:t>
            </a:r>
            <a:r>
              <a:rPr lang="en-US" sz="1200" dirty="0"/>
              <a:t> </a:t>
            </a:r>
            <a:r>
              <a:rPr lang="en-US" dirty="0"/>
              <a:t>and</a:t>
            </a:r>
            <a:r>
              <a:rPr lang="en-US" sz="1200" dirty="0"/>
              <a:t> </a:t>
            </a:r>
            <a:r>
              <a:rPr lang="en-US" dirty="0"/>
              <a:t>NMR</a:t>
            </a:r>
            <a:r>
              <a:rPr lang="en-US" sz="1200" dirty="0"/>
              <a:t> </a:t>
            </a:r>
          </a:p>
          <a:p>
            <a:pPr marL="0" lvl="1">
              <a:lnSpc>
                <a:spcPct val="150000"/>
              </a:lnSpc>
            </a:pPr>
            <a:r>
              <a:rPr lang="en-US" sz="1200" dirty="0">
                <a:sym typeface="Wingdings" panose="05000000000000000000" pitchFamily="2" charset="2"/>
              </a:rPr>
              <a:t>	</a:t>
            </a:r>
            <a:r>
              <a:rPr lang="en-US" dirty="0">
                <a:sym typeface="Wingdings" panose="05000000000000000000" pitchFamily="2" charset="2"/>
              </a:rPr>
              <a:t></a:t>
            </a:r>
            <a:r>
              <a:rPr lang="en-US" sz="1200" dirty="0">
                <a:sym typeface="Wingdings" panose="05000000000000000000" pitchFamily="2" charset="2"/>
              </a:rPr>
              <a:t> </a:t>
            </a:r>
            <a:r>
              <a:rPr lang="en-US" dirty="0">
                <a:sym typeface="Wingdings" panose="05000000000000000000" pitchFamily="2" charset="2"/>
              </a:rPr>
              <a:t>specific reference methods needed for these </a:t>
            </a:r>
            <a:r>
              <a:rPr lang="en-US" dirty="0" err="1">
                <a:sym typeface="Wingdings" panose="05000000000000000000" pitchFamily="2" charset="2"/>
              </a:rPr>
              <a:t>measurands</a:t>
            </a:r>
            <a:endParaRPr lang="en-US" dirty="0"/>
          </a:p>
        </p:txBody>
      </p:sp>
    </p:spTree>
    <p:extLst>
      <p:ext uri="{BB962C8B-B14F-4D97-AF65-F5344CB8AC3E}">
        <p14:creationId xmlns:p14="http://schemas.microsoft.com/office/powerpoint/2010/main" val="172528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5" y="653889"/>
            <a:ext cx="9144000" cy="583560"/>
          </a:xfrm>
        </p:spPr>
        <p:txBody>
          <a:bodyPr lIns="36000" rIns="36000">
            <a:noAutofit/>
          </a:bodyPr>
          <a:lstStyle/>
          <a:p>
            <a:r>
              <a:rPr lang="en-US" sz="2600" dirty="0"/>
              <a:t>Preamble</a:t>
            </a:r>
            <a:r>
              <a:rPr lang="en-US" sz="800" dirty="0"/>
              <a:t> </a:t>
            </a:r>
            <a:r>
              <a:rPr lang="en-US" sz="2600" dirty="0"/>
              <a:t>:</a:t>
            </a:r>
            <a:r>
              <a:rPr lang="en-US" sz="800" dirty="0"/>
              <a:t> </a:t>
            </a:r>
            <a:r>
              <a:rPr lang="en-US" sz="2600" dirty="0"/>
              <a:t>importance of standardization</a:t>
            </a:r>
            <a:r>
              <a:rPr lang="en-US" sz="800" dirty="0"/>
              <a:t> </a:t>
            </a:r>
            <a:r>
              <a:rPr lang="en-US" sz="2600" dirty="0"/>
              <a:t>/</a:t>
            </a:r>
            <a:r>
              <a:rPr lang="en-US" sz="800" dirty="0"/>
              <a:t> </a:t>
            </a:r>
            <a:r>
              <a:rPr lang="en-US" sz="2600" dirty="0"/>
              <a:t>harmonization</a:t>
            </a:r>
          </a:p>
        </p:txBody>
      </p:sp>
      <p:sp>
        <p:nvSpPr>
          <p:cNvPr id="4" name="Slide Number Placeholder 3"/>
          <p:cNvSpPr>
            <a:spLocks noGrp="1"/>
          </p:cNvSpPr>
          <p:nvPr>
            <p:ph type="sldNum" sz="quarter" idx="12"/>
          </p:nvPr>
        </p:nvSpPr>
        <p:spPr/>
        <p:txBody>
          <a:bodyPr/>
          <a:lstStyle/>
          <a:p>
            <a:fld id="{B897C2A1-9313-CA4F-AEA9-36A479C1E1AD}" type="slidenum">
              <a:rPr lang="en-US" smtClean="0"/>
              <a:pPr/>
              <a:t>2</a:t>
            </a:fld>
            <a:endParaRPr lang="en-US"/>
          </a:p>
        </p:txBody>
      </p:sp>
      <p:sp>
        <p:nvSpPr>
          <p:cNvPr id="6" name="Text Box 4"/>
          <p:cNvSpPr txBox="1">
            <a:spLocks/>
          </p:cNvSpPr>
          <p:nvPr/>
        </p:nvSpPr>
        <p:spPr bwMode="auto">
          <a:xfrm>
            <a:off x="28575" y="1254867"/>
            <a:ext cx="9124950" cy="1919363"/>
          </a:xfrm>
          <a:prstGeom prst="rect">
            <a:avLst/>
          </a:prstGeom>
          <a:noFill/>
          <a:ln>
            <a:noFill/>
          </a:ln>
          <a:effectLst/>
          <a:extLst>
            <a:ext uri="{909E8E84-426E-40DD-AFC4-6F175D3DCCD1}">
              <a14:hiddenFill xmlns:a14="http://schemas.microsoft.com/office/drawing/2010/main">
                <a:solidFill>
                  <a:srgbClr val="F96666"/>
                </a:solidFill>
              </a14:hiddenFill>
            </a:ext>
            <a:ext uri="{91240B29-F687-4F45-9708-019B960494DF}">
              <a14:hiddenLine xmlns:a14="http://schemas.microsoft.com/office/drawing/2010/main" w="12700">
                <a:solidFill>
                  <a:srgbClr val="4D4D4D"/>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36000" rIns="0" bIns="36000">
            <a:spAutoFit/>
          </a:bodyPr>
          <a:lstStyle>
            <a:lvl1pPr eaLnBrk="0" hangingPunct="0">
              <a:spcBef>
                <a:spcPct val="30000"/>
              </a:spcBef>
              <a:buClr>
                <a:schemeClr val="tx2"/>
              </a:buClr>
              <a:buFont typeface="Wingdings" pitchFamily="2" charset="2"/>
              <a:defRPr sz="2400">
                <a:solidFill>
                  <a:schemeClr val="bg2"/>
                </a:solidFill>
                <a:latin typeface="Arial" charset="0"/>
              </a:defRPr>
            </a:lvl1pPr>
            <a:lvl2pPr marL="85725" indent="-85725" eaLnBrk="0" hangingPunct="0">
              <a:spcBef>
                <a:spcPct val="30000"/>
              </a:spcBef>
              <a:buClr>
                <a:srgbClr val="B3BDD8"/>
              </a:buClr>
              <a:buSzPct val="80000"/>
              <a:buFont typeface="Wingdings 3" pitchFamily="18" charset="2"/>
              <a:buChar char="u"/>
              <a:defRPr sz="2000">
                <a:solidFill>
                  <a:schemeClr val="tx2"/>
                </a:solidFill>
                <a:latin typeface="Arial" charset="0"/>
              </a:defRPr>
            </a:lvl2pPr>
            <a:lvl3pPr marL="1143000" indent="-228600" eaLnBrk="0" hangingPunct="0">
              <a:spcBef>
                <a:spcPct val="30000"/>
              </a:spcBef>
              <a:buClr>
                <a:srgbClr val="44AC8A"/>
              </a:buClr>
              <a:buSzPct val="80000"/>
              <a:buFont typeface="Wingdings 2" pitchFamily="18" charset="2"/>
              <a:buChar char="¢"/>
              <a:defRPr>
                <a:solidFill>
                  <a:schemeClr val="accent1"/>
                </a:solidFill>
                <a:latin typeface="Arial" charset="0"/>
              </a:defRPr>
            </a:lvl3pPr>
            <a:lvl4pPr marL="1600200" indent="-228600" eaLnBrk="0" hangingPunct="0">
              <a:spcBef>
                <a:spcPct val="30000"/>
              </a:spcBef>
              <a:buClr>
                <a:srgbClr val="00B050"/>
              </a:buClr>
              <a:buSzPct val="120000"/>
              <a:buFont typeface="Arial" charset="0"/>
              <a:buChar char="●"/>
              <a:defRPr sz="1600">
                <a:solidFill>
                  <a:schemeClr val="tx1"/>
                </a:solidFill>
                <a:latin typeface="Arial" charset="0"/>
              </a:defRPr>
            </a:lvl4pPr>
            <a:lvl5pPr marL="2057400" indent="-228600" eaLnBrk="0" hangingPunct="0">
              <a:spcBef>
                <a:spcPct val="30000"/>
              </a:spcBef>
              <a:buClr>
                <a:srgbClr val="00B050"/>
              </a:buClr>
              <a:buSzPct val="130000"/>
              <a:buFont typeface="Wingdings 2" pitchFamily="18" charset="2"/>
              <a:buChar char="®"/>
              <a:defRPr sz="1400">
                <a:solidFill>
                  <a:schemeClr val="tx1"/>
                </a:solidFill>
                <a:latin typeface="Arial" charset="0"/>
              </a:defRPr>
            </a:lvl5pPr>
            <a:lvl6pPr marL="2514600" indent="-228600" eaLnBrk="0" fontAlgn="base" hangingPunct="0">
              <a:spcBef>
                <a:spcPct val="30000"/>
              </a:spcBef>
              <a:spcAft>
                <a:spcPct val="0"/>
              </a:spcAft>
              <a:buClr>
                <a:srgbClr val="00B050"/>
              </a:buClr>
              <a:buSzPct val="130000"/>
              <a:buFont typeface="Wingdings 2" pitchFamily="18" charset="2"/>
              <a:buChar char="®"/>
              <a:defRPr sz="1400">
                <a:solidFill>
                  <a:schemeClr val="tx1"/>
                </a:solidFill>
                <a:latin typeface="Arial" charset="0"/>
              </a:defRPr>
            </a:lvl6pPr>
            <a:lvl7pPr marL="2971800" indent="-228600" eaLnBrk="0" fontAlgn="base" hangingPunct="0">
              <a:spcBef>
                <a:spcPct val="30000"/>
              </a:spcBef>
              <a:spcAft>
                <a:spcPct val="0"/>
              </a:spcAft>
              <a:buClr>
                <a:srgbClr val="00B050"/>
              </a:buClr>
              <a:buSzPct val="130000"/>
              <a:buFont typeface="Wingdings 2" pitchFamily="18" charset="2"/>
              <a:buChar char="®"/>
              <a:defRPr sz="1400">
                <a:solidFill>
                  <a:schemeClr val="tx1"/>
                </a:solidFill>
                <a:latin typeface="Arial" charset="0"/>
              </a:defRPr>
            </a:lvl7pPr>
            <a:lvl8pPr marL="3429000" indent="-228600" eaLnBrk="0" fontAlgn="base" hangingPunct="0">
              <a:spcBef>
                <a:spcPct val="30000"/>
              </a:spcBef>
              <a:spcAft>
                <a:spcPct val="0"/>
              </a:spcAft>
              <a:buClr>
                <a:srgbClr val="00B050"/>
              </a:buClr>
              <a:buSzPct val="130000"/>
              <a:buFont typeface="Wingdings 2" pitchFamily="18" charset="2"/>
              <a:buChar char="®"/>
              <a:defRPr sz="1400">
                <a:solidFill>
                  <a:schemeClr val="tx1"/>
                </a:solidFill>
                <a:latin typeface="Arial" charset="0"/>
              </a:defRPr>
            </a:lvl8pPr>
            <a:lvl9pPr marL="3886200" indent="-228600" eaLnBrk="0" fontAlgn="base" hangingPunct="0">
              <a:spcBef>
                <a:spcPct val="30000"/>
              </a:spcBef>
              <a:spcAft>
                <a:spcPct val="0"/>
              </a:spcAft>
              <a:buClr>
                <a:srgbClr val="00B050"/>
              </a:buClr>
              <a:buSzPct val="130000"/>
              <a:buFont typeface="Wingdings 2" pitchFamily="18" charset="2"/>
              <a:buChar char="®"/>
              <a:defRPr sz="1400">
                <a:solidFill>
                  <a:schemeClr val="tx1"/>
                </a:solidFill>
                <a:latin typeface="Arial" charset="0"/>
              </a:defRPr>
            </a:lvl9pPr>
          </a:lstStyle>
          <a:p>
            <a:pPr marL="268288" lvl="1" indent="-268288" eaLnBrk="1" hangingPunct="1">
              <a:spcBef>
                <a:spcPts val="600"/>
              </a:spcBef>
              <a:spcAft>
                <a:spcPts val="600"/>
              </a:spcAft>
              <a:buClrTx/>
              <a:buSzTx/>
              <a:buFont typeface="Wingdings" pitchFamily="2" charset="2"/>
              <a:buChar char="v"/>
            </a:pPr>
            <a:r>
              <a:rPr lang="en-GB" altLang="fr-FR" dirty="0">
                <a:solidFill>
                  <a:srgbClr val="000000"/>
                </a:solidFill>
                <a:cs typeface="Times New Roman" pitchFamily="18" charset="0"/>
              </a:rPr>
              <a:t>Medical decisions are often based on an in vitro diagnostic test</a:t>
            </a:r>
          </a:p>
          <a:p>
            <a:pPr marL="268288" lvl="1" indent="-268288" eaLnBrk="1" hangingPunct="1">
              <a:spcBef>
                <a:spcPts val="600"/>
              </a:spcBef>
              <a:spcAft>
                <a:spcPts val="600"/>
              </a:spcAft>
              <a:buClrTx/>
              <a:buSzTx/>
              <a:buFont typeface="Wingdings" pitchFamily="2" charset="2"/>
              <a:buChar char="v"/>
            </a:pPr>
            <a:r>
              <a:rPr lang="en-GB" altLang="fr-FR" dirty="0">
                <a:solidFill>
                  <a:srgbClr val="000000"/>
                </a:solidFill>
                <a:cs typeface="Times New Roman" pitchFamily="18" charset="0"/>
              </a:rPr>
              <a:t>Medical test results are not always traceable to internationally recognized references (</a:t>
            </a:r>
            <a:r>
              <a:rPr lang="en-GB" altLang="fr-FR" dirty="0" err="1">
                <a:solidFill>
                  <a:srgbClr val="000000"/>
                </a:solidFill>
                <a:cs typeface="Times New Roman" pitchFamily="18" charset="0"/>
              </a:rPr>
              <a:t>eg</a:t>
            </a:r>
            <a:r>
              <a:rPr lang="en-GB" altLang="fr-FR" dirty="0">
                <a:solidFill>
                  <a:srgbClr val="000000"/>
                </a:solidFill>
                <a:cs typeface="Times New Roman" pitchFamily="18" charset="0"/>
              </a:rPr>
              <a:t>. reference methods &amp; reference standards) </a:t>
            </a:r>
          </a:p>
          <a:p>
            <a:pPr marL="268288" lvl="1" indent="-268288" eaLnBrk="1" hangingPunct="1">
              <a:spcBef>
                <a:spcPts val="600"/>
              </a:spcBef>
              <a:spcAft>
                <a:spcPts val="600"/>
              </a:spcAft>
              <a:buClrTx/>
              <a:buSzTx/>
              <a:buFont typeface="Wingdings" pitchFamily="2" charset="2"/>
              <a:buChar char="v"/>
            </a:pPr>
            <a:r>
              <a:rPr lang="en-GB" altLang="fr-FR" dirty="0">
                <a:solidFill>
                  <a:srgbClr val="000000"/>
                </a:solidFill>
                <a:cs typeface="Times New Roman" pitchFamily="18" charset="0"/>
              </a:rPr>
              <a:t>Test r</a:t>
            </a:r>
            <a:r>
              <a:rPr lang="en-GB" altLang="fr-FR" dirty="0">
                <a:solidFill>
                  <a:srgbClr val="000000"/>
                </a:solidFill>
                <a:cs typeface="Times New Roman" pitchFamily="18" charset="0"/>
                <a:sym typeface="Wingdings" pitchFamily="2" charset="2"/>
              </a:rPr>
              <a:t>esults (and medical decisions) will not always be equivalent depending on where and when measurements were performed </a:t>
            </a:r>
            <a:endParaRPr lang="en-GB" altLang="fr-FR" dirty="0">
              <a:solidFill>
                <a:srgbClr val="000000"/>
              </a:solidFill>
              <a:cs typeface="Times New Roman" pitchFamily="18" charset="0"/>
            </a:endParaRPr>
          </a:p>
        </p:txBody>
      </p:sp>
      <p:sp>
        <p:nvSpPr>
          <p:cNvPr id="8" name="Rectangle 14"/>
          <p:cNvSpPr>
            <a:spLocks/>
          </p:cNvSpPr>
          <p:nvPr/>
        </p:nvSpPr>
        <p:spPr bwMode="auto">
          <a:xfrm>
            <a:off x="566057" y="3317943"/>
            <a:ext cx="7985760" cy="1938992"/>
          </a:xfrm>
          <a:prstGeom prst="rect">
            <a:avLst/>
          </a:prstGeom>
          <a:noFill/>
          <a:ln w="31750">
            <a:solidFill>
              <a:srgbClr val="0000FF"/>
            </a:solidFill>
            <a:miter lim="800000"/>
            <a:headEnd/>
            <a:tailEnd/>
          </a:ln>
          <a:effectLst/>
        </p:spPr>
        <p:txBody>
          <a:bodyPr wrap="square">
            <a:spAutoFit/>
          </a:bodyPr>
          <a:lstStyle/>
          <a:p>
            <a:pPr marL="95250" indent="-95250" algn="ctr">
              <a:lnSpc>
                <a:spcPct val="110000"/>
              </a:lnSpc>
              <a:spcAft>
                <a:spcPct val="50000"/>
              </a:spcAft>
              <a:buFont typeface="Wingdings" pitchFamily="2" charset="2"/>
              <a:buNone/>
            </a:pPr>
            <a:r>
              <a:rPr lang="en-GB" altLang="fr-FR" sz="2000" b="1" i="1" dirty="0">
                <a:solidFill>
                  <a:srgbClr val="0000FF"/>
                </a:solidFill>
              </a:rPr>
              <a:t>Regulation (EU) 2017/746 on in vitro diagnostic medical devices</a:t>
            </a:r>
          </a:p>
          <a:p>
            <a:pPr marL="95250" indent="-95250" algn="ctr">
              <a:lnSpc>
                <a:spcPct val="110000"/>
              </a:lnSpc>
              <a:spcAft>
                <a:spcPct val="50000"/>
              </a:spcAft>
              <a:buFont typeface="Wingdings" pitchFamily="2" charset="2"/>
              <a:buNone/>
            </a:pPr>
            <a:r>
              <a:rPr lang="en-GB" altLang="fr-FR" sz="2000" b="1" i="1" dirty="0">
                <a:solidFill>
                  <a:srgbClr val="000000"/>
                </a:solidFill>
              </a:rPr>
              <a:t>« </a:t>
            </a:r>
            <a:r>
              <a:rPr lang="en-US" altLang="fr-FR" sz="2000" b="1" i="1" dirty="0">
                <a:solidFill>
                  <a:srgbClr val="000000"/>
                </a:solidFill>
              </a:rPr>
              <a:t>metrological traceability of values assigned to calibrators </a:t>
            </a:r>
            <a:br>
              <a:rPr lang="en-US" altLang="fr-FR" sz="2000" b="1" i="1" dirty="0">
                <a:solidFill>
                  <a:srgbClr val="000000"/>
                </a:solidFill>
              </a:rPr>
            </a:br>
            <a:r>
              <a:rPr lang="en-US" altLang="fr-FR" sz="2000" b="1" i="1" dirty="0">
                <a:solidFill>
                  <a:srgbClr val="000000"/>
                </a:solidFill>
              </a:rPr>
              <a:t>and/or control materials shall be assured through </a:t>
            </a:r>
            <a:br>
              <a:rPr lang="en-US" altLang="fr-FR" sz="2000" b="1" i="1" dirty="0">
                <a:solidFill>
                  <a:srgbClr val="000000"/>
                </a:solidFill>
              </a:rPr>
            </a:br>
            <a:r>
              <a:rPr lang="en-US" altLang="fr-FR" sz="2000" b="1" i="1" dirty="0">
                <a:solidFill>
                  <a:srgbClr val="000000"/>
                </a:solidFill>
              </a:rPr>
              <a:t>suitable reference measurement procedures and/or </a:t>
            </a:r>
            <a:br>
              <a:rPr lang="en-US" altLang="fr-FR" sz="2000" b="1" i="1" dirty="0">
                <a:solidFill>
                  <a:srgbClr val="000000"/>
                </a:solidFill>
              </a:rPr>
            </a:br>
            <a:r>
              <a:rPr lang="en-US" altLang="fr-FR" sz="2000" b="1" i="1" dirty="0">
                <a:solidFill>
                  <a:srgbClr val="000000"/>
                </a:solidFill>
              </a:rPr>
              <a:t>suitable reference materials of a higher metrological order</a:t>
            </a:r>
            <a:r>
              <a:rPr lang="en-GB" altLang="fr-FR" sz="2000" b="1" i="1" dirty="0">
                <a:solidFill>
                  <a:srgbClr val="000000"/>
                </a:solidFill>
              </a:rPr>
              <a:t> »</a:t>
            </a:r>
          </a:p>
        </p:txBody>
      </p:sp>
      <p:sp>
        <p:nvSpPr>
          <p:cNvPr id="9" name="Rectangle 8"/>
          <p:cNvSpPr/>
          <p:nvPr/>
        </p:nvSpPr>
        <p:spPr>
          <a:xfrm>
            <a:off x="1532710" y="5302587"/>
            <a:ext cx="7027816" cy="1169551"/>
          </a:xfrm>
          <a:prstGeom prst="rect">
            <a:avLst/>
          </a:prstGeom>
        </p:spPr>
        <p:txBody>
          <a:bodyPr wrap="square">
            <a:spAutoFit/>
          </a:bodyPr>
          <a:lstStyle/>
          <a:p>
            <a:pPr marL="285750" indent="-285750" algn="ctr">
              <a:lnSpc>
                <a:spcPts val="2800"/>
              </a:lnSpc>
              <a:spcBef>
                <a:spcPts val="600"/>
              </a:spcBef>
              <a:spcAft>
                <a:spcPts val="600"/>
              </a:spcAft>
              <a:buFont typeface="Wingdings" pitchFamily="2" charset="2"/>
              <a:buChar char="à"/>
            </a:pPr>
            <a:r>
              <a:rPr lang="fr-FR" altLang="fr-FR" sz="2000" b="1" dirty="0" err="1">
                <a:solidFill>
                  <a:srgbClr val="000000"/>
                </a:solidFill>
                <a:latin typeface="+mj-lt"/>
                <a:cs typeface="Times New Roman" pitchFamily="18" charset="0"/>
                <a:sym typeface="Times New Roman" pitchFamily="18" charset="0"/>
              </a:rPr>
              <a:t>Establishing</a:t>
            </a:r>
            <a:r>
              <a:rPr lang="fr-FR" altLang="fr-FR" sz="2000" b="1" dirty="0">
                <a:solidFill>
                  <a:srgbClr val="000000"/>
                </a:solidFill>
                <a:latin typeface="+mj-lt"/>
                <a:cs typeface="Times New Roman" pitchFamily="18" charset="0"/>
                <a:sym typeface="Times New Roman" pitchFamily="18" charset="0"/>
              </a:rPr>
              <a:t> </a:t>
            </a:r>
            <a:r>
              <a:rPr lang="fr-FR" altLang="fr-FR" sz="2000" b="1" dirty="0" err="1">
                <a:solidFill>
                  <a:srgbClr val="000000"/>
                </a:solidFill>
                <a:latin typeface="+mj-lt"/>
                <a:cs typeface="Times New Roman" pitchFamily="18" charset="0"/>
                <a:sym typeface="Times New Roman" pitchFamily="18" charset="0"/>
              </a:rPr>
              <a:t>metrological</a:t>
            </a:r>
            <a:r>
              <a:rPr lang="fr-FR" altLang="fr-FR" sz="2000" b="1" dirty="0">
                <a:solidFill>
                  <a:srgbClr val="000000"/>
                </a:solidFill>
                <a:latin typeface="+mj-lt"/>
                <a:cs typeface="Times New Roman" pitchFamily="18" charset="0"/>
                <a:sym typeface="Times New Roman" pitchFamily="18" charset="0"/>
              </a:rPr>
              <a:t> </a:t>
            </a:r>
            <a:r>
              <a:rPr lang="fr-FR" altLang="fr-FR" sz="2000" b="1" dirty="0" err="1">
                <a:solidFill>
                  <a:srgbClr val="000000"/>
                </a:solidFill>
                <a:latin typeface="+mj-lt"/>
                <a:cs typeface="Times New Roman" pitchFamily="18" charset="0"/>
                <a:sym typeface="Times New Roman" pitchFamily="18" charset="0"/>
              </a:rPr>
              <a:t>traceability</a:t>
            </a:r>
            <a:r>
              <a:rPr lang="fr-FR" altLang="fr-FR" sz="2000" b="1" dirty="0">
                <a:solidFill>
                  <a:srgbClr val="000000"/>
                </a:solidFill>
                <a:latin typeface="+mj-lt"/>
                <a:cs typeface="Times New Roman" pitchFamily="18" charset="0"/>
                <a:sym typeface="Times New Roman" pitchFamily="18" charset="0"/>
              </a:rPr>
              <a:t> of </a:t>
            </a:r>
            <a:r>
              <a:rPr lang="fr-FR" altLang="fr-FR" sz="2000" b="1" dirty="0" err="1">
                <a:solidFill>
                  <a:srgbClr val="000000"/>
                </a:solidFill>
                <a:latin typeface="+mj-lt"/>
                <a:cs typeface="Times New Roman" pitchFamily="18" charset="0"/>
                <a:sym typeface="Times New Roman" pitchFamily="18" charset="0"/>
              </a:rPr>
              <a:t>results</a:t>
            </a:r>
            <a:r>
              <a:rPr lang="fr-FR" altLang="fr-FR" sz="2000" b="1" dirty="0">
                <a:solidFill>
                  <a:srgbClr val="000000"/>
                </a:solidFill>
                <a:latin typeface="+mj-lt"/>
                <a:cs typeface="Times New Roman" pitchFamily="18" charset="0"/>
                <a:sym typeface="Times New Roman" pitchFamily="18" charset="0"/>
              </a:rPr>
              <a:t> </a:t>
            </a:r>
            <a:r>
              <a:rPr lang="fr-FR" altLang="fr-FR" sz="2000" b="1" dirty="0" err="1">
                <a:solidFill>
                  <a:srgbClr val="000000"/>
                </a:solidFill>
                <a:latin typeface="+mj-lt"/>
                <a:cs typeface="Times New Roman" pitchFamily="18" charset="0"/>
                <a:sym typeface="Times New Roman" pitchFamily="18" charset="0"/>
              </a:rPr>
              <a:t>is</a:t>
            </a:r>
            <a:r>
              <a:rPr lang="fr-FR" altLang="fr-FR" sz="2000" b="1" dirty="0">
                <a:solidFill>
                  <a:srgbClr val="000000"/>
                </a:solidFill>
                <a:latin typeface="+mj-lt"/>
                <a:cs typeface="Times New Roman" pitchFamily="18" charset="0"/>
                <a:sym typeface="Times New Roman" pitchFamily="18" charset="0"/>
              </a:rPr>
              <a:t> a </a:t>
            </a:r>
            <a:r>
              <a:rPr lang="fr-FR" altLang="fr-FR" sz="2000" b="1" dirty="0" err="1">
                <a:solidFill>
                  <a:srgbClr val="000000"/>
                </a:solidFill>
                <a:latin typeface="+mj-lt"/>
                <a:cs typeface="Times New Roman" pitchFamily="18" charset="0"/>
                <a:sym typeface="Times New Roman" pitchFamily="18" charset="0"/>
              </a:rPr>
              <a:t>regulatory</a:t>
            </a:r>
            <a:r>
              <a:rPr lang="fr-FR" altLang="fr-FR" sz="2000" b="1" dirty="0">
                <a:solidFill>
                  <a:srgbClr val="000000"/>
                </a:solidFill>
                <a:latin typeface="+mj-lt"/>
                <a:cs typeface="Times New Roman" pitchFamily="18" charset="0"/>
                <a:sym typeface="Times New Roman" pitchFamily="18" charset="0"/>
              </a:rPr>
              <a:t> </a:t>
            </a:r>
            <a:r>
              <a:rPr lang="fr-FR" altLang="fr-FR" sz="2000" b="1" dirty="0" err="1">
                <a:solidFill>
                  <a:srgbClr val="000000"/>
                </a:solidFill>
                <a:latin typeface="+mj-lt"/>
                <a:cs typeface="Times New Roman" pitchFamily="18" charset="0"/>
                <a:sym typeface="Times New Roman" pitchFamily="18" charset="0"/>
              </a:rPr>
              <a:t>requirement</a:t>
            </a:r>
            <a:r>
              <a:rPr lang="fr-FR" altLang="fr-FR" sz="2000" b="1" dirty="0">
                <a:solidFill>
                  <a:srgbClr val="000000"/>
                </a:solidFill>
                <a:latin typeface="+mj-lt"/>
                <a:cs typeface="Times New Roman" pitchFamily="18" charset="0"/>
                <a:sym typeface="Times New Roman" pitchFamily="18" charset="0"/>
              </a:rPr>
              <a:t> </a:t>
            </a:r>
            <a:r>
              <a:rPr lang="fr-FR" altLang="fr-FR" sz="2000" b="1" dirty="0" err="1">
                <a:solidFill>
                  <a:srgbClr val="000000"/>
                </a:solidFill>
                <a:latin typeface="+mj-lt"/>
                <a:cs typeface="Times New Roman" pitchFamily="18" charset="0"/>
                <a:sym typeface="Times New Roman" pitchFamily="18" charset="0"/>
              </a:rPr>
              <a:t>that</a:t>
            </a:r>
            <a:r>
              <a:rPr lang="fr-FR" altLang="fr-FR" sz="2000" b="1" dirty="0">
                <a:solidFill>
                  <a:srgbClr val="000000"/>
                </a:solidFill>
                <a:latin typeface="+mj-lt"/>
                <a:cs typeface="Times New Roman" pitchFamily="18" charset="0"/>
                <a:sym typeface="Times New Roman" pitchFamily="18" charset="0"/>
              </a:rPr>
              <a:t> </a:t>
            </a:r>
            <a:r>
              <a:rPr lang="fr-FR" altLang="fr-FR" sz="2000" b="1" dirty="0" err="1">
                <a:solidFill>
                  <a:srgbClr val="000000"/>
                </a:solidFill>
                <a:latin typeface="+mj-lt"/>
                <a:cs typeface="Times New Roman" pitchFamily="18" charset="0"/>
                <a:sym typeface="Times New Roman" pitchFamily="18" charset="0"/>
              </a:rPr>
              <a:t>allows</a:t>
            </a:r>
            <a:r>
              <a:rPr lang="fr-FR" altLang="fr-FR" sz="2000" b="1" dirty="0">
                <a:solidFill>
                  <a:srgbClr val="000000"/>
                </a:solidFill>
                <a:latin typeface="+mj-lt"/>
                <a:cs typeface="Times New Roman" pitchFamily="18" charset="0"/>
                <a:sym typeface="Times New Roman" pitchFamily="18" charset="0"/>
              </a:rPr>
              <a:t> </a:t>
            </a:r>
            <a:r>
              <a:rPr lang="fr-FR" altLang="fr-FR" sz="2000" b="1" dirty="0" err="1">
                <a:solidFill>
                  <a:srgbClr val="FF0000"/>
                </a:solidFill>
                <a:latin typeface="+mj-lt"/>
                <a:sym typeface="Times New Roman" pitchFamily="18" charset="0"/>
              </a:rPr>
              <a:t>assessing</a:t>
            </a:r>
            <a:r>
              <a:rPr lang="fr-FR" altLang="fr-FR" sz="2000" b="1" dirty="0">
                <a:solidFill>
                  <a:srgbClr val="FF0000"/>
                </a:solidFill>
                <a:latin typeface="+mj-lt"/>
                <a:sym typeface="Times New Roman" pitchFamily="18" charset="0"/>
              </a:rPr>
              <a:t> and </a:t>
            </a:r>
            <a:r>
              <a:rPr lang="fr-FR" altLang="fr-FR" sz="2000" b="1" dirty="0" err="1">
                <a:solidFill>
                  <a:srgbClr val="FF0000"/>
                </a:solidFill>
                <a:latin typeface="+mj-lt"/>
                <a:sym typeface="Times New Roman" pitchFamily="18" charset="0"/>
              </a:rPr>
              <a:t>improving</a:t>
            </a:r>
            <a:r>
              <a:rPr lang="fr-FR" altLang="fr-FR" sz="2000" b="1" dirty="0">
                <a:solidFill>
                  <a:srgbClr val="FF0000"/>
                </a:solidFill>
                <a:latin typeface="+mj-lt"/>
                <a:sym typeface="Times New Roman" pitchFamily="18" charset="0"/>
              </a:rPr>
              <a:t> </a:t>
            </a:r>
            <a:r>
              <a:rPr lang="fr-FR" altLang="fr-FR" sz="2000" b="1" dirty="0" err="1">
                <a:solidFill>
                  <a:srgbClr val="FF0000"/>
                </a:solidFill>
                <a:latin typeface="+mj-lt"/>
                <a:sym typeface="Times New Roman" pitchFamily="18" charset="0"/>
              </a:rPr>
              <a:t>reliability</a:t>
            </a:r>
            <a:r>
              <a:rPr lang="fr-FR" altLang="fr-FR" sz="2000" b="1" dirty="0">
                <a:solidFill>
                  <a:srgbClr val="FF0000"/>
                </a:solidFill>
                <a:latin typeface="+mj-lt"/>
                <a:sym typeface="Times New Roman" pitchFamily="18" charset="0"/>
              </a:rPr>
              <a:t> &amp; </a:t>
            </a:r>
            <a:r>
              <a:rPr lang="fr-FR" altLang="fr-FR" sz="2000" b="1" dirty="0" err="1">
                <a:solidFill>
                  <a:srgbClr val="FF0000"/>
                </a:solidFill>
                <a:latin typeface="+mj-lt"/>
                <a:sym typeface="Times New Roman" pitchFamily="18" charset="0"/>
              </a:rPr>
              <a:t>comparability</a:t>
            </a:r>
            <a:r>
              <a:rPr lang="fr-FR" altLang="fr-FR" sz="2000" b="1" dirty="0">
                <a:solidFill>
                  <a:srgbClr val="FF0000"/>
                </a:solidFill>
                <a:latin typeface="+mj-lt"/>
                <a:sym typeface="Times New Roman" pitchFamily="18" charset="0"/>
              </a:rPr>
              <a:t> of </a:t>
            </a:r>
            <a:r>
              <a:rPr lang="fr-FR" altLang="fr-FR" sz="2000" b="1" dirty="0" err="1">
                <a:solidFill>
                  <a:srgbClr val="FF0000"/>
                </a:solidFill>
                <a:latin typeface="+mj-lt"/>
                <a:sym typeface="Times New Roman" pitchFamily="18" charset="0"/>
              </a:rPr>
              <a:t>medical</a:t>
            </a:r>
            <a:r>
              <a:rPr lang="fr-FR" altLang="fr-FR" sz="2000" b="1" dirty="0">
                <a:solidFill>
                  <a:srgbClr val="FF0000"/>
                </a:solidFill>
                <a:latin typeface="+mj-lt"/>
                <a:sym typeface="Times New Roman" pitchFamily="18" charset="0"/>
              </a:rPr>
              <a:t> tests </a:t>
            </a:r>
            <a:endParaRPr lang="fr-FR" sz="2000" dirty="0">
              <a:latin typeface="+mj-lt"/>
            </a:endParaRPr>
          </a:p>
        </p:txBody>
      </p:sp>
    </p:spTree>
    <p:extLst>
      <p:ext uri="{BB962C8B-B14F-4D97-AF65-F5344CB8AC3E}">
        <p14:creationId xmlns:p14="http://schemas.microsoft.com/office/powerpoint/2010/main" val="28731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20</a:t>
            </a:fld>
            <a:endParaRPr lang="en-US"/>
          </a:p>
        </p:txBody>
      </p:sp>
    </p:spTree>
    <p:extLst>
      <p:ext uri="{BB962C8B-B14F-4D97-AF65-F5344CB8AC3E}">
        <p14:creationId xmlns:p14="http://schemas.microsoft.com/office/powerpoint/2010/main" val="150992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5" descr="hdl-ldl1-main_Ful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271662" y="1902067"/>
            <a:ext cx="1736670" cy="1312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525" y="653889"/>
            <a:ext cx="9144000" cy="583560"/>
          </a:xfrm>
        </p:spPr>
        <p:txBody>
          <a:bodyPr lIns="36000" rIns="36000">
            <a:noAutofit/>
          </a:bodyPr>
          <a:lstStyle/>
          <a:p>
            <a:r>
              <a:rPr lang="en-US" sz="2600" dirty="0"/>
              <a:t>Introduction:</a:t>
            </a:r>
            <a:r>
              <a:rPr lang="en-US" sz="800" dirty="0"/>
              <a:t> </a:t>
            </a:r>
            <a:r>
              <a:rPr lang="en-US" sz="2600" dirty="0"/>
              <a:t>estimating Cardiovascular Disease Risk</a:t>
            </a:r>
          </a:p>
        </p:txBody>
      </p:sp>
      <p:sp>
        <p:nvSpPr>
          <p:cNvPr id="4" name="Slide Number Placeholder 3"/>
          <p:cNvSpPr>
            <a:spLocks noGrp="1"/>
          </p:cNvSpPr>
          <p:nvPr>
            <p:ph type="sldNum" sz="quarter" idx="12"/>
          </p:nvPr>
        </p:nvSpPr>
        <p:spPr/>
        <p:txBody>
          <a:bodyPr/>
          <a:lstStyle/>
          <a:p>
            <a:fld id="{B897C2A1-9313-CA4F-AEA9-36A479C1E1AD}" type="slidenum">
              <a:rPr lang="en-US" smtClean="0"/>
              <a:pPr/>
              <a:t>3</a:t>
            </a:fld>
            <a:endParaRPr lang="en-US"/>
          </a:p>
        </p:txBody>
      </p:sp>
      <p:sp>
        <p:nvSpPr>
          <p:cNvPr id="3" name="Rectangle 2"/>
          <p:cNvSpPr/>
          <p:nvPr/>
        </p:nvSpPr>
        <p:spPr>
          <a:xfrm>
            <a:off x="9526" y="1237449"/>
            <a:ext cx="9134474" cy="2108269"/>
          </a:xfrm>
          <a:prstGeom prst="rect">
            <a:avLst/>
          </a:prstGeom>
        </p:spPr>
        <p:txBody>
          <a:bodyPr wrap="square" lIns="72000" rIns="36000">
            <a:spAutoFit/>
          </a:bodyPr>
          <a:lstStyle/>
          <a:p>
            <a:pPr marL="285750" indent="-285750">
              <a:spcAft>
                <a:spcPts val="600"/>
              </a:spcAft>
              <a:buFont typeface="Wingdings" panose="05000000000000000000" pitchFamily="2" charset="2"/>
              <a:buChar char="Ø"/>
            </a:pPr>
            <a:r>
              <a:rPr lang="en-US" dirty="0"/>
              <a:t>Since the Framingham study on cardiovascular diseases (CVD), correlation </a:t>
            </a:r>
            <a:br>
              <a:rPr lang="en-US" dirty="0"/>
            </a:br>
            <a:r>
              <a:rPr lang="en-US" dirty="0"/>
              <a:t>between lipid disorders and increased CVD risk is well established and </a:t>
            </a:r>
            <a:br>
              <a:rPr lang="en-US" dirty="0"/>
            </a:br>
            <a:r>
              <a:rPr lang="en-US" dirty="0"/>
              <a:t>evidenced the multifactorial origins of CVD.</a:t>
            </a:r>
          </a:p>
          <a:p>
            <a:pPr marL="285750" indent="-285750">
              <a:spcAft>
                <a:spcPts val="600"/>
              </a:spcAft>
              <a:buFont typeface="Wingdings" panose="05000000000000000000" pitchFamily="2" charset="2"/>
              <a:buChar char="Ø"/>
            </a:pPr>
            <a:r>
              <a:rPr lang="en-US" dirty="0"/>
              <a:t>Evaluation of CVD Risk implies identifying the major risk factors </a:t>
            </a:r>
            <a:br>
              <a:rPr lang="en-US" dirty="0"/>
            </a:br>
            <a:r>
              <a:rPr lang="en-US" dirty="0"/>
              <a:t>(</a:t>
            </a:r>
            <a:r>
              <a:rPr lang="en-US" dirty="0" err="1"/>
              <a:t>eg</a:t>
            </a:r>
            <a:r>
              <a:rPr lang="en-US" dirty="0"/>
              <a:t>. age, gender, smoking or </a:t>
            </a:r>
            <a:r>
              <a:rPr lang="fr-FR" dirty="0" err="1"/>
              <a:t>arterial</a:t>
            </a:r>
            <a:r>
              <a:rPr lang="fr-FR" dirty="0"/>
              <a:t> </a:t>
            </a:r>
            <a:r>
              <a:rPr lang="en-US" dirty="0"/>
              <a:t>hypertension), and measuring </a:t>
            </a:r>
            <a:br>
              <a:rPr lang="en-US" dirty="0"/>
            </a:br>
            <a:r>
              <a:rPr lang="en-US" dirty="0"/>
              <a:t>the concentrations of circulating lipid markers such as total cholesterol, </a:t>
            </a:r>
            <a:br>
              <a:rPr lang="en-US" dirty="0"/>
            </a:br>
            <a:r>
              <a:rPr lang="en-US" dirty="0"/>
              <a:t>LDL-cholesterol (</a:t>
            </a:r>
            <a:r>
              <a:rPr lang="en-US" dirty="0" err="1"/>
              <a:t>LDLc</a:t>
            </a:r>
            <a:r>
              <a:rPr lang="en-US" dirty="0"/>
              <a:t>) and HDL-cholesterol (</a:t>
            </a:r>
            <a:r>
              <a:rPr lang="en-US" dirty="0" err="1"/>
              <a:t>HDLc</a:t>
            </a:r>
            <a:r>
              <a:rPr lang="en-US" dirty="0"/>
              <a:t>)</a:t>
            </a:r>
          </a:p>
        </p:txBody>
      </p:sp>
      <p:sp>
        <p:nvSpPr>
          <p:cNvPr id="5" name="Rectangle 4"/>
          <p:cNvSpPr/>
          <p:nvPr/>
        </p:nvSpPr>
        <p:spPr>
          <a:xfrm>
            <a:off x="-1" y="3376020"/>
            <a:ext cx="9008333" cy="1908215"/>
          </a:xfrm>
          <a:prstGeom prst="rect">
            <a:avLst/>
          </a:prstGeom>
        </p:spPr>
        <p:txBody>
          <a:bodyPr wrap="square">
            <a:spAutoFit/>
          </a:bodyPr>
          <a:lstStyle/>
          <a:p>
            <a:pPr marL="285750" indent="-285750">
              <a:spcAft>
                <a:spcPts val="600"/>
              </a:spcAft>
              <a:buFont typeface="Wingdings" panose="05000000000000000000" pitchFamily="2" charset="2"/>
              <a:buChar char="Ø"/>
            </a:pPr>
            <a:r>
              <a:rPr lang="en-US" dirty="0"/>
              <a:t>However, a considerable number of patients with low risk profiles still experience cardiovascular events, even</a:t>
            </a:r>
            <a:r>
              <a:rPr lang="en-US" sz="800" dirty="0"/>
              <a:t> </a:t>
            </a:r>
            <a:r>
              <a:rPr lang="en-US" dirty="0"/>
              <a:t>after</a:t>
            </a:r>
            <a:r>
              <a:rPr lang="en-US" sz="800" dirty="0"/>
              <a:t> </a:t>
            </a:r>
            <a:r>
              <a:rPr lang="fr-FR" dirty="0" err="1"/>
              <a:t>reaching</a:t>
            </a:r>
            <a:r>
              <a:rPr lang="fr-FR" dirty="0"/>
              <a:t> </a:t>
            </a:r>
            <a:r>
              <a:rPr lang="en-US" dirty="0"/>
              <a:t>optimum cholesterol concentrations</a:t>
            </a:r>
          </a:p>
          <a:p>
            <a:pPr marL="285750" indent="-285750">
              <a:spcAft>
                <a:spcPts val="600"/>
              </a:spcAft>
              <a:buFont typeface="Wingdings" panose="05000000000000000000" pitchFamily="2" charset="2"/>
              <a:buChar char="Ø"/>
            </a:pPr>
            <a:r>
              <a:rPr lang="en-US" dirty="0"/>
              <a:t>Despite the usefulness of standard lipid parameters for </a:t>
            </a:r>
            <a:r>
              <a:rPr lang="fr-FR" dirty="0"/>
              <a:t>CVD </a:t>
            </a:r>
            <a:r>
              <a:rPr lang="en-US" dirty="0"/>
              <a:t>risk assessment, </a:t>
            </a:r>
            <a:r>
              <a:rPr lang="en-US" b="1" dirty="0">
                <a:solidFill>
                  <a:srgbClr val="FF0000"/>
                </a:solidFill>
              </a:rPr>
              <a:t>undiagnosed residual risk remains high</a:t>
            </a:r>
          </a:p>
          <a:p>
            <a:pPr marL="285750" indent="-285750">
              <a:spcAft>
                <a:spcPts val="600"/>
              </a:spcAft>
              <a:buFont typeface="Wingdings" panose="05000000000000000000" pitchFamily="2" charset="2"/>
              <a:buChar char="Ø"/>
            </a:pPr>
            <a:r>
              <a:rPr lang="en-US" dirty="0"/>
              <a:t>In an era of precision medicine, Advanced Lipoprotein Testing (ALT) was developed to provide physicians with more predictive diagnostic tools. </a:t>
            </a:r>
          </a:p>
        </p:txBody>
      </p:sp>
    </p:spTree>
    <p:extLst>
      <p:ext uri="{BB962C8B-B14F-4D97-AF65-F5344CB8AC3E}">
        <p14:creationId xmlns:p14="http://schemas.microsoft.com/office/powerpoint/2010/main" val="187209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3651"/>
          <a:stretch/>
        </p:blipFill>
        <p:spPr bwMode="auto">
          <a:xfrm>
            <a:off x="-1" y="1138080"/>
            <a:ext cx="8786949" cy="48938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9525" y="653889"/>
            <a:ext cx="9144000" cy="583560"/>
          </a:xfrm>
        </p:spPr>
        <p:txBody>
          <a:bodyPr lIns="36000" rIns="36000">
            <a:noAutofit/>
          </a:bodyPr>
          <a:lstStyle/>
          <a:p>
            <a:r>
              <a:rPr lang="en-US" sz="2600" dirty="0"/>
              <a:t>Introduction:</a:t>
            </a:r>
            <a:r>
              <a:rPr lang="en-US" sz="800" dirty="0"/>
              <a:t> </a:t>
            </a:r>
            <a:r>
              <a:rPr lang="en-US" sz="2600" dirty="0"/>
              <a:t>advanced lipoprotein testing methods</a:t>
            </a:r>
          </a:p>
        </p:txBody>
      </p:sp>
      <p:sp>
        <p:nvSpPr>
          <p:cNvPr id="4" name="Slide Number Placeholder 3"/>
          <p:cNvSpPr>
            <a:spLocks noGrp="1"/>
          </p:cNvSpPr>
          <p:nvPr>
            <p:ph type="sldNum" sz="quarter" idx="12"/>
          </p:nvPr>
        </p:nvSpPr>
        <p:spPr/>
        <p:txBody>
          <a:bodyPr/>
          <a:lstStyle/>
          <a:p>
            <a:fld id="{B897C2A1-9313-CA4F-AEA9-36A479C1E1AD}" type="slidenum">
              <a:rPr lang="en-US" smtClean="0"/>
              <a:pPr/>
              <a:t>4</a:t>
            </a:fld>
            <a:endParaRPr lang="en-US"/>
          </a:p>
        </p:txBody>
      </p:sp>
      <p:sp>
        <p:nvSpPr>
          <p:cNvPr id="3" name="Rectangle 2"/>
          <p:cNvSpPr/>
          <p:nvPr/>
        </p:nvSpPr>
        <p:spPr>
          <a:xfrm>
            <a:off x="1926791" y="6031912"/>
            <a:ext cx="7226734" cy="369332"/>
          </a:xfrm>
          <a:prstGeom prst="rect">
            <a:avLst/>
          </a:prstGeom>
        </p:spPr>
        <p:txBody>
          <a:bodyPr wrap="square" lIns="0" rIns="0">
            <a:spAutoFit/>
          </a:bodyPr>
          <a:lstStyle/>
          <a:p>
            <a:r>
              <a:rPr lang="de-DE" sz="900" b="1" dirty="0"/>
              <a:t>Advanced lipoprotein testing for cardiovascular diseases risk assessment: a review of the novel approaches in lipoprotein profiling</a:t>
            </a:r>
          </a:p>
          <a:p>
            <a:r>
              <a:rPr lang="de-DE" sz="900" b="1" dirty="0"/>
              <a:t>Clouet-Foraison N, Gaie-Levrel F, Gillery P, Delatour V. Clin Chem Lab Med. 2017;55(10):1453-1464.</a:t>
            </a:r>
            <a:endParaRPr lang="fr-FR" sz="900" b="1" dirty="0"/>
          </a:p>
        </p:txBody>
      </p:sp>
    </p:spTree>
    <p:extLst>
      <p:ext uri="{BB962C8B-B14F-4D97-AF65-F5344CB8AC3E}">
        <p14:creationId xmlns:p14="http://schemas.microsoft.com/office/powerpoint/2010/main" val="1182052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12" descr="R:\375\BIOMEDICAL\_NOEMIE\Images\lipoprotein-car-bus.bmp"/>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384548" y="1455166"/>
            <a:ext cx="3657851" cy="2395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pic>
      <p:sp>
        <p:nvSpPr>
          <p:cNvPr id="2" name="Title 1"/>
          <p:cNvSpPr>
            <a:spLocks noGrp="1"/>
          </p:cNvSpPr>
          <p:nvPr>
            <p:ph type="title"/>
          </p:nvPr>
        </p:nvSpPr>
        <p:spPr>
          <a:xfrm>
            <a:off x="9525" y="653889"/>
            <a:ext cx="9144000" cy="583560"/>
          </a:xfrm>
        </p:spPr>
        <p:txBody>
          <a:bodyPr lIns="36000" rIns="36000">
            <a:noAutofit/>
          </a:bodyPr>
          <a:lstStyle/>
          <a:p>
            <a:r>
              <a:rPr lang="en-US" sz="2600" dirty="0"/>
              <a:t>Introduction</a:t>
            </a:r>
            <a:r>
              <a:rPr lang="en-US" sz="800" dirty="0"/>
              <a:t> </a:t>
            </a:r>
            <a:r>
              <a:rPr lang="en-US" sz="2600" dirty="0"/>
              <a:t>:</a:t>
            </a:r>
            <a:r>
              <a:rPr lang="en-US" sz="800" dirty="0"/>
              <a:t> </a:t>
            </a:r>
            <a:r>
              <a:rPr lang="en-US" sz="2600" dirty="0"/>
              <a:t>advanced </a:t>
            </a:r>
            <a:r>
              <a:rPr lang="en-US" sz="2600" dirty="0" err="1"/>
              <a:t>lipoproteing</a:t>
            </a:r>
            <a:r>
              <a:rPr lang="en-US" sz="2600" dirty="0"/>
              <a:t> testing</a:t>
            </a:r>
          </a:p>
        </p:txBody>
      </p:sp>
      <p:sp>
        <p:nvSpPr>
          <p:cNvPr id="4" name="Slide Number Placeholder 3"/>
          <p:cNvSpPr>
            <a:spLocks noGrp="1"/>
          </p:cNvSpPr>
          <p:nvPr>
            <p:ph type="sldNum" sz="quarter" idx="12"/>
          </p:nvPr>
        </p:nvSpPr>
        <p:spPr/>
        <p:txBody>
          <a:bodyPr/>
          <a:lstStyle/>
          <a:p>
            <a:fld id="{B897C2A1-9313-CA4F-AEA9-36A479C1E1AD}" type="slidenum">
              <a:rPr lang="en-US" smtClean="0"/>
              <a:pPr/>
              <a:t>5</a:t>
            </a:fld>
            <a:endParaRPr lang="en-US"/>
          </a:p>
        </p:txBody>
      </p:sp>
      <p:sp>
        <p:nvSpPr>
          <p:cNvPr id="3" name="Rectangle 2"/>
          <p:cNvSpPr/>
          <p:nvPr/>
        </p:nvSpPr>
        <p:spPr>
          <a:xfrm>
            <a:off x="0" y="1455166"/>
            <a:ext cx="5547360" cy="4708981"/>
          </a:xfrm>
          <a:prstGeom prst="rect">
            <a:avLst/>
          </a:prstGeom>
        </p:spPr>
        <p:txBody>
          <a:bodyPr wrap="square" lIns="72000" rIns="36000">
            <a:spAutoFit/>
          </a:bodyPr>
          <a:lstStyle/>
          <a:p>
            <a:pPr marL="285750" indent="-285750">
              <a:spcBef>
                <a:spcPts val="600"/>
              </a:spcBef>
              <a:spcAft>
                <a:spcPts val="600"/>
              </a:spcAft>
              <a:buFont typeface="Wingdings" panose="05000000000000000000" pitchFamily="2" charset="2"/>
              <a:buChar char="Ø"/>
            </a:pPr>
            <a:r>
              <a:rPr lang="en-US" dirty="0"/>
              <a:t>Strong correlation was found between CVD risk and increased concentrations of apoB-100, an apolipoprotein present in all </a:t>
            </a:r>
            <a:r>
              <a:rPr lang="en-US" dirty="0" err="1"/>
              <a:t>atherogenic</a:t>
            </a:r>
            <a:r>
              <a:rPr lang="en-US" dirty="0"/>
              <a:t> lipoproteins (VLDL, IDL, LDL &amp; </a:t>
            </a:r>
            <a:r>
              <a:rPr lang="en-US" dirty="0" err="1"/>
              <a:t>Lp</a:t>
            </a:r>
            <a:r>
              <a:rPr lang="en-US" dirty="0"/>
              <a:t>(a))</a:t>
            </a:r>
          </a:p>
          <a:p>
            <a:pPr marL="285750" indent="-285750">
              <a:spcBef>
                <a:spcPts val="600"/>
              </a:spcBef>
              <a:spcAft>
                <a:spcPts val="600"/>
              </a:spcAft>
              <a:buFont typeface="Wingdings" panose="05000000000000000000" pitchFamily="2" charset="2"/>
              <a:buChar char="Ø"/>
            </a:pPr>
            <a:r>
              <a:rPr lang="en-US" dirty="0"/>
              <a:t>These lipoproteins, also referred to as non-high-density lipoproteins (non-HDL), contain a unique molecule of apoB-100 per particle </a:t>
            </a:r>
            <a:r>
              <a:rPr lang="en-US" dirty="0">
                <a:sym typeface="Wingdings" panose="05000000000000000000" pitchFamily="2" charset="2"/>
              </a:rPr>
              <a:t> </a:t>
            </a:r>
            <a:r>
              <a:rPr lang="en-US" dirty="0"/>
              <a:t>apoB-100 concentration can be converted to a number of circulating non-HDL particles (non-HDL-P).</a:t>
            </a:r>
          </a:p>
          <a:p>
            <a:pPr marL="285750" indent="-285750">
              <a:spcBef>
                <a:spcPts val="600"/>
              </a:spcBef>
              <a:spcAft>
                <a:spcPts val="600"/>
              </a:spcAft>
              <a:buFont typeface="Wingdings" panose="05000000000000000000" pitchFamily="2" charset="2"/>
              <a:buChar char="Ø"/>
            </a:pPr>
            <a:r>
              <a:rPr lang="en-US" dirty="0"/>
              <a:t>LDL particle size and high concentrations of LDL particles (LDL-P), have been found to be good predictors of increased risk of premature CVD</a:t>
            </a:r>
          </a:p>
          <a:p>
            <a:pPr marL="285750" indent="-285750">
              <a:spcBef>
                <a:spcPts val="600"/>
              </a:spcBef>
              <a:spcAft>
                <a:spcPts val="600"/>
              </a:spcAft>
              <a:buFont typeface="Wingdings" panose="05000000000000000000" pitchFamily="2" charset="2"/>
              <a:buChar char="Ø"/>
            </a:pPr>
            <a:r>
              <a:rPr lang="en-US" b="1" dirty="0">
                <a:solidFill>
                  <a:srgbClr val="FF0000"/>
                </a:solidFill>
              </a:rPr>
              <a:t>CVD Risk is more strongly correlated with particle number concentration than with cholesterol</a:t>
            </a:r>
          </a:p>
        </p:txBody>
      </p:sp>
      <p:pic>
        <p:nvPicPr>
          <p:cNvPr id="8" name="Picture 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547360" y="4103096"/>
            <a:ext cx="3495040" cy="17758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5890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78374" y="1402912"/>
            <a:ext cx="9075151" cy="3447098"/>
          </a:xfrm>
          <a:prstGeom prst="rect">
            <a:avLst/>
          </a:prstGeom>
        </p:spPr>
        <p:txBody>
          <a:bodyPr wrap="square">
            <a:spAutoFit/>
          </a:bodyPr>
          <a:lstStyle/>
          <a:p>
            <a:pPr marL="285750" indent="-285750">
              <a:spcAft>
                <a:spcPts val="600"/>
              </a:spcAft>
              <a:buFont typeface="Wingdings" panose="05000000000000000000" pitchFamily="2" charset="2"/>
              <a:buChar char="Ø"/>
            </a:pPr>
            <a:r>
              <a:rPr lang="en-US" dirty="0"/>
              <a:t>With the growing interest in lipoprotein analysis for CVD risk prediction, ALT methods have been increasingly used in clinical trials and prospective studies to evaluate their added value in patient risk stratification. </a:t>
            </a:r>
          </a:p>
          <a:p>
            <a:pPr marL="285750" indent="-285750">
              <a:spcAft>
                <a:spcPts val="600"/>
              </a:spcAft>
              <a:buFont typeface="Wingdings" panose="05000000000000000000" pitchFamily="2" charset="2"/>
              <a:buChar char="Ø"/>
            </a:pPr>
            <a:r>
              <a:rPr lang="en-US" dirty="0"/>
              <a:t>However, results are conflicting and many believe there is insufficient evidence to support the widespread use of these biomarkers in routine clinical practice. </a:t>
            </a:r>
          </a:p>
          <a:p>
            <a:pPr marL="285750" indent="-285750">
              <a:spcAft>
                <a:spcPts val="600"/>
              </a:spcAft>
              <a:buFont typeface="Wingdings" panose="05000000000000000000" pitchFamily="2" charset="2"/>
              <a:buChar char="Ø"/>
            </a:pPr>
            <a:r>
              <a:rPr lang="en-US" dirty="0"/>
              <a:t>Since different ALT methods were involved in these studies, it was suggested that the lack of agreement of clinical outcomes could be, in part, the result of a </a:t>
            </a:r>
            <a:r>
              <a:rPr lang="en-US" b="1" dirty="0"/>
              <a:t>lack of agreement between analytical methods</a:t>
            </a:r>
          </a:p>
          <a:p>
            <a:pPr marL="285750" indent="-285750">
              <a:spcBef>
                <a:spcPts val="600"/>
              </a:spcBef>
              <a:spcAft>
                <a:spcPts val="600"/>
              </a:spcAft>
              <a:buFont typeface="Wingdings" panose="05000000000000000000" pitchFamily="2" charset="2"/>
              <a:buChar char="Ø"/>
            </a:pPr>
            <a:r>
              <a:rPr lang="en-US" dirty="0"/>
              <a:t>Lipoproteins are supramolecular assemblies of heterogeneous size and constitution that can be defined as function of their density, size, electro-</a:t>
            </a:r>
            <a:r>
              <a:rPr lang="en-US" dirty="0" err="1"/>
              <a:t>phoretic</a:t>
            </a:r>
            <a:r>
              <a:rPr lang="en-US" dirty="0"/>
              <a:t> mobility, apolipoprotein content, </a:t>
            </a:r>
            <a:r>
              <a:rPr lang="en-US" dirty="0" err="1"/>
              <a:t>etc</a:t>
            </a:r>
            <a:r>
              <a:rPr lang="en-US" dirty="0"/>
              <a:t>… </a:t>
            </a:r>
          </a:p>
        </p:txBody>
      </p:sp>
      <p:sp>
        <p:nvSpPr>
          <p:cNvPr id="2" name="Title 1"/>
          <p:cNvSpPr>
            <a:spLocks noGrp="1"/>
          </p:cNvSpPr>
          <p:nvPr>
            <p:ph type="title"/>
          </p:nvPr>
        </p:nvSpPr>
        <p:spPr>
          <a:xfrm>
            <a:off x="357051" y="653889"/>
            <a:ext cx="8796474" cy="583560"/>
          </a:xfrm>
        </p:spPr>
        <p:txBody>
          <a:bodyPr lIns="36000" rIns="36000">
            <a:noAutofit/>
          </a:bodyPr>
          <a:lstStyle/>
          <a:p>
            <a:r>
              <a:rPr lang="en-US" sz="2600" dirty="0"/>
              <a:t>Introduction</a:t>
            </a:r>
            <a:r>
              <a:rPr lang="en-US" sz="800" dirty="0"/>
              <a:t> </a:t>
            </a:r>
            <a:r>
              <a:rPr lang="en-US" sz="2600" dirty="0"/>
              <a:t>:</a:t>
            </a:r>
            <a:r>
              <a:rPr lang="en-US" sz="800" dirty="0"/>
              <a:t> </a:t>
            </a:r>
            <a:r>
              <a:rPr lang="en-US" sz="2600" dirty="0"/>
              <a:t>advanced </a:t>
            </a:r>
            <a:r>
              <a:rPr lang="en-US" sz="2600" dirty="0" err="1"/>
              <a:t>lipoproteing</a:t>
            </a:r>
            <a:r>
              <a:rPr lang="en-US" sz="2600" dirty="0"/>
              <a:t> testing</a:t>
            </a:r>
          </a:p>
        </p:txBody>
      </p:sp>
      <p:sp>
        <p:nvSpPr>
          <p:cNvPr id="4" name="Slide Number Placeholder 3"/>
          <p:cNvSpPr>
            <a:spLocks noGrp="1"/>
          </p:cNvSpPr>
          <p:nvPr>
            <p:ph type="sldNum" sz="quarter" idx="12"/>
          </p:nvPr>
        </p:nvSpPr>
        <p:spPr/>
        <p:txBody>
          <a:bodyPr/>
          <a:lstStyle/>
          <a:p>
            <a:fld id="{B897C2A1-9313-CA4F-AEA9-36A479C1E1AD}" type="slidenum">
              <a:rPr lang="en-US" smtClean="0"/>
              <a:pPr/>
              <a:t>6</a:t>
            </a:fld>
            <a:endParaRPr lang="en-US"/>
          </a:p>
        </p:txBody>
      </p:sp>
      <p:sp>
        <p:nvSpPr>
          <p:cNvPr id="13" name="Rectangle 12"/>
          <p:cNvSpPr/>
          <p:nvPr/>
        </p:nvSpPr>
        <p:spPr>
          <a:xfrm>
            <a:off x="1859275" y="4978073"/>
            <a:ext cx="6222276" cy="646331"/>
          </a:xfrm>
          <a:prstGeom prst="rect">
            <a:avLst/>
          </a:prstGeom>
        </p:spPr>
        <p:txBody>
          <a:bodyPr wrap="square">
            <a:spAutoFit/>
          </a:bodyPr>
          <a:lstStyle/>
          <a:p>
            <a:pPr>
              <a:spcBef>
                <a:spcPts val="600"/>
              </a:spcBef>
              <a:spcAft>
                <a:spcPts val="600"/>
              </a:spcAft>
            </a:pPr>
            <a:r>
              <a:rPr lang="en-US" b="1" dirty="0">
                <a:solidFill>
                  <a:srgbClr val="FF0000"/>
                </a:solidFill>
              </a:rPr>
              <a:t>The different ALT methods rely on different physical principles and probably don’t measure the same thing!</a:t>
            </a:r>
            <a:endParaRPr lang="fr-FR" b="1" dirty="0">
              <a:solidFill>
                <a:srgbClr val="FF0000"/>
              </a:solidFill>
            </a:endParaRPr>
          </a:p>
        </p:txBody>
      </p:sp>
    </p:spTree>
    <p:extLst>
      <p:ext uri="{BB962C8B-B14F-4D97-AF65-F5344CB8AC3E}">
        <p14:creationId xmlns:p14="http://schemas.microsoft.com/office/powerpoint/2010/main" val="1493077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a:t>Objectives of the study</a:t>
            </a:r>
          </a:p>
        </p:txBody>
      </p:sp>
      <p:sp>
        <p:nvSpPr>
          <p:cNvPr id="3" name="Content Placeholder 2"/>
          <p:cNvSpPr>
            <a:spLocks noGrp="1"/>
          </p:cNvSpPr>
          <p:nvPr>
            <p:ph idx="4294967295"/>
          </p:nvPr>
        </p:nvSpPr>
        <p:spPr>
          <a:xfrm>
            <a:off x="645684" y="2064685"/>
            <a:ext cx="7672245" cy="2368600"/>
          </a:xfrm>
        </p:spPr>
        <p:txBody>
          <a:bodyPr>
            <a:noAutofit/>
          </a:bodyPr>
          <a:lstStyle/>
          <a:p>
            <a:pPr algn="just">
              <a:buFontTx/>
              <a:buChar char="-"/>
            </a:pPr>
            <a:r>
              <a:rPr lang="en-US" sz="2000" dirty="0"/>
              <a:t>To assess comparability of the major ALT methods available for the measurement of apoB-100 and non-HDL-P concentrations, with the intent to evaluate the current state-of-the-art. </a:t>
            </a:r>
          </a:p>
          <a:p>
            <a:pPr algn="just">
              <a:buFontTx/>
              <a:buChar char="-"/>
            </a:pPr>
            <a:endParaRPr lang="en-US" sz="2000" dirty="0"/>
          </a:p>
          <a:p>
            <a:pPr algn="just">
              <a:buFontTx/>
              <a:buChar char="-"/>
            </a:pPr>
            <a:r>
              <a:rPr lang="en-US" sz="2000" dirty="0"/>
              <a:t>To evaluate the possibility of establishing a higher order reference measurement system for apoB-100 and non-HDL-P measurements consisting of a robust candidate reference method that would provide SI-traceable results</a:t>
            </a:r>
          </a:p>
        </p:txBody>
      </p:sp>
      <p:sp>
        <p:nvSpPr>
          <p:cNvPr id="4" name="Slide Number Placeholder 3"/>
          <p:cNvSpPr>
            <a:spLocks noGrp="1"/>
          </p:cNvSpPr>
          <p:nvPr>
            <p:ph type="sldNum" sz="quarter" idx="12"/>
          </p:nvPr>
        </p:nvSpPr>
        <p:spPr/>
        <p:txBody>
          <a:bodyPr/>
          <a:lstStyle/>
          <a:p>
            <a:fld id="{B897C2A1-9313-CA4F-AEA9-36A479C1E1AD}" type="slidenum">
              <a:rPr lang="en-US" smtClean="0"/>
              <a:pPr/>
              <a:t>7</a:t>
            </a:fld>
            <a:endParaRPr lang="en-US"/>
          </a:p>
        </p:txBody>
      </p:sp>
    </p:spTree>
    <p:extLst>
      <p:ext uri="{BB962C8B-B14F-4D97-AF65-F5344CB8AC3E}">
        <p14:creationId xmlns:p14="http://schemas.microsoft.com/office/powerpoint/2010/main" val="1399368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a:t>Materials and Methods</a:t>
            </a:r>
          </a:p>
        </p:txBody>
      </p:sp>
      <p:sp>
        <p:nvSpPr>
          <p:cNvPr id="4" name="Slide Number Placeholder 3"/>
          <p:cNvSpPr>
            <a:spLocks noGrp="1"/>
          </p:cNvSpPr>
          <p:nvPr>
            <p:ph type="sldNum" sz="quarter" idx="12"/>
          </p:nvPr>
        </p:nvSpPr>
        <p:spPr/>
        <p:txBody>
          <a:bodyPr/>
          <a:lstStyle/>
          <a:p>
            <a:fld id="{B897C2A1-9313-CA4F-AEA9-36A479C1E1AD}" type="slidenum">
              <a:rPr lang="en-US" smtClean="0"/>
              <a:pPr/>
              <a:t>8</a:t>
            </a:fld>
            <a:endParaRPr lang="en-US"/>
          </a:p>
        </p:txBody>
      </p:sp>
      <p:sp>
        <p:nvSpPr>
          <p:cNvPr id="5" name="Rechthoek 4"/>
          <p:cNvSpPr/>
          <p:nvPr/>
        </p:nvSpPr>
        <p:spPr>
          <a:xfrm>
            <a:off x="3530599" y="1554480"/>
            <a:ext cx="187961" cy="172720"/>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hthoek 7"/>
          <p:cNvSpPr/>
          <p:nvPr/>
        </p:nvSpPr>
        <p:spPr>
          <a:xfrm>
            <a:off x="216978" y="1529080"/>
            <a:ext cx="293562" cy="198120"/>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536666" y="1295237"/>
            <a:ext cx="8520248" cy="923330"/>
          </a:xfrm>
          <a:prstGeom prst="rect">
            <a:avLst/>
          </a:prstGeom>
        </p:spPr>
        <p:txBody>
          <a:bodyPr wrap="square">
            <a:spAutoFit/>
          </a:bodyPr>
          <a:lstStyle/>
          <a:p>
            <a:r>
              <a:rPr lang="en-US" dirty="0"/>
              <a:t>Through a split-sample study, 25 clinical specimens (CSs) were assayed in 10 laboratories before and after freezing using the major ALT methods for non-HDL-P or apoB-100 measurements with the intent to assess their comparability</a:t>
            </a:r>
            <a:endParaRPr lang="fr-FR" dirty="0"/>
          </a:p>
        </p:txBody>
      </p:sp>
      <p:pic>
        <p:nvPicPr>
          <p:cNvPr id="1026"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15341" y="2218567"/>
            <a:ext cx="7126876" cy="3801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4230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4294967295"/>
          </p:nvPr>
        </p:nvSpPr>
        <p:spPr>
          <a:xfrm>
            <a:off x="630432" y="1551138"/>
            <a:ext cx="7112727" cy="3517340"/>
          </a:xfrm>
        </p:spPr>
        <p:txBody>
          <a:bodyPr/>
          <a:lstStyle/>
          <a:p>
            <a:endParaRPr lang="en-US" dirty="0"/>
          </a:p>
          <a:p>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9</a:t>
            </a:fld>
            <a:endParaRPr lang="en-US"/>
          </a:p>
        </p:txBody>
      </p:sp>
      <p:sp>
        <p:nvSpPr>
          <p:cNvPr id="7" name="TextBox 6"/>
          <p:cNvSpPr txBox="1"/>
          <p:nvPr/>
        </p:nvSpPr>
        <p:spPr>
          <a:xfrm>
            <a:off x="165834" y="696003"/>
            <a:ext cx="5029200" cy="553998"/>
          </a:xfrm>
          <a:prstGeom prst="rect">
            <a:avLst/>
          </a:prstGeom>
          <a:noFill/>
        </p:spPr>
        <p:txBody>
          <a:bodyPr wrap="square" rtlCol="0">
            <a:spAutoFit/>
          </a:bodyPr>
          <a:lstStyle/>
          <a:p>
            <a:r>
              <a:rPr lang="en-US" sz="3000" b="1" dirty="0">
                <a:latin typeface="+mj-lt"/>
              </a:rPr>
              <a:t>Results</a:t>
            </a:r>
          </a:p>
        </p:txBody>
      </p:sp>
      <p:sp>
        <p:nvSpPr>
          <p:cNvPr id="5" name="Rechthoek 4"/>
          <p:cNvSpPr/>
          <p:nvPr/>
        </p:nvSpPr>
        <p:spPr>
          <a:xfrm>
            <a:off x="2362200" y="1757162"/>
            <a:ext cx="289560" cy="30113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2"/>
          <p:cNvSpPr/>
          <p:nvPr/>
        </p:nvSpPr>
        <p:spPr>
          <a:xfrm>
            <a:off x="1319349" y="1241010"/>
            <a:ext cx="7694022" cy="923330"/>
          </a:xfrm>
          <a:prstGeom prst="rect">
            <a:avLst/>
          </a:prstGeom>
          <a:solidFill>
            <a:schemeClr val="bg1">
              <a:lumMod val="75000"/>
            </a:schemeClr>
          </a:solidFill>
        </p:spPr>
        <p:txBody>
          <a:bodyPr wrap="square">
            <a:spAutoFit/>
          </a:bodyPr>
          <a:lstStyle/>
          <a:p>
            <a:r>
              <a:rPr lang="en-US" b="1" dirty="0">
                <a:solidFill>
                  <a:srgbClr val="B11F24"/>
                </a:solidFill>
              </a:rPr>
              <a:t>Comparison between non-HDL-P and apoB-100 concentrations measured by IN, LC-MS/MS, NMR, ES-DMA and VAP in 25 frozen CSs against the consensus mean concentrations expressed in </a:t>
            </a:r>
            <a:r>
              <a:rPr lang="en-US" b="1" dirty="0" err="1">
                <a:solidFill>
                  <a:srgbClr val="B11F24"/>
                </a:solidFill>
              </a:rPr>
              <a:t>nmol</a:t>
            </a:r>
            <a:r>
              <a:rPr lang="en-US" b="1" dirty="0">
                <a:solidFill>
                  <a:srgbClr val="B11F24"/>
                </a:solidFill>
              </a:rPr>
              <a:t>/L. </a:t>
            </a:r>
          </a:p>
        </p:txBody>
      </p:sp>
      <p:pic>
        <p:nvPicPr>
          <p:cNvPr id="11" name="Picture 8"/>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977532" y="2265498"/>
            <a:ext cx="6435004" cy="41817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ZoneTexte 7"/>
          <p:cNvSpPr txBox="1">
            <a:spLocks noChangeArrowheads="1"/>
          </p:cNvSpPr>
          <p:nvPr/>
        </p:nvSpPr>
        <p:spPr bwMode="auto">
          <a:xfrm>
            <a:off x="2651760" y="2413299"/>
            <a:ext cx="3670663" cy="400110"/>
          </a:xfrm>
          <a:prstGeom prst="rect">
            <a:avLst/>
          </a:prstGeom>
          <a:solidFill>
            <a:srgbClr val="CCFFCC"/>
          </a:solidFill>
          <a:ln w="19050">
            <a:solidFill>
              <a:srgbClr val="00B050"/>
            </a:solidFill>
            <a:miter lim="800000"/>
            <a:headEnd/>
            <a:tailEnd/>
          </a:ln>
        </p:spPr>
        <p:txBody>
          <a:bodyPr wrap="square">
            <a:spAutoFit/>
          </a:bodyPr>
          <a:lstStyle>
            <a:lvl1pPr eaLnBrk="0" hangingPunct="0">
              <a:spcBef>
                <a:spcPct val="30000"/>
              </a:spcBef>
              <a:buClr>
                <a:schemeClr val="tx2"/>
              </a:buClr>
              <a:buFont typeface="Wingdings" pitchFamily="2" charset="2"/>
              <a:defRPr sz="2400">
                <a:solidFill>
                  <a:schemeClr val="bg2"/>
                </a:solidFill>
                <a:latin typeface="Arial" charset="0"/>
              </a:defRPr>
            </a:lvl1pPr>
            <a:lvl2pPr marL="742950" indent="-285750" eaLnBrk="0" hangingPunct="0">
              <a:spcBef>
                <a:spcPct val="30000"/>
              </a:spcBef>
              <a:buClr>
                <a:srgbClr val="B3BDD8"/>
              </a:buClr>
              <a:buSzPct val="80000"/>
              <a:buFont typeface="Wingdings 3" pitchFamily="18" charset="2"/>
              <a:buChar char="u"/>
              <a:defRPr sz="2000">
                <a:solidFill>
                  <a:schemeClr val="tx2"/>
                </a:solidFill>
                <a:latin typeface="Arial" charset="0"/>
              </a:defRPr>
            </a:lvl2pPr>
            <a:lvl3pPr marL="1143000" indent="-228600" eaLnBrk="0" hangingPunct="0">
              <a:spcBef>
                <a:spcPct val="30000"/>
              </a:spcBef>
              <a:buClr>
                <a:srgbClr val="44AC8A"/>
              </a:buClr>
              <a:buSzPct val="80000"/>
              <a:buFont typeface="Wingdings 2" pitchFamily="18" charset="2"/>
              <a:buChar char="¢"/>
              <a:defRPr>
                <a:solidFill>
                  <a:schemeClr val="accent1"/>
                </a:solidFill>
                <a:latin typeface="Arial" charset="0"/>
              </a:defRPr>
            </a:lvl3pPr>
            <a:lvl4pPr marL="1600200" indent="-228600" eaLnBrk="0" hangingPunct="0">
              <a:spcBef>
                <a:spcPct val="30000"/>
              </a:spcBef>
              <a:buClr>
                <a:srgbClr val="00B050"/>
              </a:buClr>
              <a:buSzPct val="120000"/>
              <a:buFont typeface="Arial" charset="0"/>
              <a:buChar char="●"/>
              <a:defRPr sz="1600">
                <a:solidFill>
                  <a:schemeClr val="tx1"/>
                </a:solidFill>
                <a:latin typeface="Arial" charset="0"/>
              </a:defRPr>
            </a:lvl4pPr>
            <a:lvl5pPr marL="2057400" indent="-228600" eaLnBrk="0" hangingPunct="0">
              <a:spcBef>
                <a:spcPct val="30000"/>
              </a:spcBef>
              <a:buClr>
                <a:srgbClr val="00B050"/>
              </a:buClr>
              <a:buSzPct val="130000"/>
              <a:buFont typeface="Wingdings 2" pitchFamily="18" charset="2"/>
              <a:buChar char="®"/>
              <a:defRPr sz="1400">
                <a:solidFill>
                  <a:schemeClr val="tx1"/>
                </a:solidFill>
                <a:latin typeface="Arial" charset="0"/>
              </a:defRPr>
            </a:lvl5pPr>
            <a:lvl6pPr marL="2514600" indent="-228600" eaLnBrk="0" fontAlgn="base" hangingPunct="0">
              <a:spcBef>
                <a:spcPct val="30000"/>
              </a:spcBef>
              <a:spcAft>
                <a:spcPct val="0"/>
              </a:spcAft>
              <a:buClr>
                <a:srgbClr val="00B050"/>
              </a:buClr>
              <a:buSzPct val="130000"/>
              <a:buFont typeface="Wingdings 2" pitchFamily="18" charset="2"/>
              <a:buChar char="®"/>
              <a:defRPr sz="1400">
                <a:solidFill>
                  <a:schemeClr val="tx1"/>
                </a:solidFill>
                <a:latin typeface="Arial" charset="0"/>
              </a:defRPr>
            </a:lvl6pPr>
            <a:lvl7pPr marL="2971800" indent="-228600" eaLnBrk="0" fontAlgn="base" hangingPunct="0">
              <a:spcBef>
                <a:spcPct val="30000"/>
              </a:spcBef>
              <a:spcAft>
                <a:spcPct val="0"/>
              </a:spcAft>
              <a:buClr>
                <a:srgbClr val="00B050"/>
              </a:buClr>
              <a:buSzPct val="130000"/>
              <a:buFont typeface="Wingdings 2" pitchFamily="18" charset="2"/>
              <a:buChar char="®"/>
              <a:defRPr sz="1400">
                <a:solidFill>
                  <a:schemeClr val="tx1"/>
                </a:solidFill>
                <a:latin typeface="Arial" charset="0"/>
              </a:defRPr>
            </a:lvl7pPr>
            <a:lvl8pPr marL="3429000" indent="-228600" eaLnBrk="0" fontAlgn="base" hangingPunct="0">
              <a:spcBef>
                <a:spcPct val="30000"/>
              </a:spcBef>
              <a:spcAft>
                <a:spcPct val="0"/>
              </a:spcAft>
              <a:buClr>
                <a:srgbClr val="00B050"/>
              </a:buClr>
              <a:buSzPct val="130000"/>
              <a:buFont typeface="Wingdings 2" pitchFamily="18" charset="2"/>
              <a:buChar char="®"/>
              <a:defRPr sz="1400">
                <a:solidFill>
                  <a:schemeClr val="tx1"/>
                </a:solidFill>
                <a:latin typeface="Arial" charset="0"/>
              </a:defRPr>
            </a:lvl8pPr>
            <a:lvl9pPr marL="3886200" indent="-228600" eaLnBrk="0" fontAlgn="base" hangingPunct="0">
              <a:spcBef>
                <a:spcPct val="30000"/>
              </a:spcBef>
              <a:spcAft>
                <a:spcPct val="0"/>
              </a:spcAft>
              <a:buClr>
                <a:srgbClr val="00B050"/>
              </a:buClr>
              <a:buSzPct val="130000"/>
              <a:buFont typeface="Wingdings 2" pitchFamily="18" charset="2"/>
              <a:buChar char="®"/>
              <a:defRPr sz="1400">
                <a:solidFill>
                  <a:schemeClr val="tx1"/>
                </a:solidFill>
                <a:latin typeface="Arial" charset="0"/>
              </a:defRPr>
            </a:lvl9pPr>
          </a:lstStyle>
          <a:p>
            <a:pPr algn="ctr" eaLnBrk="1" hangingPunct="1">
              <a:spcBef>
                <a:spcPts val="600"/>
              </a:spcBef>
              <a:spcAft>
                <a:spcPts val="600"/>
              </a:spcAft>
              <a:buClrTx/>
              <a:buFontTx/>
              <a:buNone/>
            </a:pPr>
            <a:r>
              <a:rPr lang="fr-FR" altLang="fr-FR" sz="2000" b="1" dirty="0" err="1">
                <a:solidFill>
                  <a:srgbClr val="00B050"/>
                </a:solidFill>
                <a:latin typeface="Calibri" pitchFamily="34" charset="0"/>
                <a:ea typeface="ＭＳ Ｐゴシック" pitchFamily="34" charset="-128"/>
              </a:rPr>
              <a:t>Between-methods</a:t>
            </a:r>
            <a:r>
              <a:rPr lang="fr-FR" altLang="fr-FR" sz="2000" b="1" dirty="0">
                <a:solidFill>
                  <a:srgbClr val="00B050"/>
                </a:solidFill>
                <a:latin typeface="Calibri" pitchFamily="34" charset="0"/>
                <a:ea typeface="ＭＳ Ｐゴシック" pitchFamily="34" charset="-128"/>
              </a:rPr>
              <a:t> RSD = 14.1%</a:t>
            </a:r>
          </a:p>
        </p:txBody>
      </p:sp>
      <p:sp>
        <p:nvSpPr>
          <p:cNvPr id="2" name="Rectangle 1"/>
          <p:cNvSpPr/>
          <p:nvPr/>
        </p:nvSpPr>
        <p:spPr>
          <a:xfrm>
            <a:off x="3905801" y="4430258"/>
            <a:ext cx="4572000" cy="923330"/>
          </a:xfrm>
          <a:prstGeom prst="rect">
            <a:avLst/>
          </a:prstGeom>
        </p:spPr>
        <p:txBody>
          <a:bodyPr>
            <a:spAutoFit/>
          </a:bodyPr>
          <a:lstStyle/>
          <a:p>
            <a:r>
              <a:rPr lang="en-US" dirty="0"/>
              <a:t>		       The different methods do not 	   yet provide equivalent results for the  measurement of non-HDL-P and apoB-100</a:t>
            </a:r>
            <a:endParaRPr lang="fr-FR" dirty="0"/>
          </a:p>
        </p:txBody>
      </p:sp>
    </p:spTree>
    <p:extLst>
      <p:ext uri="{BB962C8B-B14F-4D97-AF65-F5344CB8AC3E}">
        <p14:creationId xmlns:p14="http://schemas.microsoft.com/office/powerpoint/2010/main" val="2391362549"/>
      </p:ext>
    </p:extLst>
  </p:cSld>
  <p:clrMapOvr>
    <a:masterClrMapping/>
  </p:clrMapOvr>
</p:sld>
</file>

<file path=ppt/theme/theme1.xml><?xml version="1.0" encoding="utf-8"?>
<a:theme xmlns:a="http://schemas.openxmlformats.org/drawingml/2006/main" name="Office Theme">
  <a:themeElements>
    <a:clrScheme name="Custom 32">
      <a:dk1>
        <a:srgbClr val="1F1F1F"/>
      </a:dk1>
      <a:lt1>
        <a:sysClr val="window" lastClr="FFFFFF"/>
      </a:lt1>
      <a:dk2>
        <a:srgbClr val="636463"/>
      </a:dk2>
      <a:lt2>
        <a:srgbClr val="EEECE1"/>
      </a:lt2>
      <a:accent1>
        <a:srgbClr val="B11F24"/>
      </a:accent1>
      <a:accent2>
        <a:srgbClr val="005A84"/>
      </a:accent2>
      <a:accent3>
        <a:srgbClr val="E2A856"/>
      </a:accent3>
      <a:accent4>
        <a:srgbClr val="81ADA8"/>
      </a:accent4>
      <a:accent5>
        <a:srgbClr val="636463"/>
      </a:accent5>
      <a:accent6>
        <a:srgbClr val="328CB6"/>
      </a:accent6>
      <a:hlink>
        <a:srgbClr val="81ADA8"/>
      </a:hlink>
      <a:folHlink>
        <a:srgbClr val="81ADA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1308</TotalTime>
  <Words>1304</Words>
  <Application>Microsoft Office PowerPoint</Application>
  <PresentationFormat>On-screen Show (4:3)</PresentationFormat>
  <Paragraphs>130</Paragraphs>
  <Slides>20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ＭＳ Ｐゴシック</vt:lpstr>
      <vt:lpstr>ＭＳ Ｐゴシック</vt:lpstr>
      <vt:lpstr>Arial</vt:lpstr>
      <vt:lpstr>Calibri</vt:lpstr>
      <vt:lpstr>Courier New</vt:lpstr>
      <vt:lpstr>Times New Roman</vt:lpstr>
      <vt:lpstr>Wingdings</vt:lpstr>
      <vt:lpstr>Office Theme</vt:lpstr>
      <vt:lpstr>PowerPoint Presentation</vt:lpstr>
      <vt:lpstr>Preamble : importance of standardization / harmonization</vt:lpstr>
      <vt:lpstr>Introduction: estimating Cardiovascular Disease Risk</vt:lpstr>
      <vt:lpstr>Introduction: advanced lipoprotein testing methods</vt:lpstr>
      <vt:lpstr>Introduction : advanced lipoproteing testing</vt:lpstr>
      <vt:lpstr>Introduction : advanced lipoproteing testing</vt:lpstr>
      <vt:lpstr>Objectives of the study</vt:lpstr>
      <vt:lpstr>Materials and Methods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Laboratory Statistics and Quality Control</dc:title>
  <dc:creator>Christine Page</dc:creator>
  <cp:lastModifiedBy>Erin Roberts</cp:lastModifiedBy>
  <cp:revision>129</cp:revision>
  <dcterms:created xsi:type="dcterms:W3CDTF">2014-07-07T15:02:10Z</dcterms:created>
  <dcterms:modified xsi:type="dcterms:W3CDTF">2018-11-06T16:19:00Z</dcterms:modified>
</cp:coreProperties>
</file>