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57" r:id="rId3"/>
    <p:sldId id="258" r:id="rId4"/>
    <p:sldId id="274" r:id="rId5"/>
    <p:sldId id="264" r:id="rId6"/>
    <p:sldId id="265" r:id="rId7"/>
    <p:sldId id="266" r:id="rId8"/>
    <p:sldId id="27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/>
              <a:t>Plasma Steroid Metabolome Profiling for Diagnosis and Subtyping Patients with Cushing Syndrome</a:t>
            </a: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200" dirty="0">
                <a:latin typeface="Arial" pitchFamily="34" charset="0"/>
                <a:cs typeface="Arial" pitchFamily="34" charset="0"/>
              </a:rPr>
              <a:t>G. Eisenhofer, J. </a:t>
            </a:r>
            <a:r>
              <a:rPr lang="en-US" sz="6200" dirty="0" err="1">
                <a:latin typeface="Arial" pitchFamily="34" charset="0"/>
                <a:cs typeface="Arial" pitchFamily="34" charset="0"/>
              </a:rPr>
              <a:t>Masjkur</a:t>
            </a:r>
            <a:r>
              <a:rPr lang="en-US" sz="6200" dirty="0">
                <a:latin typeface="Arial" pitchFamily="34" charset="0"/>
                <a:cs typeface="Arial" pitchFamily="34" charset="0"/>
              </a:rPr>
              <a:t>, M. </a:t>
            </a:r>
            <a:r>
              <a:rPr lang="en-US" sz="6200" dirty="0" err="1">
                <a:latin typeface="Arial" pitchFamily="34" charset="0"/>
                <a:cs typeface="Arial" pitchFamily="34" charset="0"/>
              </a:rPr>
              <a:t>Peitzsch</a:t>
            </a:r>
            <a:r>
              <a:rPr lang="en-US" sz="6200" dirty="0">
                <a:latin typeface="Arial" pitchFamily="34" charset="0"/>
                <a:cs typeface="Arial" pitchFamily="34" charset="0"/>
              </a:rPr>
              <a:t>, G. Di </a:t>
            </a:r>
            <a:r>
              <a:rPr lang="en-US" sz="6200" dirty="0" err="1">
                <a:latin typeface="Arial" pitchFamily="34" charset="0"/>
                <a:cs typeface="Arial" pitchFamily="34" charset="0"/>
              </a:rPr>
              <a:t>Dalmazi</a:t>
            </a:r>
            <a:r>
              <a:rPr lang="en-US" sz="6200" dirty="0">
                <a:latin typeface="Arial" pitchFamily="34" charset="0"/>
                <a:cs typeface="Arial" pitchFamily="34" charset="0"/>
              </a:rPr>
              <a:t>, M. </a:t>
            </a:r>
            <a:r>
              <a:rPr lang="en-US" sz="6200" dirty="0" err="1">
                <a:latin typeface="Arial" pitchFamily="34" charset="0"/>
                <a:cs typeface="Arial" pitchFamily="34" charset="0"/>
              </a:rPr>
              <a:t>Bidlingmaier</a:t>
            </a:r>
            <a:r>
              <a:rPr lang="en-US" sz="6200" dirty="0">
                <a:latin typeface="Arial" pitchFamily="34" charset="0"/>
                <a:cs typeface="Arial" pitchFamily="34" charset="0"/>
              </a:rPr>
              <a:t>, M. </a:t>
            </a:r>
            <a:r>
              <a:rPr lang="en-US" sz="6200" dirty="0" err="1">
                <a:latin typeface="Arial" pitchFamily="34" charset="0"/>
                <a:cs typeface="Arial" pitchFamily="34" charset="0"/>
              </a:rPr>
              <a:t>Grüber</a:t>
            </a:r>
            <a:r>
              <a:rPr lang="en-US" sz="6200" dirty="0">
                <a:latin typeface="Arial" pitchFamily="34" charset="0"/>
                <a:cs typeface="Arial" pitchFamily="34" charset="0"/>
              </a:rPr>
              <a:t>, J. Fazel, A. </a:t>
            </a:r>
            <a:r>
              <a:rPr lang="en-US" sz="6200" dirty="0" err="1">
                <a:latin typeface="Arial" pitchFamily="34" charset="0"/>
                <a:cs typeface="Arial" pitchFamily="34" charset="0"/>
              </a:rPr>
              <a:t>Osswald</a:t>
            </a:r>
            <a:r>
              <a:rPr lang="en-US" sz="6200" dirty="0">
                <a:latin typeface="Arial" pitchFamily="34" charset="0"/>
                <a:cs typeface="Arial" pitchFamily="34" charset="0"/>
              </a:rPr>
              <a:t>, F. </a:t>
            </a:r>
            <a:r>
              <a:rPr lang="en-US" sz="6200" dirty="0" err="1">
                <a:latin typeface="Arial" pitchFamily="34" charset="0"/>
                <a:cs typeface="Arial" pitchFamily="34" charset="0"/>
              </a:rPr>
              <a:t>Beuschlein</a:t>
            </a:r>
            <a:r>
              <a:rPr lang="en-US" sz="6200" dirty="0">
                <a:latin typeface="Arial" pitchFamily="34" charset="0"/>
                <a:cs typeface="Arial" pitchFamily="34" charset="0"/>
              </a:rPr>
              <a:t>, M. </a:t>
            </a:r>
            <a:r>
              <a:rPr lang="en-US" sz="6200" dirty="0" err="1">
                <a:latin typeface="Arial" pitchFamily="34" charset="0"/>
                <a:cs typeface="Arial" pitchFamily="34" charset="0"/>
              </a:rPr>
              <a:t>Reincke</a:t>
            </a:r>
            <a:endParaRPr lang="en-US" sz="6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200" dirty="0">
                <a:latin typeface="Arial" pitchFamily="34" charset="0"/>
                <a:cs typeface="Arial" pitchFamily="34" charset="0"/>
              </a:rPr>
              <a:t>March 2018</a:t>
            </a:r>
            <a:endParaRPr lang="en-US" sz="6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200" dirty="0">
                <a:latin typeface="Arial" pitchFamily="34" charset="0"/>
                <a:cs typeface="Arial" pitchFamily="34" charset="0"/>
              </a:rPr>
              <a:t>www.clinchem.org/content/64/3/586.full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200" dirty="0">
                <a:latin typeface="Arial" pitchFamily="34" charset="0"/>
                <a:cs typeface="Arial" pitchFamily="34" charset="0"/>
              </a:rPr>
              <a:t>© Copyright 2017 by the American Association for Clinical Chemistry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1C2380-554C-408C-B7B6-4EE8932352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9" y="1971072"/>
            <a:ext cx="3489696" cy="47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6014" y="490243"/>
            <a:ext cx="883524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Results </a:t>
            </a:r>
            <a:r>
              <a:rPr lang="mr-IN" dirty="0"/>
              <a:t>–</a:t>
            </a:r>
            <a:r>
              <a:rPr lang="en-US" dirty="0"/>
              <a:t> Screening ROC curves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50330" y="1043513"/>
            <a:ext cx="889229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4" y="1237639"/>
            <a:ext cx="8720926" cy="4255138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1902896" y="5492777"/>
            <a:ext cx="7239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Narrow"/>
                <a:cs typeface="Arial Narrow"/>
              </a:rPr>
              <a:t>Seven steroid panel (11-deoxycortisol, 11-deoxycorticosterone, cortisol, aldosterone, 21-deoxycortisol, DHEA and DHEA-SO</a:t>
            </a:r>
            <a:r>
              <a:rPr lang="en-US" baseline="-25000" dirty="0">
                <a:solidFill>
                  <a:srgbClr val="0000FF"/>
                </a:solidFill>
                <a:latin typeface="Arial Narrow"/>
                <a:cs typeface="Arial Narrow"/>
              </a:rPr>
              <a:t>4</a:t>
            </a:r>
            <a:r>
              <a:rPr lang="en-US" dirty="0">
                <a:solidFill>
                  <a:srgbClr val="0000FF"/>
                </a:solidFill>
                <a:latin typeface="Arial Narrow"/>
                <a:cs typeface="Arial Narrow"/>
              </a:rPr>
              <a:t>) similarly effective as 24-hour urinary free or midnight salivary free cortisol for screening of patients with </a:t>
            </a:r>
            <a:r>
              <a:rPr lang="en-US" dirty="0" err="1">
                <a:solidFill>
                  <a:srgbClr val="0000FF"/>
                </a:solidFill>
                <a:latin typeface="Arial Narrow"/>
                <a:cs typeface="Arial Narrow"/>
              </a:rPr>
              <a:t>hypercortisolism</a:t>
            </a:r>
            <a:r>
              <a:rPr lang="en-US" dirty="0">
                <a:solidFill>
                  <a:srgbClr val="0000FF"/>
                </a:solidFill>
                <a:latin typeface="Arial Narrow"/>
                <a:cs typeface="Arial Narro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662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1850" y="6415538"/>
            <a:ext cx="730770" cy="365125"/>
          </a:xfrm>
        </p:spPr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6014" y="490243"/>
            <a:ext cx="883524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Results </a:t>
            </a:r>
            <a:r>
              <a:rPr lang="mr-IN" dirty="0"/>
              <a:t>–</a:t>
            </a:r>
            <a:r>
              <a:rPr lang="en-US" dirty="0"/>
              <a:t> Subtype patterns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50330" y="1043513"/>
            <a:ext cx="889229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410935" y="3886943"/>
            <a:ext cx="29896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Narrow"/>
                <a:cs typeface="Arial Narrow"/>
              </a:rPr>
              <a:t>The various steroids (medians in </a:t>
            </a:r>
            <a:r>
              <a:rPr lang="en-US" dirty="0" err="1">
                <a:solidFill>
                  <a:srgbClr val="0000FF"/>
                </a:solidFill>
                <a:latin typeface="Arial Narrow"/>
                <a:cs typeface="Arial Narrow"/>
              </a:rPr>
              <a:t>ng</a:t>
            </a:r>
            <a:r>
              <a:rPr lang="en-US" dirty="0">
                <a:solidFill>
                  <a:srgbClr val="0000FF"/>
                </a:solidFill>
                <a:latin typeface="Arial Narrow"/>
                <a:cs typeface="Arial Narrow"/>
              </a:rPr>
              <a:t>/mL) show distinct patterns of increases and decreases among patients with adrenal, pituitary and ectopic subtypes of Cushing syndrome relative to reference and rule-out populations.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35" y="1155709"/>
            <a:ext cx="2699994" cy="2699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832" y="1155703"/>
            <a:ext cx="2820333" cy="27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917" y="1155703"/>
            <a:ext cx="2766942" cy="27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666" y="3810000"/>
            <a:ext cx="2751824" cy="2664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2759405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6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1850" y="6415538"/>
            <a:ext cx="730770" cy="365125"/>
          </a:xfrm>
        </p:spPr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6076" y="644627"/>
            <a:ext cx="883524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Results </a:t>
            </a:r>
            <a:r>
              <a:rPr lang="mr-IN" dirty="0"/>
              <a:t>–</a:t>
            </a:r>
            <a:r>
              <a:rPr lang="en-US" dirty="0"/>
              <a:t> Discriminant analyses of subtypes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50330" y="1190936"/>
            <a:ext cx="889229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392023"/>
            <a:ext cx="8470900" cy="4356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75805" y="5853155"/>
            <a:ext cx="6995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Narrow"/>
                <a:cs typeface="Arial Narrow"/>
              </a:rPr>
              <a:t>Canonical plots illustrate separation of subtypes according to the four routine tests and 10-selected steroids of the panel.</a:t>
            </a:r>
          </a:p>
        </p:txBody>
      </p:sp>
    </p:spTree>
    <p:extLst>
      <p:ext uri="{BB962C8B-B14F-4D97-AF65-F5344CB8AC3E}">
        <p14:creationId xmlns:p14="http://schemas.microsoft.com/office/powerpoint/2010/main" val="396981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1850" y="6415538"/>
            <a:ext cx="730770" cy="365125"/>
          </a:xfrm>
        </p:spPr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6076" y="644627"/>
            <a:ext cx="883524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Results </a:t>
            </a:r>
            <a:r>
              <a:rPr lang="mr-IN" dirty="0"/>
              <a:t>–</a:t>
            </a:r>
            <a:r>
              <a:rPr lang="en-US" dirty="0"/>
              <a:t> Discriminant analyses of subtypes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50330" y="1190936"/>
            <a:ext cx="889229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0" y="1245164"/>
            <a:ext cx="9144000" cy="4554043"/>
            <a:chOff x="0" y="589457"/>
            <a:chExt cx="9144000" cy="4554043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589457"/>
              <a:ext cx="9144000" cy="4554043"/>
              <a:chOff x="0" y="589457"/>
              <a:chExt cx="9144000" cy="455404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589457"/>
                <a:ext cx="9144000" cy="45540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2789" y="712442"/>
                <a:ext cx="2886207" cy="27000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1390" y="679162"/>
                <a:ext cx="2845588" cy="270000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852" y="3289457"/>
                <a:ext cx="3355932" cy="1800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7630" y="3343500"/>
                <a:ext cx="3312605" cy="1800000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63617" y="691308"/>
              <a:ext cx="128046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Narrow"/>
                  <a:cs typeface="Arial Narrow"/>
                </a:rPr>
                <a:t>Routine </a:t>
              </a:r>
            </a:p>
            <a:p>
              <a:r>
                <a:rPr lang="en-US" sz="2800" b="1" dirty="0">
                  <a:latin typeface="Arial Narrow"/>
                  <a:cs typeface="Arial Narrow"/>
                </a:rPr>
                <a:t>tests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02743" y="691308"/>
              <a:ext cx="119894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Narrow"/>
                  <a:cs typeface="Arial Narrow"/>
                </a:rPr>
                <a:t>Steroid </a:t>
              </a:r>
            </a:p>
            <a:p>
              <a:r>
                <a:rPr lang="en-US" sz="2800" b="1" dirty="0">
                  <a:latin typeface="Arial Narrow"/>
                  <a:cs typeface="Arial Narrow"/>
                </a:rPr>
                <a:t>profile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75805" y="5853155"/>
            <a:ext cx="6995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Narrow"/>
                <a:cs typeface="Arial Narrow"/>
              </a:rPr>
              <a:t>The 10 steroid panel provides utility for subtype classification with areas under ROC curves and rates of misclassification similar to those of routine tests.</a:t>
            </a:r>
          </a:p>
        </p:txBody>
      </p:sp>
    </p:spTree>
    <p:extLst>
      <p:ext uri="{BB962C8B-B14F-4D97-AF65-F5344CB8AC3E}">
        <p14:creationId xmlns:p14="http://schemas.microsoft.com/office/powerpoint/2010/main" val="162655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1850" y="6415538"/>
            <a:ext cx="730770" cy="365125"/>
          </a:xfrm>
        </p:spPr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6076" y="644627"/>
            <a:ext cx="883524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Results - Questions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50330" y="1190936"/>
            <a:ext cx="889229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250330" y="1713830"/>
            <a:ext cx="853220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/>
            <a:r>
              <a:rPr lang="en-US" sz="2000" dirty="0">
                <a:latin typeface="Arial"/>
                <a:cs typeface="Arial"/>
              </a:rPr>
              <a:t> </a:t>
            </a:r>
          </a:p>
          <a:p>
            <a:pPr eaLnBrk="0" fontAlgn="base" hangingPunct="0"/>
            <a:r>
              <a:rPr lang="en-US" sz="2000" dirty="0">
                <a:latin typeface="Arial"/>
                <a:cs typeface="Arial"/>
              </a:rPr>
              <a:t>3. What single plasma steroid in the panel provides the best biomarker for </a:t>
            </a:r>
          </a:p>
          <a:p>
            <a:pPr eaLnBrk="0" fontAlgn="base" hangingPunct="0"/>
            <a:r>
              <a:rPr lang="en-US" sz="2000" dirty="0">
                <a:cs typeface="Arial"/>
              </a:rPr>
              <a:t>    diagnosis of </a:t>
            </a:r>
            <a:r>
              <a:rPr lang="en-US" sz="2000" dirty="0" err="1">
                <a:cs typeface="Arial"/>
              </a:rPr>
              <a:t>hypercortisolism</a:t>
            </a:r>
            <a:r>
              <a:rPr lang="en-US" sz="2000" dirty="0">
                <a:cs typeface="Arial"/>
              </a:rPr>
              <a:t> and </a:t>
            </a:r>
            <a:r>
              <a:rPr lang="en-US" sz="2000" dirty="0">
                <a:latin typeface="Arial"/>
                <a:cs typeface="Arial"/>
              </a:rPr>
              <a:t>why is plasma cortisol inferior to both    </a:t>
            </a:r>
          </a:p>
          <a:p>
            <a:pPr eaLnBrk="0" fontAlgn="base" hangingPunct="0"/>
            <a:r>
              <a:rPr lang="en-US" sz="2000" dirty="0">
                <a:latin typeface="Arial"/>
                <a:cs typeface="Arial"/>
              </a:rPr>
              <a:t>    urinary and salivary free cortisol as a biomarker of </a:t>
            </a:r>
            <a:r>
              <a:rPr lang="en-US" sz="2000" dirty="0" err="1">
                <a:latin typeface="Arial"/>
                <a:cs typeface="Arial"/>
              </a:rPr>
              <a:t>hypercortisolism</a:t>
            </a:r>
            <a:r>
              <a:rPr lang="en-US" sz="2000" dirty="0">
                <a:latin typeface="Arial"/>
                <a:cs typeface="Arial"/>
              </a:rPr>
              <a:t>?</a:t>
            </a:r>
          </a:p>
          <a:p>
            <a:pPr marL="342900" indent="-342900" eaLnBrk="0" fontAlgn="base" hangingPunct="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eaLnBrk="0" fontAlgn="base" hangingPunct="0"/>
            <a:r>
              <a:rPr lang="en-US" sz="2000" dirty="0">
                <a:latin typeface="Arial"/>
                <a:cs typeface="Arial"/>
              </a:rPr>
              <a:t>4. Why are plasma concentrations of androgens suppressed in ACTH-</a:t>
            </a:r>
          </a:p>
          <a:p>
            <a:pPr eaLnBrk="0" fontAlgn="base" hangingPunct="0"/>
            <a:r>
              <a:rPr lang="en-US" sz="2000" dirty="0">
                <a:latin typeface="Arial"/>
                <a:cs typeface="Arial"/>
              </a:rPr>
              <a:t>    independent Cushing syndrome compared to the higher concentrations </a:t>
            </a:r>
          </a:p>
          <a:p>
            <a:pPr eaLnBrk="0" fontAlgn="base" hangingPunct="0"/>
            <a:r>
              <a:rPr lang="en-US" sz="2000" dirty="0">
                <a:latin typeface="Arial"/>
                <a:cs typeface="Arial"/>
              </a:rPr>
              <a:t>    in ACTH-dependent Cushing syndrome, what are the potential reasons </a:t>
            </a:r>
          </a:p>
          <a:p>
            <a:pPr eaLnBrk="0" fontAlgn="base" hangingPunct="0"/>
            <a:r>
              <a:rPr lang="en-US" sz="2000" dirty="0">
                <a:latin typeface="Arial"/>
                <a:cs typeface="Arial"/>
              </a:rPr>
              <a:t>    for the lower plasma concentrations of mineralocorticoids in ACTH   </a:t>
            </a:r>
          </a:p>
          <a:p>
            <a:pPr eaLnBrk="0" fontAlgn="base" hangingPunct="0"/>
            <a:r>
              <a:rPr lang="en-US" sz="2000" dirty="0">
                <a:latin typeface="Arial"/>
                <a:cs typeface="Arial"/>
              </a:rPr>
              <a:t>    dependent than independent Cushing syndrome and why might there </a:t>
            </a:r>
          </a:p>
          <a:p>
            <a:pPr eaLnBrk="0" fontAlgn="base" hangingPunct="0"/>
            <a:r>
              <a:rPr lang="en-US" sz="2000" dirty="0">
                <a:latin typeface="Arial"/>
                <a:cs typeface="Arial"/>
              </a:rPr>
              <a:t>    be further differences in ectopic and pituitary subtypes?</a:t>
            </a:r>
          </a:p>
          <a:p>
            <a:pPr eaLnBrk="0" fontAlgn="base" hangingPunct="0"/>
            <a:endParaRPr lang="en-GB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72041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1850" y="6415538"/>
            <a:ext cx="730770" cy="365125"/>
          </a:xfrm>
        </p:spPr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6076" y="644627"/>
            <a:ext cx="883524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Conclusions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50330" y="1190936"/>
            <a:ext cx="889229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250330" y="1698344"/>
            <a:ext cx="8483362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Patients with different subtypes of Cushing syndrome show distinctive plasma steroid profiles that may offer a supplementary alternative test for screening.</a:t>
            </a:r>
          </a:p>
          <a:p>
            <a:pPr eaLnBrk="0" fontAlgn="base" hangingPunct="0"/>
            <a:r>
              <a:rPr lang="en-US" sz="2000" dirty="0">
                <a:latin typeface="Arial"/>
                <a:cs typeface="Arial"/>
              </a:rPr>
              <a:t> </a:t>
            </a:r>
          </a:p>
          <a:p>
            <a:pPr marL="342900" indent="-342900" eaLnBrk="0" fontAlgn="base" hangingPunct="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The method has potential for offering a single test for both screening of Cushing syndrome and initial subtype classification. </a:t>
            </a:r>
          </a:p>
          <a:p>
            <a:pPr marL="342900" indent="-342900" eaLnBrk="0" fontAlgn="base" hangingPunct="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 eaLnBrk="0" fontAlgn="base" hangingPunct="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Specimen preparation is simple and the entire panel takes 12 minutes to run. </a:t>
            </a:r>
          </a:p>
          <a:p>
            <a:pPr eaLnBrk="0" fontAlgn="base" hangingPunct="0"/>
            <a:r>
              <a:rPr lang="en-US" sz="2000" dirty="0">
                <a:latin typeface="Arial"/>
                <a:cs typeface="Arial"/>
              </a:rPr>
              <a:t> </a:t>
            </a:r>
          </a:p>
          <a:p>
            <a:pPr marL="342900" indent="-342900" eaLnBrk="0" fontAlgn="base" hangingPunct="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Different selections of steroids from the same panel may be used for diagnosis of other disorders of adrenal </a:t>
            </a:r>
            <a:r>
              <a:rPr lang="en-US" sz="2000" dirty="0" err="1">
                <a:latin typeface="Arial"/>
                <a:cs typeface="Arial"/>
              </a:rPr>
              <a:t>steroidogenesis</a:t>
            </a:r>
            <a:r>
              <a:rPr lang="en-US" sz="2000" dirty="0">
                <a:latin typeface="Arial"/>
                <a:cs typeface="Arial"/>
              </a:rPr>
              <a:t>.</a:t>
            </a:r>
            <a:r>
              <a:rPr lang="en-GB" sz="2000" dirty="0">
                <a:latin typeface="Arial"/>
                <a:cs typeface="Arial"/>
              </a:rPr>
              <a:t>  </a:t>
            </a:r>
            <a:endParaRPr lang="en-US" sz="2000" dirty="0">
              <a:latin typeface="Arial"/>
              <a:cs typeface="Arial"/>
            </a:endParaRPr>
          </a:p>
          <a:p>
            <a:pPr eaLnBrk="0" fontAlgn="base" hangingPunct="0"/>
            <a:endParaRPr lang="en-GB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76623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07" y="577820"/>
            <a:ext cx="7250202" cy="747396"/>
          </a:xfrm>
        </p:spPr>
        <p:txBody>
          <a:bodyPr/>
          <a:lstStyle/>
          <a:p>
            <a:r>
              <a:rPr lang="en-US" dirty="0"/>
              <a:t>Background – Cushing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5380" y="1270767"/>
            <a:ext cx="8677240" cy="9034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Endogenous Cushing syndrome results from tumors that secrete either ACTH (rarely CRH) or cortisol. There are three principal subtypes that reflect different tumor locations and secretion of ACTH versus cortisol.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9195" y="6492875"/>
            <a:ext cx="730770" cy="365125"/>
          </a:xfrm>
        </p:spPr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6907" y="2066779"/>
            <a:ext cx="9060873" cy="2914070"/>
            <a:chOff x="95344" y="2238160"/>
            <a:chExt cx="9060873" cy="2914070"/>
          </a:xfrm>
        </p:grpSpPr>
        <p:grpSp>
          <p:nvGrpSpPr>
            <p:cNvPr id="15" name="Group 14"/>
            <p:cNvGrpSpPr/>
            <p:nvPr/>
          </p:nvGrpSpPr>
          <p:grpSpPr>
            <a:xfrm>
              <a:off x="95344" y="2238160"/>
              <a:ext cx="9060873" cy="2510651"/>
              <a:chOff x="83127" y="3370262"/>
              <a:chExt cx="9060873" cy="251065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127" y="3808050"/>
                <a:ext cx="2520000" cy="1576933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82267" y="5357693"/>
                <a:ext cx="14217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Arial"/>
                    <a:cs typeface="Arial"/>
                  </a:rPr>
                  <a:t>Normal</a:t>
                </a: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95127" y="3370262"/>
                <a:ext cx="2520000" cy="2093538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506432" y="5357693"/>
                <a:ext cx="1633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Arial"/>
                    <a:cs typeface="Arial"/>
                  </a:rPr>
                  <a:t>Pituitary</a:t>
                </a: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30720" y="3714007"/>
                <a:ext cx="2520000" cy="1749793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857215" y="5357693"/>
                <a:ext cx="1481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Arial"/>
                    <a:cs typeface="Arial"/>
                  </a:rPr>
                  <a:t>Ectopic</a:t>
                </a: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4000" y="3701360"/>
                <a:ext cx="2520000" cy="1662127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050720" y="5357693"/>
                <a:ext cx="15215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Arial"/>
                    <a:cs typeface="Arial"/>
                  </a:rPr>
                  <a:t>Adrenal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380807" y="4752120"/>
              <a:ext cx="22790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ACTH-dependent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3319" y="4748811"/>
              <a:ext cx="25070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ACTH-independent</a:t>
              </a:r>
            </a:p>
          </p:txBody>
        </p:sp>
        <p:sp>
          <p:nvSpPr>
            <p:cNvPr id="19" name="Right Bracket 18"/>
            <p:cNvSpPr/>
            <p:nvPr/>
          </p:nvSpPr>
          <p:spPr>
            <a:xfrm rot="5400000">
              <a:off x="4351620" y="2965043"/>
              <a:ext cx="101600" cy="3574153"/>
            </a:xfrm>
            <a:prstGeom prst="rightBracke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Bracket 19"/>
            <p:cNvSpPr/>
            <p:nvPr/>
          </p:nvSpPr>
          <p:spPr>
            <a:xfrm rot="5400000">
              <a:off x="7738736" y="3559743"/>
              <a:ext cx="101602" cy="2306640"/>
            </a:xfrm>
            <a:prstGeom prst="rightBracke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06618" y="5165845"/>
            <a:ext cx="8653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All subtypes lead to </a:t>
            </a:r>
            <a:r>
              <a:rPr lang="en-US" sz="2000" dirty="0" err="1"/>
              <a:t>hypercortisolism</a:t>
            </a:r>
            <a:r>
              <a:rPr lang="en-US" sz="2000" dirty="0"/>
              <a:t>, a condition with poor quality of life, high morbidity and survival of less than 5 years if untreated.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50330" y="1161570"/>
            <a:ext cx="889229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4247" y="653889"/>
            <a:ext cx="883524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Background – Current diagnostic options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639" y="1292995"/>
            <a:ext cx="8472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"/>
                <a:cs typeface="Arial "/>
              </a:rPr>
              <a:t>Diagnosis of Cushing syndrome requires a multistep process involving numerous inaccurate tests to verify </a:t>
            </a:r>
            <a:r>
              <a:rPr lang="en-US" sz="2000" dirty="0" err="1">
                <a:latin typeface="Arial "/>
                <a:cs typeface="Arial "/>
              </a:rPr>
              <a:t>hypercortisolism</a:t>
            </a:r>
            <a:r>
              <a:rPr lang="en-US" sz="2000" dirty="0">
                <a:latin typeface="Arial "/>
                <a:cs typeface="Arial "/>
              </a:rPr>
              <a:t> and identify the cause of adrenocortical </a:t>
            </a:r>
            <a:r>
              <a:rPr lang="en-US" sz="2000" dirty="0" err="1">
                <a:latin typeface="Arial "/>
                <a:cs typeface="Arial "/>
              </a:rPr>
              <a:t>hyperfunction</a:t>
            </a:r>
            <a:r>
              <a:rPr lang="en-US" sz="2000" dirty="0">
                <a:latin typeface="Arial "/>
                <a:cs typeface="Arial 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6639" y="2323796"/>
            <a:ext cx="8444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"/>
                <a:cs typeface="Arial "/>
              </a:rPr>
              <a:t>Current guidelines stipulate initial screening with one or more of three tests: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263" y="3031682"/>
            <a:ext cx="8463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24 </a:t>
            </a:r>
            <a:r>
              <a:rPr lang="en-US" dirty="0" err="1"/>
              <a:t>hr</a:t>
            </a:r>
            <a:r>
              <a:rPr lang="en-US" dirty="0"/>
              <a:t> urinary excretion of free cortisol</a:t>
            </a:r>
          </a:p>
          <a:p>
            <a:r>
              <a:rPr lang="en-US" dirty="0"/>
              <a:t>• midnight salivary free cortisol</a:t>
            </a:r>
          </a:p>
          <a:p>
            <a:r>
              <a:rPr lang="en-US" dirty="0"/>
              <a:t>• low dose dexamethasone suppression test - measurements of serum cortisol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6639" y="4053195"/>
            <a:ext cx="8824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"/>
                <a:cs typeface="Arial "/>
              </a:rPr>
              <a:t>Identification of ACTH dependent and independent forms of Cushing syndrome is facilitated by measurements of plasma ACTH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639" y="4886000"/>
            <a:ext cx="85217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"/>
                <a:cs typeface="Arial "/>
              </a:rPr>
              <a:t>For ACTH-dependent Cushing syndrome numerous dynamic tests and imaging procedures are further required to distinguish pituitary from ectopic sources of ACTH.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51710" y="1241026"/>
            <a:ext cx="889229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1850" y="6415538"/>
            <a:ext cx="730770" cy="365125"/>
          </a:xfrm>
        </p:spPr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6076" y="644627"/>
            <a:ext cx="883524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Background - Question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50330" y="1190936"/>
            <a:ext cx="889229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250330" y="2893305"/>
            <a:ext cx="848336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fontAlgn="base" hangingPunct="0">
              <a:buAutoNum type="arabicPeriod"/>
            </a:pPr>
            <a:r>
              <a:rPr lang="en-US" sz="2000" dirty="0">
                <a:latin typeface="Arial"/>
                <a:cs typeface="Arial"/>
              </a:rPr>
              <a:t>What distinguishes ACTH-dependent from ACTH-independent forms of Cushing syndrome and what is the main location of tumors responsible for ACTH</a:t>
            </a:r>
            <a:r>
              <a:rPr lang="en-US" sz="2000" dirty="0">
                <a:cs typeface="Arial"/>
              </a:rPr>
              <a:t>-dependent Cushing syndrome? </a:t>
            </a:r>
            <a:endParaRPr lang="en-US" sz="2000" dirty="0">
              <a:latin typeface="Arial"/>
              <a:cs typeface="Arial"/>
            </a:endParaRPr>
          </a:p>
          <a:p>
            <a:pPr eaLnBrk="0" fontAlgn="base" hangingPunct="0"/>
            <a:r>
              <a:rPr lang="en-US" sz="2000" dirty="0">
                <a:latin typeface="Arial"/>
                <a:cs typeface="Arial"/>
              </a:rPr>
              <a:t> </a:t>
            </a:r>
          </a:p>
          <a:p>
            <a:pPr eaLnBrk="0" fontAlgn="base" hangingPunct="0"/>
            <a:endParaRPr lang="en-GB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8107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4247" y="796129"/>
            <a:ext cx="883524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Objective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2639" y="2713255"/>
            <a:ext cx="70916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Assess whether pituitary, ectopic and adrenal forms of Cushing syndrome are  characterized  by distinct plasma steroid profiles that might assist diagnosis. 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50330" y="1379879"/>
            <a:ext cx="889229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851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6014" y="684369"/>
            <a:ext cx="883524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Materials and Methods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814" y="1726466"/>
            <a:ext cx="8227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Arial"/>
              </a:rPr>
              <a:t>Cushing syndrome tested for in 222 patients. Confirmed in 84 and excluded (conventional testing &amp; follow-up) in 138.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87" y="1343470"/>
            <a:ext cx="2233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SUBJECTS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148" y="1716718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 Narrow"/>
                <a:cs typeface="Arial Narrow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6433" y="5081206"/>
            <a:ext cx="2954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"/>
                <a:cs typeface=""/>
              </a:rPr>
              <a:t>Reference</a:t>
            </a:r>
            <a:r>
              <a:rPr lang="mr-IN" sz="2000" b="1" dirty="0">
                <a:latin typeface=""/>
                <a:cs typeface=""/>
              </a:rPr>
              <a:t>……………</a:t>
            </a:r>
            <a:r>
              <a:rPr lang="en-US" sz="2000" b="1" dirty="0">
                <a:latin typeface=""/>
                <a:cs typeface=""/>
              </a:rPr>
              <a:t>.</a:t>
            </a:r>
            <a:r>
              <a:rPr lang="en-US" sz="2800" b="1" dirty="0">
                <a:latin typeface="Arial Narrow"/>
                <a:cs typeface="Arial Narrow"/>
              </a:rPr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94458" y="5167302"/>
            <a:ext cx="1110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"/>
                <a:cs typeface=""/>
              </a:rPr>
              <a:t>n = 277</a:t>
            </a:r>
            <a:endParaRPr lang="en-US" sz="2000" i="1" dirty="0">
              <a:latin typeface=""/>
              <a:cs typeface="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6433" y="3356553"/>
            <a:ext cx="539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"/>
                <a:cs typeface=""/>
              </a:rPr>
              <a:t>Adrenal………………..</a:t>
            </a:r>
            <a:r>
              <a:rPr lang="en-US" sz="2800" b="1" dirty="0">
                <a:latin typeface=""/>
                <a:cs typeface=""/>
              </a:rPr>
              <a:t>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6433" y="2833333"/>
            <a:ext cx="539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"/>
                <a:cs typeface=""/>
              </a:rPr>
              <a:t>Ectopic……………….</a:t>
            </a:r>
            <a:r>
              <a:rPr lang="en-US" sz="2800" b="1" dirty="0">
                <a:latin typeface=""/>
                <a:cs typeface=""/>
              </a:rPr>
              <a:t>.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8751" y="2439726"/>
            <a:ext cx="2920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"/>
                <a:cs typeface=""/>
              </a:rPr>
              <a:t>Pituitary…………..…..  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94458" y="2439726"/>
            <a:ext cx="967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"/>
                <a:cs typeface=""/>
              </a:rPr>
              <a:t>n = 51</a:t>
            </a:r>
            <a:endParaRPr lang="en-US" sz="2000" i="1" dirty="0">
              <a:latin typeface=""/>
              <a:cs typeface="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94458" y="2909115"/>
            <a:ext cx="967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"/>
                <a:cs typeface=""/>
              </a:rPr>
              <a:t>n = 12</a:t>
            </a:r>
            <a:r>
              <a:rPr lang="en-US" sz="2000" b="1" i="1" dirty="0">
                <a:latin typeface=""/>
                <a:cs typeface=""/>
              </a:rPr>
              <a:t> </a:t>
            </a:r>
            <a:endParaRPr lang="en-US" sz="2000" i="1" dirty="0">
              <a:latin typeface=""/>
              <a:cs typeface="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94458" y="3429000"/>
            <a:ext cx="967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"/>
                <a:cs typeface=""/>
              </a:rPr>
              <a:t>n = 21</a:t>
            </a:r>
            <a:endParaRPr lang="en-US" sz="2000" i="1" dirty="0">
              <a:latin typeface=""/>
              <a:cs typeface="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6433" y="3918047"/>
            <a:ext cx="288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Rule outs</a:t>
            </a:r>
            <a:r>
              <a:rPr lang="mr-IN" sz="2000" b="1" dirty="0">
                <a:latin typeface="Arial"/>
                <a:cs typeface="Arial"/>
              </a:rPr>
              <a:t>……………</a:t>
            </a:r>
            <a:r>
              <a:rPr lang="en-US" sz="2000" b="1" dirty="0">
                <a:latin typeface="Arial"/>
                <a:cs typeface="Arial"/>
              </a:rPr>
              <a:t>.</a:t>
            </a:r>
            <a:r>
              <a:rPr lang="en-US" sz="2000" b="1" dirty="0">
                <a:latin typeface="Arial Narrow"/>
                <a:cs typeface="Arial Narrow"/>
              </a:rPr>
              <a:t>.  </a:t>
            </a:r>
            <a:r>
              <a:rPr lang="en-US" sz="2800" b="1" dirty="0">
                <a:latin typeface="Arial Narrow"/>
                <a:cs typeface="Arial Narrow"/>
              </a:rPr>
              <a:t>	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94458" y="3930989"/>
            <a:ext cx="1110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"/>
                <a:cs typeface=""/>
              </a:rPr>
              <a:t>n = 138</a:t>
            </a:r>
            <a:endParaRPr lang="en-US" sz="2000" i="1" dirty="0">
              <a:latin typeface=""/>
              <a:cs typeface="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814" y="4489789"/>
            <a:ext cx="8025279" cy="697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latin typeface="Arial"/>
                <a:cs typeface="Arial"/>
              </a:rPr>
              <a:t>Age- and gender-matched reference population of </a:t>
            </a:r>
            <a:r>
              <a:rPr lang="en-US" sz="2000" dirty="0" err="1">
                <a:latin typeface="Arial"/>
                <a:cs typeface="Arial"/>
              </a:rPr>
              <a:t>hypertensives</a:t>
            </a:r>
            <a:r>
              <a:rPr lang="en-US" sz="2000" dirty="0">
                <a:latin typeface="Arial"/>
                <a:cs typeface="Arial"/>
              </a:rPr>
              <a:t> and 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/>
                <a:cs typeface="Arial"/>
              </a:rPr>
              <a:t>normotensives.   </a:t>
            </a:r>
            <a:r>
              <a:rPr lang="en-US" sz="2800" b="1" dirty="0">
                <a:latin typeface="Arial Narrow"/>
                <a:cs typeface="Arial Narrow"/>
              </a:rPr>
              <a:t>	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50330" y="1237639"/>
            <a:ext cx="889229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525091" y="2909115"/>
            <a:ext cx="2031275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"/>
                <a:cs typeface=""/>
              </a:rPr>
              <a:t>Patients with subclinical </a:t>
            </a:r>
          </a:p>
          <a:p>
            <a:r>
              <a:rPr lang="en-US" sz="2000" dirty="0">
                <a:latin typeface=""/>
                <a:cs typeface=""/>
              </a:rPr>
              <a:t>or iatrogenic CS excluded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4899770" y="2909115"/>
            <a:ext cx="1625321" cy="11310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862339" y="4233959"/>
            <a:ext cx="16627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470956" y="5535449"/>
            <a:ext cx="210826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"/>
                <a:cs typeface=""/>
              </a:rPr>
              <a:t>Blood sampling</a:t>
            </a:r>
          </a:p>
          <a:p>
            <a:r>
              <a:rPr lang="en-US" sz="2000" b="1" dirty="0">
                <a:latin typeface=""/>
                <a:cs typeface=""/>
              </a:rPr>
              <a:t>morning hours</a:t>
            </a:r>
          </a:p>
        </p:txBody>
      </p:sp>
    </p:spTree>
    <p:extLst>
      <p:ext uri="{BB962C8B-B14F-4D97-AF65-F5344CB8AC3E}">
        <p14:creationId xmlns:p14="http://schemas.microsoft.com/office/powerpoint/2010/main" val="27122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01" t="13335" r="40493" b="5323"/>
          <a:stretch>
            <a:fillRect/>
          </a:stretch>
        </p:blipFill>
        <p:spPr bwMode="auto">
          <a:xfrm>
            <a:off x="1762823" y="4330953"/>
            <a:ext cx="4977072" cy="167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6014" y="684369"/>
            <a:ext cx="883524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Materials and Methods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287" y="1343470"/>
            <a:ext cx="5128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LC-MS/MS STEROID PROFILING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148" y="1716718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 Narrow"/>
                <a:cs typeface="Arial Narrow"/>
              </a:rPr>
              <a:t>	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50330" y="1237639"/>
            <a:ext cx="889229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Grafik 5" descr="LC-MS-LA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8816" y="1732625"/>
            <a:ext cx="3360123" cy="25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feld 6"/>
          <p:cNvSpPr txBox="1">
            <a:spLocks noChangeArrowheads="1"/>
          </p:cNvSpPr>
          <p:nvPr/>
        </p:nvSpPr>
        <p:spPr bwMode="auto">
          <a:xfrm>
            <a:off x="512670" y="2239938"/>
            <a:ext cx="2240690" cy="1579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sz="2000" dirty="0">
                <a:latin typeface="Arial"/>
                <a:cs typeface="Arial"/>
              </a:rPr>
              <a:t>Off-</a:t>
            </a:r>
            <a:r>
              <a:rPr lang="de-DE" sz="2000" dirty="0" err="1">
                <a:latin typeface="Arial"/>
                <a:cs typeface="Arial"/>
              </a:rPr>
              <a:t>line</a:t>
            </a:r>
            <a:r>
              <a:rPr lang="de-DE" sz="2000" dirty="0">
                <a:latin typeface="Arial"/>
                <a:cs typeface="Arial"/>
              </a:rPr>
              <a:t> positive </a:t>
            </a:r>
            <a:r>
              <a:rPr lang="de-DE" sz="2000" dirty="0" err="1">
                <a:latin typeface="Arial"/>
                <a:cs typeface="Arial"/>
              </a:rPr>
              <a:t>pressure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supported</a:t>
            </a:r>
            <a:r>
              <a:rPr lang="de-DE" sz="2000" dirty="0">
                <a:latin typeface="Arial"/>
                <a:cs typeface="Arial"/>
              </a:rPr>
              <a:t> SPE sample    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latin typeface="Arial"/>
                <a:cs typeface="Arial"/>
              </a:rPr>
              <a:t>preparation</a:t>
            </a:r>
            <a:r>
              <a:rPr lang="de-DE" sz="2000" dirty="0">
                <a:latin typeface="Arial"/>
                <a:cs typeface="Arial"/>
              </a:rPr>
              <a:t> on 96 well-</a:t>
            </a:r>
            <a:r>
              <a:rPr lang="de-DE" sz="2000" dirty="0" err="1">
                <a:latin typeface="Arial"/>
                <a:cs typeface="Arial"/>
              </a:rPr>
              <a:t>plates</a:t>
            </a:r>
            <a:endParaRPr lang="de-DE" sz="2000" dirty="0">
              <a:latin typeface="Arial"/>
              <a:cs typeface="Arial"/>
            </a:endParaRPr>
          </a:p>
        </p:txBody>
      </p:sp>
      <p:sp>
        <p:nvSpPr>
          <p:cNvPr id="30" name="Textfeld 7"/>
          <p:cNvSpPr txBox="1">
            <a:spLocks noChangeArrowheads="1"/>
          </p:cNvSpPr>
          <p:nvPr/>
        </p:nvSpPr>
        <p:spPr bwMode="auto">
          <a:xfrm>
            <a:off x="6848939" y="1732625"/>
            <a:ext cx="2193437" cy="4278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 dirty="0" err="1">
                <a:latin typeface="Arial Narrow"/>
                <a:cs typeface="Arial Narrow"/>
              </a:rPr>
              <a:t>Aldosterone</a:t>
            </a:r>
            <a:endParaRPr lang="de-DE" sz="1600" b="1" dirty="0">
              <a:latin typeface="Arial Narrow"/>
              <a:cs typeface="Arial Narrow"/>
            </a:endParaRPr>
          </a:p>
          <a:p>
            <a:pPr algn="r"/>
            <a:r>
              <a:rPr lang="de-DE" sz="1600" b="1" dirty="0">
                <a:latin typeface="Arial Narrow"/>
                <a:cs typeface="Arial Narrow"/>
              </a:rPr>
              <a:t>18-Oxocortisol</a:t>
            </a:r>
          </a:p>
          <a:p>
            <a:pPr algn="r"/>
            <a:r>
              <a:rPr lang="de-DE" sz="1600" b="1" dirty="0">
                <a:latin typeface="Arial Narrow"/>
                <a:cs typeface="Arial Narrow"/>
              </a:rPr>
              <a:t>18-Hydroxycortisol</a:t>
            </a:r>
          </a:p>
          <a:p>
            <a:pPr algn="r"/>
            <a:r>
              <a:rPr lang="de-DE" sz="1600" b="1" dirty="0" err="1">
                <a:latin typeface="Arial Narrow"/>
                <a:cs typeface="Arial Narrow"/>
              </a:rPr>
              <a:t>Corticosterone</a:t>
            </a:r>
            <a:endParaRPr lang="de-DE" sz="1600" b="1" dirty="0">
              <a:latin typeface="Arial Narrow"/>
              <a:cs typeface="Arial Narrow"/>
            </a:endParaRPr>
          </a:p>
          <a:p>
            <a:pPr algn="r"/>
            <a:r>
              <a:rPr lang="de-DE" sz="1600" b="1" dirty="0">
                <a:latin typeface="Arial Narrow"/>
                <a:cs typeface="Arial Narrow"/>
              </a:rPr>
              <a:t>11-Deoxycorticosterone</a:t>
            </a:r>
          </a:p>
          <a:p>
            <a:pPr algn="r"/>
            <a:r>
              <a:rPr lang="de-DE" sz="1600" b="1" dirty="0" err="1">
                <a:latin typeface="Arial Narrow"/>
                <a:cs typeface="Arial Narrow"/>
              </a:rPr>
              <a:t>Pregnenolone</a:t>
            </a:r>
            <a:endParaRPr lang="de-DE" sz="1600" b="1" dirty="0">
              <a:latin typeface="Arial Narrow"/>
              <a:cs typeface="Arial Narrow"/>
            </a:endParaRPr>
          </a:p>
          <a:p>
            <a:pPr algn="r"/>
            <a:r>
              <a:rPr lang="de-DE" sz="1600" b="1" dirty="0" err="1">
                <a:latin typeface="Arial Narrow"/>
                <a:cs typeface="Arial Narrow"/>
              </a:rPr>
              <a:t>Progesterone</a:t>
            </a:r>
            <a:endParaRPr lang="de-DE" sz="1600" b="1" dirty="0">
              <a:latin typeface="Arial Narrow"/>
              <a:cs typeface="Arial Narrow"/>
            </a:endParaRPr>
          </a:p>
          <a:p>
            <a:pPr algn="r"/>
            <a:r>
              <a:rPr lang="de-DE" sz="1600" b="1" dirty="0">
                <a:latin typeface="Arial Narrow"/>
                <a:cs typeface="Arial Narrow"/>
              </a:rPr>
              <a:t>17-Hydroxyprogesterone</a:t>
            </a:r>
          </a:p>
          <a:p>
            <a:pPr algn="r"/>
            <a:r>
              <a:rPr lang="de-DE" sz="1600" b="1" dirty="0">
                <a:latin typeface="Arial Narrow"/>
                <a:cs typeface="Arial Narrow"/>
              </a:rPr>
              <a:t>11-Deoxycortisol</a:t>
            </a:r>
          </a:p>
          <a:p>
            <a:pPr algn="r"/>
            <a:r>
              <a:rPr lang="de-DE" sz="1600" b="1" dirty="0" err="1">
                <a:latin typeface="Arial Narrow"/>
                <a:cs typeface="Arial Narrow"/>
              </a:rPr>
              <a:t>Cortisol</a:t>
            </a:r>
            <a:endParaRPr lang="de-DE" sz="1600" b="1" dirty="0">
              <a:latin typeface="Arial Narrow"/>
              <a:cs typeface="Arial Narrow"/>
            </a:endParaRPr>
          </a:p>
          <a:p>
            <a:pPr algn="r"/>
            <a:r>
              <a:rPr lang="de-DE" sz="1600" b="1" dirty="0" err="1">
                <a:latin typeface="Arial Narrow"/>
                <a:cs typeface="Arial Narrow"/>
              </a:rPr>
              <a:t>Cortisone</a:t>
            </a:r>
            <a:endParaRPr lang="de-DE" sz="1600" b="1" dirty="0">
              <a:latin typeface="Arial Narrow"/>
              <a:cs typeface="Arial Narrow"/>
            </a:endParaRPr>
          </a:p>
          <a:p>
            <a:pPr algn="r"/>
            <a:r>
              <a:rPr lang="de-DE" sz="1600" b="1" dirty="0">
                <a:latin typeface="Arial Narrow"/>
                <a:cs typeface="Arial Narrow"/>
              </a:rPr>
              <a:t>21-Deoxycortisol</a:t>
            </a:r>
          </a:p>
          <a:p>
            <a:pPr algn="r"/>
            <a:r>
              <a:rPr lang="de-DE" sz="1600" b="1" dirty="0" err="1">
                <a:latin typeface="Arial Narrow"/>
                <a:cs typeface="Arial Narrow"/>
              </a:rPr>
              <a:t>Androstenedione</a:t>
            </a:r>
            <a:endParaRPr lang="de-DE" sz="1600" b="1" dirty="0">
              <a:latin typeface="Arial Narrow"/>
              <a:cs typeface="Arial Narrow"/>
            </a:endParaRPr>
          </a:p>
          <a:p>
            <a:pPr algn="r"/>
            <a:r>
              <a:rPr lang="de-DE" sz="1600" b="1" dirty="0">
                <a:latin typeface="Arial Narrow"/>
                <a:cs typeface="Arial Narrow"/>
              </a:rPr>
              <a:t>DHEA</a:t>
            </a:r>
          </a:p>
          <a:p>
            <a:pPr algn="r"/>
            <a:r>
              <a:rPr lang="de-DE" sz="1600" b="1" dirty="0">
                <a:latin typeface="Arial Narrow"/>
                <a:cs typeface="Arial Narrow"/>
              </a:rPr>
              <a:t>DHEA-SO4</a:t>
            </a:r>
          </a:p>
          <a:p>
            <a:pPr algn="r"/>
            <a:endParaRPr lang="de-DE" sz="1600" b="1" dirty="0">
              <a:latin typeface="Arial Narrow"/>
              <a:cs typeface="Arial Narrow"/>
            </a:endParaRPr>
          </a:p>
          <a:p>
            <a:pPr algn="r"/>
            <a:r>
              <a:rPr lang="de-DE" sz="1600" b="1" dirty="0" err="1">
                <a:latin typeface="Arial Narrow"/>
                <a:cs typeface="Arial Narrow"/>
              </a:rPr>
              <a:t>Testosterone</a:t>
            </a:r>
            <a:endParaRPr lang="de-DE" sz="1600" b="1" dirty="0">
              <a:latin typeface="Arial Narrow"/>
              <a:cs typeface="Arial Narro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1464" y="6003816"/>
            <a:ext cx="651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Peitzsch</a:t>
            </a:r>
            <a:r>
              <a:rPr lang="en-US" dirty="0">
                <a:latin typeface="Arial"/>
                <a:cs typeface="Arial"/>
              </a:rPr>
              <a:t> M et al.  J Steroid </a:t>
            </a:r>
            <a:r>
              <a:rPr lang="en-US" dirty="0" err="1">
                <a:latin typeface="Arial"/>
                <a:cs typeface="Arial"/>
              </a:rPr>
              <a:t>Biochem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Mol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Biol</a:t>
            </a:r>
            <a:r>
              <a:rPr lang="en-US" dirty="0">
                <a:latin typeface="Arial"/>
                <a:cs typeface="Arial"/>
              </a:rPr>
              <a:t> 2015; 145: 75-84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834640" y="2783840"/>
            <a:ext cx="538480" cy="46736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3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1850" y="6415538"/>
            <a:ext cx="730770" cy="365125"/>
          </a:xfrm>
        </p:spPr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6076" y="644627"/>
            <a:ext cx="883524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Methods - Question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50330" y="1190936"/>
            <a:ext cx="889229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367561" y="2446495"/>
            <a:ext cx="84052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/>
            <a:endParaRPr lang="en-US" sz="2000" dirty="0">
              <a:latin typeface="Arial"/>
              <a:cs typeface="Arial"/>
            </a:endParaRPr>
          </a:p>
          <a:p>
            <a:pPr eaLnBrk="0" fontAlgn="base" hangingPunct="0"/>
            <a:r>
              <a:rPr lang="en-US" sz="2000" dirty="0">
                <a:latin typeface="Arial"/>
                <a:cs typeface="Arial"/>
              </a:rPr>
              <a:t>2. In what ways do plasma concentrations of adrenal steroids vary with     </a:t>
            </a:r>
          </a:p>
          <a:p>
            <a:pPr eaLnBrk="0" fontAlgn="base" hangingPunct="0"/>
            <a:r>
              <a:rPr lang="en-US" sz="2000" dirty="0">
                <a:latin typeface="Arial"/>
                <a:cs typeface="Arial"/>
              </a:rPr>
              <a:t>    age, gender and time of day, for what individual steroids are these   </a:t>
            </a:r>
          </a:p>
          <a:p>
            <a:pPr eaLnBrk="0" fontAlgn="base" hangingPunct="0"/>
            <a:r>
              <a:rPr lang="en-US" sz="2000" dirty="0">
                <a:latin typeface="Arial"/>
                <a:cs typeface="Arial"/>
              </a:rPr>
              <a:t>    various influences most important and </a:t>
            </a:r>
            <a:r>
              <a:rPr lang="en-US" sz="2000" dirty="0">
                <a:cs typeface="Arial"/>
              </a:rPr>
              <a:t>is it important to consider these </a:t>
            </a:r>
          </a:p>
          <a:p>
            <a:pPr eaLnBrk="0" fontAlgn="base" hangingPunct="0"/>
            <a:r>
              <a:rPr lang="en-US" sz="2000" dirty="0">
                <a:cs typeface="Arial"/>
              </a:rPr>
              <a:t>    influences when establishing reference intervals for adrenal steroids?</a:t>
            </a:r>
            <a:endParaRPr lang="en-US" sz="2000" dirty="0">
              <a:latin typeface="Arial"/>
              <a:cs typeface="Arial"/>
            </a:endParaRPr>
          </a:p>
          <a:p>
            <a:pPr eaLnBrk="0" fontAlgn="base" hangingPunct="0"/>
            <a:endParaRPr lang="en-GB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3253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6014" y="490243"/>
            <a:ext cx="883524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Results </a:t>
            </a:r>
            <a:r>
              <a:rPr lang="mr-IN" dirty="0"/>
              <a:t>–</a:t>
            </a:r>
            <a:r>
              <a:rPr lang="en-US" dirty="0"/>
              <a:t> Screening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50330" y="1043513"/>
            <a:ext cx="889229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117896" y="1033935"/>
            <a:ext cx="5030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Conventional tests for </a:t>
            </a:r>
            <a:r>
              <a:rPr lang="en-US" sz="2000" b="1" dirty="0" err="1">
                <a:solidFill>
                  <a:srgbClr val="0000FF"/>
                </a:solidFill>
                <a:latin typeface="Arial"/>
                <a:cs typeface="Arial"/>
              </a:rPr>
              <a:t>hypercortisolism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6014" y="1391920"/>
            <a:ext cx="5966684" cy="2310655"/>
            <a:chOff x="136014" y="1391920"/>
            <a:chExt cx="5966684" cy="2310655"/>
          </a:xfrm>
        </p:grpSpPr>
        <p:sp>
          <p:nvSpPr>
            <p:cNvPr id="6" name="TextBox 5"/>
            <p:cNvSpPr txBox="1"/>
            <p:nvPr/>
          </p:nvSpPr>
          <p:spPr>
            <a:xfrm>
              <a:off x="287148" y="1716718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Narrow"/>
                  <a:cs typeface="Arial Narrow"/>
                </a:rPr>
                <a:t>	</a:t>
              </a:r>
            </a:p>
          </p:txBody>
        </p:sp>
        <p:pic>
          <p:nvPicPr>
            <p:cNvPr id="18" name="Picture 17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014" y="1391920"/>
              <a:ext cx="5929506" cy="2304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404547" y="1391920"/>
              <a:ext cx="99723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Artifact</a:t>
              </a:r>
            </a:p>
            <a:p>
              <a:pPr algn="ctr"/>
              <a:r>
                <a:rPr lang="en-US" sz="1200" dirty="0"/>
                <a:t>of</a:t>
              </a:r>
            </a:p>
            <a:p>
              <a:pPr algn="ctr"/>
              <a:r>
                <a:rPr lang="en-US" sz="1200" dirty="0"/>
                <a:t>patient</a:t>
              </a:r>
            </a:p>
            <a:p>
              <a:pPr algn="ctr"/>
              <a:r>
                <a:rPr lang="en-US" sz="1200" dirty="0"/>
                <a:t>selection</a:t>
              </a:r>
            </a:p>
            <a:p>
              <a:pPr algn="ctr"/>
              <a:endParaRPr lang="en-US" sz="1200" dirty="0"/>
            </a:p>
            <a:p>
              <a:pPr algn="ctr"/>
              <a:r>
                <a:rPr lang="en-US" sz="1200" dirty="0" err="1"/>
                <a:t>Subclinicals</a:t>
              </a:r>
              <a:endParaRPr lang="en-US" sz="1200" dirty="0"/>
            </a:p>
            <a:p>
              <a:pPr algn="ctr"/>
              <a:r>
                <a:rPr lang="en-US" sz="1200" dirty="0"/>
                <a:t>excluded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1642" y="3456354"/>
              <a:ext cx="539121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mr-IN" sz="1000" dirty="0">
                  <a:solidFill>
                    <a:schemeClr val="bg1"/>
                  </a:solidFill>
                </a:rPr>
                <a:t>…………………………………………………………………………………………………………………………………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1642" y="3414965"/>
              <a:ext cx="5471056" cy="276999"/>
              <a:chOff x="631642" y="3414965"/>
              <a:chExt cx="5471056" cy="276999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631642" y="3414965"/>
                <a:ext cx="1698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Excluded   </a:t>
                </a:r>
                <a:r>
                  <a:rPr lang="en-US" sz="1200" b="1" dirty="0" err="1"/>
                  <a:t>Cushings</a:t>
                </a:r>
                <a:endParaRPr lang="en-US" sz="12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87653" y="3414965"/>
                <a:ext cx="1698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Excluded   </a:t>
                </a:r>
                <a:r>
                  <a:rPr lang="en-US" sz="1200" b="1" dirty="0" err="1"/>
                  <a:t>Cushings</a:t>
                </a:r>
                <a:endParaRPr lang="en-US" sz="12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404547" y="3414965"/>
                <a:ext cx="1698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Excluded   </a:t>
                </a:r>
                <a:r>
                  <a:rPr lang="en-US" sz="1200" b="1" dirty="0" err="1"/>
                  <a:t>Cushings</a:t>
                </a:r>
                <a:endParaRPr lang="en-US" sz="1200" b="1" dirty="0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17896" y="3579465"/>
            <a:ext cx="5963082" cy="2475324"/>
            <a:chOff x="117896" y="3579465"/>
            <a:chExt cx="5963082" cy="247532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014" y="3779520"/>
              <a:ext cx="5939999" cy="2275269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17896" y="3579465"/>
              <a:ext cx="48882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  <a:latin typeface="Arial"/>
                  <a:cs typeface="Arial"/>
                </a:rPr>
                <a:t>Three selected steroids from the panel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1642" y="5856106"/>
              <a:ext cx="517321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mr-IN" sz="600" dirty="0">
                  <a:solidFill>
                    <a:schemeClr val="bg1"/>
                  </a:solidFill>
                </a:rPr>
                <a:t>…………………………………………………………………………………………………………………………………………………………………………………………………</a:t>
              </a:r>
              <a:r>
                <a:rPr lang="en-US" sz="600" dirty="0">
                  <a:solidFill>
                    <a:schemeClr val="bg1"/>
                  </a:solidFill>
                </a:rPr>
                <a:t>.</a:t>
              </a:r>
              <a:r>
                <a:rPr lang="mr-IN" sz="600" dirty="0">
                  <a:solidFill>
                    <a:schemeClr val="bg1"/>
                  </a:solidFill>
                </a:rPr>
                <a:t>……………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09922" y="5777790"/>
              <a:ext cx="5471056" cy="276999"/>
              <a:chOff x="631642" y="3414965"/>
              <a:chExt cx="5471056" cy="276999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31642" y="3414965"/>
                <a:ext cx="1698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Excluded   </a:t>
                </a:r>
                <a:r>
                  <a:rPr lang="en-US" sz="1200" b="1" dirty="0" err="1"/>
                  <a:t>Cushings</a:t>
                </a:r>
                <a:endParaRPr lang="en-US" sz="1200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487653" y="3414965"/>
                <a:ext cx="1698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Excluded   </a:t>
                </a:r>
                <a:r>
                  <a:rPr lang="en-US" sz="1200" b="1" dirty="0" err="1"/>
                  <a:t>Cushings</a:t>
                </a:r>
                <a:endParaRPr lang="en-US" sz="12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404547" y="3414965"/>
                <a:ext cx="1698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Excluded   </a:t>
                </a:r>
                <a:r>
                  <a:rPr lang="en-US" sz="1200" b="1" dirty="0" err="1"/>
                  <a:t>Cushings</a:t>
                </a:r>
                <a:endParaRPr lang="en-US" sz="1200" b="1" dirty="0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771075" y="1689574"/>
            <a:ext cx="1462588" cy="1456520"/>
            <a:chOff x="6771075" y="1161021"/>
            <a:chExt cx="1462588" cy="1456520"/>
          </a:xfrm>
        </p:grpSpPr>
        <p:sp>
          <p:nvSpPr>
            <p:cNvPr id="37" name="Isosceles Triangle 36"/>
            <p:cNvSpPr/>
            <p:nvPr/>
          </p:nvSpPr>
          <p:spPr>
            <a:xfrm>
              <a:off x="6771075" y="1604323"/>
              <a:ext cx="185849" cy="199027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99406" y="1520677"/>
              <a:ext cx="941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Ectopic</a:t>
              </a:r>
            </a:p>
          </p:txBody>
        </p:sp>
        <p:sp>
          <p:nvSpPr>
            <p:cNvPr id="39" name="Isosceles Triangle 38"/>
            <p:cNvSpPr/>
            <p:nvPr/>
          </p:nvSpPr>
          <p:spPr>
            <a:xfrm flipV="1">
              <a:off x="6771075" y="1985772"/>
              <a:ext cx="185849" cy="199027"/>
            </a:xfrm>
            <a:prstGeom prst="triangl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99406" y="1893943"/>
              <a:ext cx="1018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Pituitary</a:t>
              </a:r>
            </a:p>
          </p:txBody>
        </p:sp>
        <p:sp>
          <p:nvSpPr>
            <p:cNvPr id="41" name="Diamond 40"/>
            <p:cNvSpPr>
              <a:spLocks noChangeAspect="1"/>
            </p:cNvSpPr>
            <p:nvPr/>
          </p:nvSpPr>
          <p:spPr>
            <a:xfrm>
              <a:off x="6771075" y="2302392"/>
              <a:ext cx="215999" cy="247108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99406" y="2248209"/>
              <a:ext cx="993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Adrenal</a:t>
              </a: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6771075" y="1254301"/>
              <a:ext cx="178482" cy="17974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99406" y="1161021"/>
              <a:ext cx="11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Excluded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51084" y="1316608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Key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3457" y="3579465"/>
            <a:ext cx="244794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Steroids of the panel were normalized according to age- and gender-specific upper cut-offs (</a:t>
            </a:r>
            <a:r>
              <a:rPr lang="en-US" dirty="0" err="1"/>
              <a:t>rel</a:t>
            </a:r>
            <a:r>
              <a:rPr lang="en-US" dirty="0"/>
              <a:t> UC) of reference intervals.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73457" y="5333792"/>
            <a:ext cx="295797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Eisenhofer et al. </a:t>
            </a:r>
            <a:r>
              <a:rPr lang="en-US" sz="1600" dirty="0" err="1"/>
              <a:t>Clin</a:t>
            </a:r>
            <a:r>
              <a:rPr lang="en-US" sz="1600" dirty="0"/>
              <a:t> </a:t>
            </a:r>
            <a:r>
              <a:rPr lang="en-US" sz="1600" dirty="0" err="1"/>
              <a:t>Chim</a:t>
            </a:r>
            <a:r>
              <a:rPr lang="en-US" sz="1600" dirty="0"/>
              <a:t> </a:t>
            </a:r>
            <a:r>
              <a:rPr lang="en-US" sz="1600" dirty="0" err="1"/>
              <a:t>Acta</a:t>
            </a:r>
            <a:r>
              <a:rPr lang="en-US" sz="1600" dirty="0"/>
              <a:t>. 2017;470:115-124.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14133" y="6036177"/>
            <a:ext cx="610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Extensive overlap for patients with and without </a:t>
            </a:r>
            <a:r>
              <a:rPr lang="en-US" dirty="0" err="1"/>
              <a:t>Cushings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32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894</Words>
  <Application>Microsoft Office PowerPoint</Application>
  <PresentationFormat>On-screen Show (4:3)</PresentationFormat>
  <Paragraphs>154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PGothic</vt:lpstr>
      <vt:lpstr>MS PGothic</vt:lpstr>
      <vt:lpstr>Arial</vt:lpstr>
      <vt:lpstr>Arial </vt:lpstr>
      <vt:lpstr>Arial Narrow</vt:lpstr>
      <vt:lpstr>Calibri</vt:lpstr>
      <vt:lpstr>Courier New</vt:lpstr>
      <vt:lpstr>Mangal</vt:lpstr>
      <vt:lpstr>Times New Roman</vt:lpstr>
      <vt:lpstr>Office Theme</vt:lpstr>
      <vt:lpstr>PowerPoint Presentation</vt:lpstr>
      <vt:lpstr>Background – Cushing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136</cp:revision>
  <dcterms:created xsi:type="dcterms:W3CDTF">2014-07-07T15:02:10Z</dcterms:created>
  <dcterms:modified xsi:type="dcterms:W3CDTF">2018-04-02T15:11:48Z</dcterms:modified>
</cp:coreProperties>
</file>