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81" r:id="rId4"/>
    <p:sldId id="266" r:id="rId5"/>
    <p:sldId id="263" r:id="rId6"/>
    <p:sldId id="264" r:id="rId7"/>
    <p:sldId id="282" r:id="rId8"/>
    <p:sldId id="272" r:id="rId9"/>
    <p:sldId id="258" r:id="rId10"/>
    <p:sldId id="280" r:id="rId11"/>
    <p:sldId id="279" r:id="rId12"/>
    <p:sldId id="277" r:id="rId13"/>
    <p:sldId id="283" r:id="rId14"/>
    <p:sldId id="284" r:id="rId15"/>
    <p:sldId id="285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7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8000" b="1" dirty="0"/>
              <a:t>Clinical Evaluation of a Blood Assay to Diagnose Paucibacillary Tuberculosis Via Bacterial Antigens </a:t>
            </a:r>
          </a:p>
          <a:p>
            <a:pPr marL="0" indent="0">
              <a:buNone/>
            </a:pPr>
            <a:endParaRPr lang="en-US" sz="7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C. Liu, C.J. Lyon, Y. Bu, Z. Deng, E. Walters, Y. Li, L. Zhang, A.C. Hesseling, E.A. Graviss, and Y. Hu </a:t>
            </a:r>
          </a:p>
          <a:p>
            <a:pPr marL="0" indent="0">
              <a:buFont typeface="Arial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dirty="0">
                <a:latin typeface="Arial" pitchFamily="34" charset="0"/>
                <a:cs typeface="Arial" pitchFamily="34" charset="0"/>
              </a:rPr>
              <a:t>April 2018</a:t>
            </a:r>
            <a:endParaRPr lang="en-US" sz="6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>
                <a:latin typeface="Arial" pitchFamily="34" charset="0"/>
                <a:cs typeface="Arial" pitchFamily="34" charset="0"/>
              </a:rPr>
              <a:t>http://clinchem.aaccjnls.org/content/64/5/791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9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>
                <a:latin typeface="Arial" pitchFamily="34" charset="0"/>
                <a:cs typeface="Arial" pitchFamily="34" charset="0"/>
              </a:rPr>
              <a:t>© Copyright 2017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1"/>
          <a:stretch/>
        </p:blipFill>
        <p:spPr>
          <a:xfrm>
            <a:off x="90600" y="1971073"/>
            <a:ext cx="3516226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833" y="853944"/>
            <a:ext cx="8246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Results - Sensitivity in </a:t>
            </a:r>
            <a:r>
              <a:rPr lang="en-US" sz="2800" b="1" i="1" dirty="0">
                <a:latin typeface="+mj-lt"/>
              </a:rPr>
              <a:t>Mtb</a:t>
            </a:r>
            <a:r>
              <a:rPr lang="en-US" sz="2800" b="1" dirty="0">
                <a:latin typeface="+mj-lt"/>
              </a:rPr>
              <a:t> Culture and AFB Negative Patients 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669" y="5443116"/>
            <a:ext cx="660263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Supplemental 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400" dirty="0"/>
              <a:t>NanoDisk-MS diagnostic sensitivity for patients with positive and negative Mtb culture and AFB smear results.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1"/>
          <a:stretch/>
        </p:blipFill>
        <p:spPr bwMode="auto">
          <a:xfrm>
            <a:off x="543560" y="2428067"/>
            <a:ext cx="8056880" cy="158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758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833" y="696003"/>
            <a:ext cx="824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Results - In Different TB Subgroups </a:t>
            </a:r>
            <a:endParaRPr lang="en-US" sz="20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1" y="1335338"/>
            <a:ext cx="5257819" cy="4042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9326" y="3639308"/>
            <a:ext cx="4005294" cy="25237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400" b="1" dirty="0"/>
              <a:t>NanoDisk-MS results in different TB subgroups.</a:t>
            </a:r>
            <a:r>
              <a:rPr lang="en-US" sz="1400" dirty="0"/>
              <a:t> </a:t>
            </a:r>
            <a:r>
              <a:rPr lang="en-US" sz="1400" i="1" dirty="0"/>
              <a:t>Mtb</a:t>
            </a:r>
            <a:r>
              <a:rPr lang="en-US" sz="1400" dirty="0"/>
              <a:t> culture-positive vs culture-negative cases (A). AFB smear-positive vs smear-negative cases (B). </a:t>
            </a:r>
            <a:r>
              <a:rPr lang="en-US" sz="1400" i="1" dirty="0"/>
              <a:t>Mtb</a:t>
            </a:r>
            <a:r>
              <a:rPr lang="en-US" sz="1400" dirty="0"/>
              <a:t> culture-positive and culture-negative pulmonary and extrapulmonary TB cases and non-TB cases (C). Data points indicate the NanoDisk-MS readout for each study participant, while black lines indicate the median and interquartile range. NanoDisk-MS readout is the combined CFP-10 and ESAT-6 concentration. </a:t>
            </a:r>
          </a:p>
        </p:txBody>
      </p:sp>
    </p:spTree>
    <p:extLst>
      <p:ext uri="{BB962C8B-B14F-4D97-AF65-F5344CB8AC3E}">
        <p14:creationId xmlns:p14="http://schemas.microsoft.com/office/powerpoint/2010/main" val="6856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- Analytical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33"/>
          <a:stretch/>
        </p:blipFill>
        <p:spPr>
          <a:xfrm>
            <a:off x="848598" y="1343096"/>
            <a:ext cx="7430878" cy="45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1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-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How might the NanoDisk-MS assay, pending further validation studies, provide value to TB management and what factors may constrain its utility?  </a:t>
            </a:r>
          </a:p>
          <a:p>
            <a:pPr marL="0" indent="0">
              <a:buNone/>
            </a:pPr>
            <a:r>
              <a:rPr lang="en-US" sz="2100" dirty="0"/>
              <a:t>What appear to be the current limitations of the NanoDisk-MS assay sensitivity and specificity, particularly with regard to NTM and latent TB cases, and what studies need to be performed to address these issues?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6"/>
            <a:ext cx="7793356" cy="444256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Current Technology</a:t>
            </a:r>
          </a:p>
          <a:p>
            <a:pPr marL="571500" indent="-228600">
              <a:lnSpc>
                <a:spcPct val="120000"/>
              </a:lnSpc>
            </a:pPr>
            <a:r>
              <a:rPr lang="en-US" sz="2100" dirty="0"/>
              <a:t>Current TB assays exhibit suboptimal sensitivity in TB patients with low mycobacterial loads or poor sputum production (e.g. most HIV-positive and pediatric TB patients)</a:t>
            </a:r>
          </a:p>
          <a:p>
            <a:pPr marL="0" indent="1588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/>
              <a:t>NanoDisk-MS:</a:t>
            </a:r>
          </a:p>
          <a:p>
            <a:pPr marL="571500" lvl="1" indent="-228600">
              <a:lnSpc>
                <a:spcPct val="120000"/>
              </a:lnSpc>
            </a:pPr>
            <a:r>
              <a:rPr lang="en-US" sz="2100" dirty="0"/>
              <a:t>NanoDisk-MS accurately detected CFP-10 and/or ESAT-6 in the serum of active TB cases across all subgroups in this study, achieving 88.3% clinical sensitivity and 95.8% specificity</a:t>
            </a:r>
          </a:p>
          <a:p>
            <a:pPr marL="571500" lvl="1" indent="-228600">
              <a:lnSpc>
                <a:spcPct val="120000"/>
              </a:lnSpc>
            </a:pPr>
            <a:r>
              <a:rPr lang="en-US" sz="2100" dirty="0"/>
              <a:t>Sensitivity did not differ for pulmonary vs extrapulmonary TB, nor was it affected by culture or AFB status</a:t>
            </a:r>
          </a:p>
          <a:p>
            <a:pPr marL="571500" lvl="1" indent="-228600">
              <a:lnSpc>
                <a:spcPct val="120000"/>
              </a:lnSpc>
            </a:pPr>
            <a:r>
              <a:rPr lang="en-US" sz="2100" dirty="0"/>
              <a:t>NanoDisk-MS provides quantitative results, unlike current frontline diagnostics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500" dirty="0"/>
              <a:t>Conclusions:</a:t>
            </a:r>
          </a:p>
          <a:p>
            <a:pPr marL="571500" lvl="1" indent="-228600">
              <a:lnSpc>
                <a:spcPct val="120000"/>
              </a:lnSpc>
            </a:pPr>
            <a:r>
              <a:rPr lang="en-US" sz="2100" dirty="0"/>
              <a:t>This blood-based biomarker approach has the potential to improve TB diagnosis in diagnostically challenging patient cohorts</a:t>
            </a:r>
          </a:p>
          <a:p>
            <a:pPr marL="571500" lvl="1" indent="-228600">
              <a:lnSpc>
                <a:spcPct val="120000"/>
              </a:lnSpc>
            </a:pPr>
            <a:r>
              <a:rPr lang="en-US" sz="2100" dirty="0"/>
              <a:t>Longitudinal NanoDisk-MS results may be useful for rapid evaluation of treatment responses and predicting clinical outcomes of TB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7C2A1-9313-CA4F-AEA9-36A479C1E1A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81AD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1ADA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88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>
            <a:normAutofit/>
          </a:bodyPr>
          <a:lstStyle/>
          <a:p>
            <a:r>
              <a:rPr lang="en-US" sz="2400" dirty="0"/>
              <a:t>Key points from the Lori Bourassa editorial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5"/>
            <a:ext cx="7793356" cy="4417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Rapid and accurate diagnosis of active TB and initiation of treatment are critical to control the spread of disease.</a:t>
            </a:r>
          </a:p>
          <a:p>
            <a:pPr marL="573088" lvl="1" indent="-231775"/>
            <a:r>
              <a:rPr lang="en-US" sz="2100" dirty="0"/>
              <a:t>AFB is fast and inexpensive, but less sensitive</a:t>
            </a:r>
          </a:p>
          <a:p>
            <a:pPr marL="573088" lvl="1" indent="-231775"/>
            <a:r>
              <a:rPr lang="en-US" sz="2100" dirty="0"/>
              <a:t>Culture (gold standard) is more sensitive than AFB, but may take up to 8 weeks</a:t>
            </a:r>
          </a:p>
          <a:p>
            <a:pPr marL="573088" lvl="1" indent="-231775"/>
            <a:r>
              <a:rPr lang="en-US" sz="2100" dirty="0"/>
              <a:t>GeneXpert MTB/RIF improves speed and sensitivity, and can detect rifampin resistance. However, it is only approved for the diagnosis of pulmonary TB and has higher analytical sensitivity in smear-positive than in smear-negative patients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500" dirty="0"/>
              <a:t>WHO has identified the development of a nonsputum-based biomarker test as a priority.</a:t>
            </a:r>
          </a:p>
          <a:p>
            <a:pPr marL="573088" lvl="1" indent="-231775"/>
            <a:r>
              <a:rPr lang="en-US" sz="2100" dirty="0"/>
              <a:t>NanoDisk-MS is “a blood-based biomarker assay that holds promise for the detection of pulmonary TB and EPTB and for use in measuring response to treatment”</a:t>
            </a:r>
          </a:p>
          <a:p>
            <a:pPr marL="573088" lvl="1" indent="-231775"/>
            <a:r>
              <a:rPr lang="en-US" sz="2100" dirty="0"/>
              <a:t>Clinical performance assessment in 376 HIV-negative adults in China shows that “the assay vastly outperformed both AFB smear microscopy and culture, detecting ESAT-6 or CFP-10 peptide in 85.3% of culture-negative and 87.2% of smear-negative cases.”</a:t>
            </a:r>
          </a:p>
          <a:p>
            <a:pPr marL="573088" lvl="1" indent="-231775"/>
            <a:r>
              <a:rPr lang="en-US" sz="2100" dirty="0"/>
              <a:t>Future studies:</a:t>
            </a:r>
          </a:p>
          <a:p>
            <a:pPr marL="1030288" lvl="2"/>
            <a:r>
              <a:rPr lang="en-US" sz="2100" dirty="0"/>
              <a:t>Assessment of performance in children and in those with latent TB infection</a:t>
            </a:r>
          </a:p>
          <a:p>
            <a:pPr marL="1030288" lvl="2"/>
            <a:r>
              <a:rPr lang="en-US" sz="2100" dirty="0"/>
              <a:t>Address the major limitation for point-of-care test applications</a:t>
            </a:r>
          </a:p>
          <a:p>
            <a:pPr lvl="2"/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7C2A1-9313-CA4F-AEA9-36A479C1E1A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81ADA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1ADA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2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6"/>
            <a:ext cx="7793356" cy="413102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dirty="0"/>
              <a:t>Background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Diagnosis of active tuberculosis (TB) cases relies on methods that detect </a:t>
            </a:r>
            <a:r>
              <a:rPr lang="en-US" sz="1900" i="1" dirty="0"/>
              <a:t>Mycobacterium tuberculosis</a:t>
            </a:r>
            <a:r>
              <a:rPr lang="en-US" sz="1900" dirty="0"/>
              <a:t> (</a:t>
            </a:r>
            <a:r>
              <a:rPr lang="en-US" sz="1900" i="1" dirty="0"/>
              <a:t>Mtb</a:t>
            </a:r>
            <a:r>
              <a:rPr lang="en-US" sz="1900" dirty="0"/>
              <a:t>) bacilli or their DNA (e.g., mycobacterial culture and Xpert MTB/RIF assays)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Bacteriologic and molecular assays used for TB diagnosis exhibit suboptimal clinical sensitivity in patients with low mycobacterial loads or poor sputum production (e.g. most HIV-positive and pediatric patients).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900" i="1" dirty="0"/>
              <a:t>Mtb</a:t>
            </a:r>
            <a:r>
              <a:rPr lang="en-US" sz="1900" dirty="0"/>
              <a:t>-derived virulence factors (e.g. CFP-10 and ESAT-6) may represent good diagnostic markers for active TB but cannot be reliably detected with current methods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dirty="0"/>
              <a:t>Objective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To evaluate the clinical performance of a new assay that can rapidly diagnose active TB cases by direct detection of </a:t>
            </a:r>
            <a:r>
              <a:rPr lang="en-US" sz="1900" i="1" dirty="0"/>
              <a:t>Mtb</a:t>
            </a:r>
            <a:r>
              <a:rPr lang="en-US" sz="1900" dirty="0"/>
              <a:t>-derived antigens in patients’ blood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 -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are the current limitations of assays used to diagnose active TB cases and why might a blood-based liquid biopsy approach be preferable?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5" y="653889"/>
            <a:ext cx="7250202" cy="747396"/>
          </a:xfrm>
        </p:spPr>
        <p:txBody>
          <a:bodyPr/>
          <a:lstStyle/>
          <a:p>
            <a:r>
              <a:rPr lang="en-US" dirty="0"/>
              <a:t>Methods - Study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1956" y="1472184"/>
            <a:ext cx="7793356" cy="4325112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2600" dirty="0"/>
              <a:t>Methods: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Nanoparticles (NanoDisks) coated with antibodies to </a:t>
            </a:r>
            <a:r>
              <a:rPr lang="en-US" sz="1800" i="1" dirty="0"/>
              <a:t>Mtb</a:t>
            </a:r>
            <a:r>
              <a:rPr lang="en-US" sz="1800" dirty="0"/>
              <a:t>-specific peptides of the mycobacterial virulence factors CFP-10 and ESAT-6 were employed to enrich these factors from digested serum samples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After hybridization, loaded NanoDisks were analyzed using a high-throughput mass spectrometry (MS) system to identify and quantify CFP-10 and ESAT-6 with high analytical sensitivity and specificity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Direct measurement of serum levels of </a:t>
            </a:r>
            <a:r>
              <a:rPr lang="en-US" sz="1800" i="1" dirty="0"/>
              <a:t>Mtb</a:t>
            </a:r>
            <a:r>
              <a:rPr lang="en-US" sz="1800" dirty="0"/>
              <a:t> peptides was used to diagnose active TB cases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Study design:</a:t>
            </a:r>
          </a:p>
          <a:p>
            <a:pPr marL="573088" lvl="1" indent="-231775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Serum from 294 prospectively enrolled Chinese adults was analyzed by NanoDisk-MS to evaluate the potential utility of direct measurement of serum </a:t>
            </a:r>
            <a:r>
              <a:rPr lang="en-US" sz="1800" i="1" dirty="0"/>
              <a:t>Mtb</a:t>
            </a:r>
            <a:r>
              <a:rPr lang="en-US" sz="1800" dirty="0"/>
              <a:t> antigen levels to rapidly diagnose active TB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6" y="729255"/>
            <a:ext cx="776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Methods - Subject Enrollment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752849"/>
            <a:ext cx="682831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 </a:t>
            </a:r>
            <a:r>
              <a:rPr lang="en-US" sz="1400" dirty="0"/>
              <a:t>Participant disposition flow chart. NTM = nontuberculous mycobacteria</a:t>
            </a:r>
            <a:endParaRPr lang="en-US" dirty="0">
              <a:solidFill>
                <a:srgbClr val="B11F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46" y="1507395"/>
            <a:ext cx="7600560" cy="39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717" y="54636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Methods - Technology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453589"/>
            <a:ext cx="6828312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Figure 2.</a:t>
            </a:r>
            <a:r>
              <a:rPr lang="en-US" sz="1200" b="1" dirty="0">
                <a:solidFill>
                  <a:srgbClr val="B11F24"/>
                </a:solidFill>
              </a:rPr>
              <a:t> </a:t>
            </a:r>
            <a:r>
              <a:rPr lang="en-US" sz="1200" b="1" dirty="0"/>
              <a:t>NanoDisk-MS assay procedure.</a:t>
            </a:r>
            <a:r>
              <a:rPr lang="en-US" sz="1200" dirty="0"/>
              <a:t> </a:t>
            </a:r>
            <a:r>
              <a:rPr lang="en-US" sz="1000" dirty="0"/>
              <a:t>Serum samples of suspected TB cases are trypsin digested and incubated with antibody-functionalized </a:t>
            </a:r>
            <a:r>
              <a:rPr lang="en-US" sz="1000" dirty="0" err="1"/>
              <a:t>NanoDisk</a:t>
            </a:r>
            <a:r>
              <a:rPr lang="en-US" sz="1000" dirty="0"/>
              <a:t> particles that bind </a:t>
            </a:r>
            <a:r>
              <a:rPr lang="en-US" sz="1000" i="1" dirty="0" err="1"/>
              <a:t>Mtb</a:t>
            </a:r>
            <a:r>
              <a:rPr lang="en-US" sz="1000" dirty="0"/>
              <a:t> specific peptides (A). Serum </a:t>
            </a:r>
            <a:r>
              <a:rPr lang="en-US" sz="1000" i="1" dirty="0" err="1"/>
              <a:t>Mtb</a:t>
            </a:r>
            <a:r>
              <a:rPr lang="en-US" sz="1000" dirty="0"/>
              <a:t> CFP-10 and ESAT-6 concentration are determined by the mass spectra intensity ratios of the </a:t>
            </a:r>
            <a:r>
              <a:rPr lang="en-US" sz="1000" i="1" dirty="0" err="1"/>
              <a:t>Mtb</a:t>
            </a:r>
            <a:r>
              <a:rPr lang="en-US" sz="1000" dirty="0"/>
              <a:t> target peptides (1593.75 and 1900.95 m/z) and their isotope-labeled internal standards, respectively. Representative </a:t>
            </a:r>
            <a:r>
              <a:rPr lang="en-US" sz="1000" dirty="0" err="1"/>
              <a:t>NanoDisk</a:t>
            </a:r>
            <a:r>
              <a:rPr lang="en-US" sz="1000" dirty="0"/>
              <a:t>-MS results for the peaks of interest from a clinically confirmed active TB case and a control subject with a negative TB diagnosis (B).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23" y="1067116"/>
            <a:ext cx="7882322" cy="42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Method -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advantages and limitations conferred by using an assay that employs an affinity nanoparticle to detect a disease-specific peptide?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4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-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2" y="1511414"/>
            <a:ext cx="8707285" cy="4049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833" y="696003"/>
            <a:ext cx="8246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Results - Serum CFP-10 and ESAT-6 Concentrations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669" y="5443116"/>
            <a:ext cx="6602637" cy="8002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400" dirty="0"/>
              <a:t>Serum CFP-10 (red) and ESAT-6 (green) concentrations (CFP-10 + ESAT-6) in each clinically confirmed TB case, with patients grouped according to their Mtb culture status and disease site.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1" r="3183" b="1298"/>
          <a:stretch/>
        </p:blipFill>
        <p:spPr>
          <a:xfrm rot="16200000">
            <a:off x="2706830" y="-917520"/>
            <a:ext cx="3591098" cy="848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750" t="98049" r="30130" b="-3"/>
          <a:stretch/>
        </p:blipFill>
        <p:spPr>
          <a:xfrm>
            <a:off x="5003798" y="3244318"/>
            <a:ext cx="1430867" cy="161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1055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 - Question:</vt:lpstr>
      <vt:lpstr>Methods - Study Overview</vt:lpstr>
      <vt:lpstr>PowerPoint Presentation</vt:lpstr>
      <vt:lpstr>PowerPoint Presentation</vt:lpstr>
      <vt:lpstr>Method - Question:</vt:lpstr>
      <vt:lpstr>Results - Summary</vt:lpstr>
      <vt:lpstr>PowerPoint Presentation</vt:lpstr>
      <vt:lpstr>PowerPoint Presentation</vt:lpstr>
      <vt:lpstr>PowerPoint Presentation</vt:lpstr>
      <vt:lpstr>Results - Analytical Validation</vt:lpstr>
      <vt:lpstr>Results - Questions:</vt:lpstr>
      <vt:lpstr>Summary and conclusions</vt:lpstr>
      <vt:lpstr>Key points from the Lori Bourassa editorial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187</cp:revision>
  <dcterms:created xsi:type="dcterms:W3CDTF">2014-07-07T15:02:10Z</dcterms:created>
  <dcterms:modified xsi:type="dcterms:W3CDTF">2018-05-24T19:00:51Z</dcterms:modified>
</cp:coreProperties>
</file>