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0" r:id="rId2"/>
    <p:sldId id="257" r:id="rId3"/>
    <p:sldId id="274" r:id="rId4"/>
    <p:sldId id="265" r:id="rId5"/>
    <p:sldId id="266" r:id="rId6"/>
    <p:sldId id="268" r:id="rId7"/>
    <p:sldId id="270" r:id="rId8"/>
    <p:sldId id="271" r:id="rId9"/>
    <p:sldId id="269" r:id="rId10"/>
    <p:sldId id="272" r:id="rId11"/>
    <p:sldId id="273" r:id="rId12"/>
    <p:sldId id="275"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95"/>
    <p:restoredTop sz="94660"/>
  </p:normalViewPr>
  <p:slideViewPr>
    <p:cSldViewPr snapToGrid="0" snapToObjects="1">
      <p:cViewPr varScale="1">
        <p:scale>
          <a:sx n="99" d="100"/>
          <a:sy n="99" d="100"/>
        </p:scale>
        <p:origin x="96" y="18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6/19/2018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6/19/2018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Download the free </a:t>
            </a: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app </a:t>
            </a:r>
          </a:p>
          <a:p>
            <a:pPr algn="ctr" defTabSz="914400" eaLnBrk="1" hangingPunct="1">
              <a:defRPr/>
            </a:pPr>
            <a:r>
              <a:rPr lang="en-US" sz="2400" kern="1200" dirty="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3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7400" b="1" dirty="0"/>
          </a:p>
          <a:p>
            <a:pPr marL="0" indent="0">
              <a:buNone/>
            </a:pPr>
            <a:r>
              <a:rPr lang="en-US" sz="7400" b="1" dirty="0"/>
              <a:t>Noninvasive Detection of Cocaine and Heroin Use with Single Fingerprints: Determination of an Environmental Cutoff</a:t>
            </a:r>
          </a:p>
          <a:p>
            <a:pPr marL="0" indent="0">
              <a:buNone/>
            </a:pPr>
            <a:endParaRPr lang="en-US" sz="7400" dirty="0">
              <a:latin typeface="Arial" pitchFamily="34" charset="0"/>
              <a:cs typeface="Arial" pitchFamily="34" charset="0"/>
            </a:endParaRPr>
          </a:p>
          <a:p>
            <a:pPr marL="0" indent="0">
              <a:buNone/>
            </a:pPr>
            <a:r>
              <a:rPr lang="en-US" sz="6600" dirty="0"/>
              <a:t>M. Ismail, D. Stevenson, C. Costa, </a:t>
            </a:r>
          </a:p>
          <a:p>
            <a:pPr marL="0" indent="0">
              <a:buNone/>
            </a:pPr>
            <a:r>
              <a:rPr lang="en-US" sz="6600" dirty="0"/>
              <a:t>R. Webb, M. de </a:t>
            </a:r>
            <a:r>
              <a:rPr lang="en-US" sz="6600" dirty="0" err="1"/>
              <a:t>Puit</a:t>
            </a:r>
            <a:r>
              <a:rPr lang="en-US" sz="6600" dirty="0"/>
              <a:t>, M. Bailey</a:t>
            </a:r>
            <a:endParaRPr lang="en-US" sz="6200" dirty="0">
              <a:latin typeface="Arial" pitchFamily="34" charset="0"/>
              <a:cs typeface="Arial" pitchFamily="34" charset="0"/>
            </a:endParaRPr>
          </a:p>
          <a:p>
            <a:pPr marL="0" indent="0">
              <a:buFont typeface="Arial" charset="0"/>
              <a:buNone/>
              <a:defRPr/>
            </a:pPr>
            <a:endParaRPr lang="en-US" sz="6200" dirty="0">
              <a:latin typeface="Arial" pitchFamily="34" charset="0"/>
              <a:cs typeface="Arial" pitchFamily="34" charset="0"/>
            </a:endParaRPr>
          </a:p>
          <a:p>
            <a:pPr marL="0" indent="0">
              <a:buFont typeface="Arial" charset="0"/>
              <a:buNone/>
              <a:defRPr/>
            </a:pPr>
            <a:r>
              <a:rPr lang="en-US" sz="6200" dirty="0">
                <a:latin typeface="Arial" pitchFamily="34" charset="0"/>
                <a:cs typeface="Arial" pitchFamily="34" charset="0"/>
              </a:rPr>
              <a:t>June 2018</a:t>
            </a:r>
            <a:endParaRPr lang="en-US" sz="6200" dirty="0">
              <a:solidFill>
                <a:srgbClr val="C00000"/>
              </a:solidFill>
              <a:latin typeface="Arial" pitchFamily="34" charset="0"/>
              <a:cs typeface="Arial" pitchFamily="34" charset="0"/>
            </a:endParaRPr>
          </a:p>
          <a:p>
            <a:pPr marL="0" indent="0">
              <a:buFont typeface="Arial" charset="0"/>
              <a:buNone/>
              <a:defRPr/>
            </a:pPr>
            <a:endParaRPr lang="en-US" sz="6200" b="1" dirty="0">
              <a:solidFill>
                <a:srgbClr val="C00000"/>
              </a:solidFill>
              <a:latin typeface="Arial" pitchFamily="34" charset="0"/>
              <a:cs typeface="Arial" pitchFamily="34" charset="0"/>
            </a:endParaRPr>
          </a:p>
          <a:p>
            <a:pPr marL="0" indent="0">
              <a:buFont typeface="Arial" pitchFamily="34" charset="0"/>
              <a:buNone/>
              <a:defRPr/>
            </a:pPr>
            <a:r>
              <a:rPr lang="en-US" sz="6200" dirty="0">
                <a:latin typeface="Arial" pitchFamily="34" charset="0"/>
                <a:cs typeface="Arial" pitchFamily="34" charset="0"/>
              </a:rPr>
              <a:t>www.clinchem.org/content/64/6/909.full</a:t>
            </a:r>
          </a:p>
          <a:p>
            <a:pPr marL="0" indent="0">
              <a:buFont typeface="Arial" pitchFamily="34" charset="0"/>
              <a:buNone/>
              <a:defRPr/>
            </a:pPr>
            <a:endParaRPr lang="en-US" sz="5200"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2017 by the American Association for Clinical Chemistry</a:t>
            </a:r>
          </a:p>
        </p:txBody>
      </p:sp>
      <p:pic>
        <p:nvPicPr>
          <p:cNvPr id="6" name="Picture 5">
            <a:extLst>
              <a:ext uri="{FF2B5EF4-FFF2-40B4-BE49-F238E27FC236}">
                <a16:creationId xmlns:a16="http://schemas.microsoft.com/office/drawing/2014/main" id="{37389987-3350-4210-8DDE-D5C31DBF86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2238" y="1971073"/>
            <a:ext cx="3491788"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760021" y="1738126"/>
            <a:ext cx="7793356" cy="3794183"/>
          </a:xfrm>
        </p:spPr>
        <p:txBody>
          <a:bodyPr>
            <a:normAutofit fontScale="85000" lnSpcReduction="20000"/>
          </a:bodyPr>
          <a:lstStyle/>
          <a:p>
            <a:pPr marL="0" indent="0">
              <a:buNone/>
            </a:pPr>
            <a:r>
              <a:rPr lang="en-US" sz="2000" i="1" dirty="0"/>
              <a:t>Heroin detection rate in fingerprint samples</a:t>
            </a:r>
            <a:endParaRPr lang="en-US" sz="1600" dirty="0"/>
          </a:p>
          <a:p>
            <a:pPr marL="0" indent="0">
              <a:buNone/>
            </a:pPr>
            <a:endParaRPr lang="en-US" sz="1600" dirty="0"/>
          </a:p>
          <a:p>
            <a:pPr marL="0" indent="0">
              <a:buNone/>
            </a:pPr>
            <a:r>
              <a:rPr lang="en-US" sz="1600" dirty="0"/>
              <a:t>In contrast to cocaine, heroin is not prevalent in fingerprints from the background collected as presented or after handwashing. There then is no requirement to establish cut-off levels to differentiate drug users from non-drug users.</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Secondary transfer of heroin was investigated using 3 non-drug users before and after contact with heroin users. Heroin exceeded the limit in 1 fingerprint sample after working at the drug rehabilitation clinic and in 1 fingerprint sample after contact with a heroin users.</a:t>
            </a:r>
          </a:p>
          <a:p>
            <a:pPr marL="0" indent="0">
              <a:buNone/>
            </a:pPr>
            <a:endParaRPr lang="en-US" sz="16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69361236"/>
              </p:ext>
            </p:extLst>
          </p:nvPr>
        </p:nvGraphicFramePr>
        <p:xfrm>
          <a:off x="930064" y="2845497"/>
          <a:ext cx="7238577" cy="1656080"/>
        </p:xfrm>
        <a:graphic>
          <a:graphicData uri="http://schemas.openxmlformats.org/drawingml/2006/table">
            <a:tbl>
              <a:tblPr firstRow="1" bandRow="1">
                <a:tableStyleId>{5C22544A-7EE6-4342-B048-85BDC9FD1C3A}</a:tableStyleId>
              </a:tblPr>
              <a:tblGrid>
                <a:gridCol w="1166146">
                  <a:extLst>
                    <a:ext uri="{9D8B030D-6E8A-4147-A177-3AD203B41FA5}">
                      <a16:colId xmlns:a16="http://schemas.microsoft.com/office/drawing/2014/main" val="20000"/>
                    </a:ext>
                  </a:extLst>
                </a:gridCol>
                <a:gridCol w="746610">
                  <a:extLst>
                    <a:ext uri="{9D8B030D-6E8A-4147-A177-3AD203B41FA5}">
                      <a16:colId xmlns:a16="http://schemas.microsoft.com/office/drawing/2014/main" val="20001"/>
                    </a:ext>
                  </a:extLst>
                </a:gridCol>
                <a:gridCol w="1704760">
                  <a:extLst>
                    <a:ext uri="{9D8B030D-6E8A-4147-A177-3AD203B41FA5}">
                      <a16:colId xmlns:a16="http://schemas.microsoft.com/office/drawing/2014/main" val="20002"/>
                    </a:ext>
                  </a:extLst>
                </a:gridCol>
                <a:gridCol w="1207020">
                  <a:extLst>
                    <a:ext uri="{9D8B030D-6E8A-4147-A177-3AD203B41FA5}">
                      <a16:colId xmlns:a16="http://schemas.microsoft.com/office/drawing/2014/main" val="20003"/>
                    </a:ext>
                  </a:extLst>
                </a:gridCol>
                <a:gridCol w="833715">
                  <a:extLst>
                    <a:ext uri="{9D8B030D-6E8A-4147-A177-3AD203B41FA5}">
                      <a16:colId xmlns:a16="http://schemas.microsoft.com/office/drawing/2014/main" val="20004"/>
                    </a:ext>
                  </a:extLst>
                </a:gridCol>
                <a:gridCol w="1580326">
                  <a:extLst>
                    <a:ext uri="{9D8B030D-6E8A-4147-A177-3AD203B41FA5}">
                      <a16:colId xmlns:a16="http://schemas.microsoft.com/office/drawing/2014/main" val="20005"/>
                    </a:ext>
                  </a:extLst>
                </a:gridCol>
              </a:tblGrid>
              <a:tr h="370840">
                <a:tc rowSpan="2">
                  <a:txBody>
                    <a:bodyPr/>
                    <a:lstStyle/>
                    <a:p>
                      <a:r>
                        <a:rPr lang="en-US" sz="1400" dirty="0"/>
                        <a:t>Fingerprint</a:t>
                      </a:r>
                      <a:r>
                        <a:rPr lang="en-US" sz="1400" baseline="0" dirty="0"/>
                        <a:t> c</a:t>
                      </a:r>
                      <a:r>
                        <a:rPr lang="en-US" sz="1400" dirty="0"/>
                        <a:t>ollection method</a:t>
                      </a:r>
                      <a:endParaRPr lang="en-GB" sz="1400" dirty="0"/>
                    </a:p>
                  </a:txBody>
                  <a:tcPr/>
                </a:tc>
                <a:tc gridSpan="2">
                  <a:txBody>
                    <a:bodyPr/>
                    <a:lstStyle/>
                    <a:p>
                      <a:pPr algn="ctr"/>
                      <a:r>
                        <a:rPr lang="en-US" sz="1400" dirty="0"/>
                        <a:t>Background Population</a:t>
                      </a:r>
                    </a:p>
                  </a:txBody>
                  <a:tcPr anchor="ctr"/>
                </a:tc>
                <a:tc hMerge="1">
                  <a:txBody>
                    <a:bodyPr/>
                    <a:lstStyle/>
                    <a:p>
                      <a:pPr algn="ctr"/>
                      <a:endParaRPr lang="en-GB" dirty="0"/>
                    </a:p>
                  </a:txBody>
                  <a:tcPr/>
                </a:tc>
                <a:tc rowSpan="2">
                  <a:txBody>
                    <a:bodyPr/>
                    <a:lstStyle/>
                    <a:p>
                      <a:r>
                        <a:rPr lang="en-US" sz="1400" dirty="0"/>
                        <a:t>Fingerprint</a:t>
                      </a:r>
                      <a:r>
                        <a:rPr lang="en-US" sz="1400" baseline="0" dirty="0"/>
                        <a:t> c</a:t>
                      </a:r>
                      <a:r>
                        <a:rPr lang="en-US" sz="1400" dirty="0"/>
                        <a:t>ollection method</a:t>
                      </a:r>
                      <a:endParaRPr lang="en-GB" sz="1400" dirty="0"/>
                    </a:p>
                  </a:txBody>
                  <a:tcPr/>
                </a:tc>
                <a:tc gridSpan="2">
                  <a:txBody>
                    <a:bodyPr/>
                    <a:lstStyle/>
                    <a:p>
                      <a:pPr algn="ctr"/>
                      <a:r>
                        <a:rPr lang="en-US" sz="1400" dirty="0"/>
                        <a:t>Drug users</a:t>
                      </a:r>
                    </a:p>
                  </a:txBody>
                  <a:tcPr anchor="ctr"/>
                </a:tc>
                <a:tc hMerge="1">
                  <a:txBody>
                    <a:bodyPr/>
                    <a:lstStyle/>
                    <a:p>
                      <a:pPr algn="ctr"/>
                      <a:endParaRPr lang="en-GB" sz="1600" dirty="0"/>
                    </a:p>
                  </a:txBody>
                  <a:tcPr anchor="ctr"/>
                </a:tc>
                <a:extLst>
                  <a:ext uri="{0D108BD9-81ED-4DB2-BD59-A6C34878D82A}">
                    <a16:rowId xmlns:a16="http://schemas.microsoft.com/office/drawing/2014/main" val="10000"/>
                  </a:ext>
                </a:extLst>
              </a:tr>
              <a:tr h="370840">
                <a:tc vMerge="1">
                  <a:txBody>
                    <a:bodyPr/>
                    <a:lstStyle/>
                    <a:p>
                      <a:pPr algn="ctr"/>
                      <a:endParaRPr lang="en-GB" dirty="0"/>
                    </a:p>
                  </a:txBody>
                  <a:tcPr/>
                </a:tc>
                <a:tc>
                  <a:txBody>
                    <a:bodyPr/>
                    <a:lstStyle/>
                    <a:p>
                      <a:r>
                        <a:rPr lang="en-US" sz="1400" dirty="0"/>
                        <a:t>Heroin</a:t>
                      </a:r>
                      <a:endParaRPr lang="en-GB" sz="1400" dirty="0"/>
                    </a:p>
                  </a:txBody>
                  <a:tcPr/>
                </a:tc>
                <a:tc>
                  <a:txBody>
                    <a:bodyPr/>
                    <a:lstStyle/>
                    <a:p>
                      <a:r>
                        <a:rPr lang="en-US" sz="1400" dirty="0"/>
                        <a:t>6-Acetylmorphine</a:t>
                      </a:r>
                      <a:endParaRPr lang="en-GB" sz="1400" dirty="0"/>
                    </a:p>
                  </a:txBody>
                  <a:tcPr/>
                </a:tc>
                <a:tc vMerge="1">
                  <a:txBody>
                    <a:bodyPr/>
                    <a:lstStyle/>
                    <a:p>
                      <a:pPr algn="ctr"/>
                      <a:endParaRPr lang="en-GB" dirty="0"/>
                    </a:p>
                  </a:txBody>
                  <a:tcPr/>
                </a:tc>
                <a:tc>
                  <a:txBody>
                    <a:bodyPr/>
                    <a:lstStyle/>
                    <a:p>
                      <a:r>
                        <a:rPr lang="en-US" sz="1400" dirty="0"/>
                        <a:t>Heroin</a:t>
                      </a:r>
                      <a:endParaRPr lang="en-GB" sz="1400" dirty="0"/>
                    </a:p>
                  </a:txBody>
                  <a:tcPr/>
                </a:tc>
                <a:tc>
                  <a:txBody>
                    <a:bodyPr/>
                    <a:lstStyle/>
                    <a:p>
                      <a:r>
                        <a:rPr lang="en-US" sz="1400" dirty="0"/>
                        <a:t>6-Acetylmorphine</a:t>
                      </a:r>
                      <a:endParaRPr lang="en-GB" sz="1400" dirty="0"/>
                    </a:p>
                  </a:txBody>
                  <a:tcPr/>
                </a:tc>
                <a:extLst>
                  <a:ext uri="{0D108BD9-81ED-4DB2-BD59-A6C34878D82A}">
                    <a16:rowId xmlns:a16="http://schemas.microsoft.com/office/drawing/2014/main" val="10001"/>
                  </a:ext>
                </a:extLst>
              </a:tr>
              <a:tr h="370840">
                <a:tc>
                  <a:txBody>
                    <a:bodyPr/>
                    <a:lstStyle/>
                    <a:p>
                      <a:pPr algn="ctr"/>
                      <a:r>
                        <a:rPr lang="en-US" sz="1200" dirty="0"/>
                        <a:t>As</a:t>
                      </a:r>
                      <a:r>
                        <a:rPr lang="en-US" sz="1200" baseline="0" dirty="0"/>
                        <a:t> presented</a:t>
                      </a:r>
                    </a:p>
                    <a:p>
                      <a:pPr algn="ctr"/>
                      <a:r>
                        <a:rPr lang="en-US" sz="1200" baseline="0" dirty="0"/>
                        <a:t>(n = 100)</a:t>
                      </a:r>
                      <a:endParaRPr lang="en-US" sz="1200" dirty="0"/>
                    </a:p>
                  </a:txBody>
                  <a:tcPr anchor="ctr"/>
                </a:tc>
                <a:tc>
                  <a:txBody>
                    <a:bodyPr/>
                    <a:lstStyle/>
                    <a:p>
                      <a:pPr algn="l"/>
                      <a:r>
                        <a:rPr lang="en-US" sz="1200" dirty="0"/>
                        <a:t>    0%</a:t>
                      </a:r>
                    </a:p>
                  </a:txBody>
                  <a:tcPr anchor="ctr"/>
                </a:tc>
                <a:tc>
                  <a:txBody>
                    <a:bodyPr/>
                    <a:lstStyle/>
                    <a:p>
                      <a:pPr algn="l"/>
                      <a:r>
                        <a:rPr lang="en-US" sz="1200" dirty="0"/>
                        <a:t>            1%</a:t>
                      </a:r>
                      <a:endParaRPr lang="en-GB" sz="1200" dirty="0"/>
                    </a:p>
                  </a:txBody>
                  <a:tcPr anchor="ctr"/>
                </a:tc>
                <a:tc>
                  <a:txBody>
                    <a:bodyPr/>
                    <a:lstStyle/>
                    <a:p>
                      <a:pPr algn="ctr"/>
                      <a:r>
                        <a:rPr lang="en-US" sz="1200" dirty="0"/>
                        <a:t>As</a:t>
                      </a:r>
                      <a:r>
                        <a:rPr lang="en-US" sz="1200" baseline="0" dirty="0"/>
                        <a:t> presented</a:t>
                      </a:r>
                    </a:p>
                    <a:p>
                      <a:pPr algn="ctr"/>
                      <a:r>
                        <a:rPr lang="en-US" sz="1200" baseline="0" dirty="0"/>
                        <a:t>(n = 24)</a:t>
                      </a:r>
                      <a:endParaRPr lang="en-US" sz="1200" dirty="0"/>
                    </a:p>
                  </a:txBody>
                  <a:tcPr anchor="ctr"/>
                </a:tc>
                <a:tc>
                  <a:txBody>
                    <a:bodyPr/>
                    <a:lstStyle/>
                    <a:p>
                      <a:pPr algn="l"/>
                      <a:r>
                        <a:rPr lang="en-US" sz="1200" dirty="0"/>
                        <a:t>  100%</a:t>
                      </a:r>
                      <a:endParaRPr lang="en-GB" sz="1200" dirty="0"/>
                    </a:p>
                  </a:txBody>
                  <a:tcPr anchor="ctr"/>
                </a:tc>
                <a:tc>
                  <a:txBody>
                    <a:bodyPr/>
                    <a:lstStyle/>
                    <a:p>
                      <a:pPr algn="l"/>
                      <a:r>
                        <a:rPr lang="en-US" sz="1200" dirty="0"/>
                        <a:t>         100%</a:t>
                      </a:r>
                      <a:endParaRPr lang="en-GB" sz="1200" dirty="0"/>
                    </a:p>
                  </a:txBody>
                  <a:tcPr anchor="ctr"/>
                </a:tc>
                <a:extLst>
                  <a:ext uri="{0D108BD9-81ED-4DB2-BD59-A6C34878D82A}">
                    <a16:rowId xmlns:a16="http://schemas.microsoft.com/office/drawing/2014/main" val="10002"/>
                  </a:ext>
                </a:extLst>
              </a:tr>
              <a:tr h="370840">
                <a:tc>
                  <a:txBody>
                    <a:bodyPr/>
                    <a:lstStyle/>
                    <a:p>
                      <a:pPr algn="ctr"/>
                      <a:r>
                        <a:rPr lang="en-US" sz="1200" dirty="0"/>
                        <a:t>Soap</a:t>
                      </a:r>
                    </a:p>
                    <a:p>
                      <a:pPr algn="ctr"/>
                      <a:r>
                        <a:rPr lang="en-US" sz="1200" dirty="0"/>
                        <a:t>(n = 100)</a:t>
                      </a:r>
                      <a:endParaRPr lang="en-GB" sz="1200" dirty="0"/>
                    </a:p>
                  </a:txBody>
                  <a:tcPr anchor="ctr"/>
                </a:tc>
                <a:tc>
                  <a:txBody>
                    <a:bodyPr/>
                    <a:lstStyle/>
                    <a:p>
                      <a:pPr algn="l"/>
                      <a:r>
                        <a:rPr lang="en-US" sz="1200" dirty="0"/>
                        <a:t>    0%</a:t>
                      </a:r>
                      <a:endParaRPr lang="en-GB" sz="1200" dirty="0"/>
                    </a:p>
                  </a:txBody>
                  <a:tcPr anchor="ctr"/>
                </a:tc>
                <a:tc>
                  <a:txBody>
                    <a:bodyPr/>
                    <a:lstStyle/>
                    <a:p>
                      <a:pPr algn="l"/>
                      <a:r>
                        <a:rPr lang="en-US" sz="1200" dirty="0"/>
                        <a:t>            0%</a:t>
                      </a:r>
                      <a:endParaRPr lang="en-GB" sz="1200" dirty="0"/>
                    </a:p>
                  </a:txBody>
                  <a:tcPr anchor="ctr"/>
                </a:tc>
                <a:tc>
                  <a:txBody>
                    <a:bodyPr/>
                    <a:lstStyle/>
                    <a:p>
                      <a:pPr algn="ctr"/>
                      <a:r>
                        <a:rPr lang="en-US" sz="1200" dirty="0"/>
                        <a:t>Soap</a:t>
                      </a:r>
                    </a:p>
                    <a:p>
                      <a:pPr algn="ctr"/>
                      <a:r>
                        <a:rPr lang="en-US" sz="1200" dirty="0"/>
                        <a:t>(n = 16)</a:t>
                      </a:r>
                      <a:endParaRPr lang="en-GB" sz="1200" dirty="0"/>
                    </a:p>
                  </a:txBody>
                  <a:tcPr anchor="ctr"/>
                </a:tc>
                <a:tc>
                  <a:txBody>
                    <a:bodyPr/>
                    <a:lstStyle/>
                    <a:p>
                      <a:pPr algn="l"/>
                      <a:r>
                        <a:rPr lang="en-US" sz="1200" dirty="0"/>
                        <a:t>    94%</a:t>
                      </a:r>
                      <a:endParaRPr lang="en-GB" sz="1200" dirty="0"/>
                    </a:p>
                  </a:txBody>
                  <a:tcPr anchor="ctr"/>
                </a:tc>
                <a:tc>
                  <a:txBody>
                    <a:bodyPr/>
                    <a:lstStyle/>
                    <a:p>
                      <a:pPr algn="l"/>
                      <a:r>
                        <a:rPr lang="en-US" sz="1200" dirty="0"/>
                        <a:t>         100%</a:t>
                      </a:r>
                      <a:endParaRPr lang="en-GB" sz="12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5359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760021" y="1738126"/>
            <a:ext cx="7793356" cy="3794183"/>
          </a:xfrm>
        </p:spPr>
        <p:txBody>
          <a:bodyPr>
            <a:normAutofit/>
          </a:bodyPr>
          <a:lstStyle/>
          <a:p>
            <a:pPr marL="0" indent="0">
              <a:buNone/>
            </a:pPr>
            <a:r>
              <a:rPr lang="en-US" sz="2000" dirty="0"/>
              <a:t>Challenges associated with fingerprint testing have been discussed in the paper and have also been highlighted in an accompanying Editorial, and include (but are not limited to):</a:t>
            </a:r>
          </a:p>
          <a:p>
            <a:pPr>
              <a:buFont typeface="Arial" panose="020B0604020202020204" pitchFamily="34" charset="0"/>
              <a:buChar char="•"/>
            </a:pPr>
            <a:r>
              <a:rPr lang="en-US" sz="1800" dirty="0"/>
              <a:t>Fingerprint sampling strategy </a:t>
            </a:r>
          </a:p>
          <a:p>
            <a:pPr>
              <a:buFont typeface="Arial" panose="020B0604020202020204" pitchFamily="34" charset="0"/>
              <a:buChar char="•"/>
            </a:pPr>
            <a:r>
              <a:rPr lang="en-US" sz="1800" dirty="0"/>
              <a:t>Lack of matrix matched standards</a:t>
            </a:r>
          </a:p>
          <a:p>
            <a:pPr>
              <a:buFont typeface="Arial" panose="020B0604020202020204" pitchFamily="34" charset="0"/>
              <a:buChar char="•"/>
            </a:pPr>
            <a:r>
              <a:rPr lang="en-US" sz="1800" dirty="0"/>
              <a:t>Universal validation </a:t>
            </a:r>
          </a:p>
          <a:p>
            <a:pPr>
              <a:buFont typeface="Arial" panose="020B0604020202020204" pitchFamily="34" charset="0"/>
              <a:buChar char="•"/>
            </a:pPr>
            <a:r>
              <a:rPr lang="en-US" sz="1800" dirty="0"/>
              <a:t>Influence of the presence of contact residue</a:t>
            </a:r>
          </a:p>
          <a:p>
            <a:pPr>
              <a:buFontTx/>
              <a:buChar char="-"/>
            </a:pPr>
            <a:endParaRPr lang="en-US" sz="16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Tree>
    <p:extLst>
      <p:ext uri="{BB962C8B-B14F-4D97-AF65-F5344CB8AC3E}">
        <p14:creationId xmlns:p14="http://schemas.microsoft.com/office/powerpoint/2010/main" val="392032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12</a:t>
            </a:fld>
            <a:endParaRPr lang="en-US"/>
          </a:p>
        </p:txBody>
      </p:sp>
      <p:sp>
        <p:nvSpPr>
          <p:cNvPr id="3" name="Title 2"/>
          <p:cNvSpPr>
            <a:spLocks noGrp="1"/>
          </p:cNvSpPr>
          <p:nvPr>
            <p:ph type="title"/>
          </p:nvPr>
        </p:nvSpPr>
        <p:spPr>
          <a:xfrm>
            <a:off x="174172" y="678583"/>
            <a:ext cx="7250202" cy="747396"/>
          </a:xfrm>
        </p:spPr>
        <p:txBody>
          <a:bodyPr/>
          <a:lstStyle/>
          <a:p>
            <a:r>
              <a:rPr lang="en-US" dirty="0"/>
              <a:t>Questions</a:t>
            </a:r>
            <a:endParaRPr lang="en-GB" dirty="0"/>
          </a:p>
        </p:txBody>
      </p:sp>
      <p:sp>
        <p:nvSpPr>
          <p:cNvPr id="4" name="Content Placeholder 3"/>
          <p:cNvSpPr>
            <a:spLocks noGrp="1"/>
          </p:cNvSpPr>
          <p:nvPr>
            <p:ph idx="1"/>
          </p:nvPr>
        </p:nvSpPr>
        <p:spPr>
          <a:xfrm>
            <a:off x="946899" y="1702508"/>
            <a:ext cx="7250202" cy="3794183"/>
          </a:xfrm>
        </p:spPr>
        <p:txBody>
          <a:bodyPr/>
          <a:lstStyle/>
          <a:p>
            <a:r>
              <a:rPr lang="en-US" dirty="0"/>
              <a:t>How could the challenges associated with fingerprint testing be overcome?</a:t>
            </a:r>
          </a:p>
          <a:p>
            <a:endParaRPr lang="en-US" dirty="0"/>
          </a:p>
          <a:p>
            <a:r>
              <a:rPr lang="en-US" dirty="0"/>
              <a:t>Is there a potential for fingerprint testing to be made quantitative? How might this be validated?</a:t>
            </a:r>
            <a:endParaRPr lang="en-GB" dirty="0"/>
          </a:p>
        </p:txBody>
      </p:sp>
    </p:spTree>
    <p:extLst>
      <p:ext uri="{BB962C8B-B14F-4D97-AF65-F5344CB8AC3E}">
        <p14:creationId xmlns:p14="http://schemas.microsoft.com/office/powerpoint/2010/main" val="141411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60021" y="1738126"/>
            <a:ext cx="7793356" cy="3794183"/>
          </a:xfrm>
        </p:spPr>
        <p:txBody>
          <a:bodyPr>
            <a:normAutofit lnSpcReduction="10000"/>
          </a:bodyPr>
          <a:lstStyle/>
          <a:p>
            <a:pPr marL="0" indent="0">
              <a:buNone/>
            </a:pPr>
            <a:r>
              <a:rPr lang="en-US" sz="2000" dirty="0"/>
              <a:t>A few reports have shown the possibility to detect drugs in fingerprints from drug users. However, no study (to our knowledge) has explored the significance of the detection of drugs in fingerprints and the robustness of fingerprint testing.</a:t>
            </a:r>
          </a:p>
          <a:p>
            <a:pPr marL="0" indent="0">
              <a:buNone/>
            </a:pPr>
            <a:endParaRPr lang="en-US" sz="2000" dirty="0"/>
          </a:p>
          <a:p>
            <a:pPr marL="0" indent="0">
              <a:buNone/>
            </a:pPr>
            <a:r>
              <a:rPr lang="en-US" sz="2000" dirty="0"/>
              <a:t>Here we explored:</a:t>
            </a:r>
          </a:p>
          <a:p>
            <a:r>
              <a:rPr lang="en-US" sz="2000" dirty="0"/>
              <a:t>the presence of drugs in fingerprints from a background population (from environmental exposure) in relation to drug users</a:t>
            </a:r>
          </a:p>
          <a:p>
            <a:r>
              <a:rPr lang="en-US" sz="2000" dirty="0"/>
              <a:t>the use of different fingerprint sampling strategies</a:t>
            </a:r>
          </a:p>
          <a:p>
            <a:r>
              <a:rPr lang="en-US" sz="2000" dirty="0"/>
              <a:t>the possible transfer of drugs between individuals</a:t>
            </a:r>
          </a:p>
          <a:p>
            <a:r>
              <a:rPr lang="en-US" sz="2000" dirty="0"/>
              <a:t>the requirement for an environmental cut-off level </a:t>
            </a:r>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3</a:t>
            </a:fld>
            <a:endParaRPr lang="en-US"/>
          </a:p>
        </p:txBody>
      </p:sp>
      <p:sp>
        <p:nvSpPr>
          <p:cNvPr id="3" name="Title 2"/>
          <p:cNvSpPr>
            <a:spLocks noGrp="1"/>
          </p:cNvSpPr>
          <p:nvPr>
            <p:ph type="title"/>
          </p:nvPr>
        </p:nvSpPr>
        <p:spPr>
          <a:xfrm>
            <a:off x="211494" y="740508"/>
            <a:ext cx="7250202" cy="747396"/>
          </a:xfrm>
        </p:spPr>
        <p:txBody>
          <a:bodyPr/>
          <a:lstStyle/>
          <a:p>
            <a:r>
              <a:rPr lang="en-US" dirty="0"/>
              <a:t>Questions</a:t>
            </a:r>
            <a:endParaRPr lang="en-GB" dirty="0"/>
          </a:p>
        </p:txBody>
      </p:sp>
      <p:sp>
        <p:nvSpPr>
          <p:cNvPr id="4" name="Content Placeholder 3"/>
          <p:cNvSpPr>
            <a:spLocks noGrp="1"/>
          </p:cNvSpPr>
          <p:nvPr>
            <p:ph idx="1"/>
          </p:nvPr>
        </p:nvSpPr>
        <p:spPr>
          <a:xfrm>
            <a:off x="946899" y="2099374"/>
            <a:ext cx="7250202" cy="3794183"/>
          </a:xfrm>
        </p:spPr>
        <p:txBody>
          <a:bodyPr/>
          <a:lstStyle/>
          <a:p>
            <a:r>
              <a:rPr lang="en-US" dirty="0"/>
              <a:t>Why use fingerprints for drug testing? </a:t>
            </a:r>
          </a:p>
          <a:p>
            <a:r>
              <a:rPr lang="en-US" dirty="0"/>
              <a:t>Are there advantages and limitations of using fingerprints as a drug testing matrix?</a:t>
            </a:r>
            <a:endParaRPr lang="en-GB" dirty="0"/>
          </a:p>
        </p:txBody>
      </p:sp>
    </p:spTree>
    <p:extLst>
      <p:ext uri="{BB962C8B-B14F-4D97-AF65-F5344CB8AC3E}">
        <p14:creationId xmlns:p14="http://schemas.microsoft.com/office/powerpoint/2010/main" val="360656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Materials and Methods</a:t>
            </a:r>
          </a:p>
        </p:txBody>
      </p:sp>
      <p:sp>
        <p:nvSpPr>
          <p:cNvPr id="3" name="Content Placeholder 2"/>
          <p:cNvSpPr>
            <a:spLocks noGrp="1"/>
          </p:cNvSpPr>
          <p:nvPr>
            <p:ph idx="4294967295"/>
          </p:nvPr>
        </p:nvSpPr>
        <p:spPr>
          <a:xfrm>
            <a:off x="760021" y="1738126"/>
            <a:ext cx="7793356" cy="3794183"/>
          </a:xfrm>
        </p:spPr>
        <p:txBody>
          <a:bodyPr>
            <a:normAutofit lnSpcReduction="10000"/>
          </a:bodyPr>
          <a:lstStyle/>
          <a:p>
            <a:pPr marL="0" indent="0">
              <a:buNone/>
            </a:pPr>
            <a:r>
              <a:rPr lang="en-US" sz="2000" i="1" dirty="0"/>
              <a:t>Study Populations</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i="1" dirty="0"/>
              <a:t>Fingerprint sampling strategies</a:t>
            </a:r>
          </a:p>
          <a:p>
            <a:pPr marL="0" indent="0">
              <a:buNone/>
            </a:pPr>
            <a:r>
              <a:rPr lang="en-US" sz="1800" dirty="0"/>
              <a:t>Samples were collected on Whatman® chromatography paper (2 x 2 cm) as presented and after washing hands with soap and water.</a:t>
            </a:r>
          </a:p>
          <a:p>
            <a:pPr marL="0" indent="0">
              <a:buNone/>
            </a:pPr>
            <a:endParaRPr lang="en-US" sz="1800" dirty="0"/>
          </a:p>
          <a:p>
            <a:pPr marL="0" indent="0">
              <a:buNone/>
            </a:pPr>
            <a:r>
              <a:rPr lang="en-US" sz="2100" i="1" dirty="0"/>
              <a:t>Analytical performance</a:t>
            </a:r>
          </a:p>
          <a:p>
            <a:pPr marL="0" indent="0">
              <a:buNone/>
            </a:pPr>
            <a:r>
              <a:rPr lang="en-US" sz="1800" dirty="0"/>
              <a:t>The limits of detection for extracted samples were 10 </a:t>
            </a:r>
            <a:r>
              <a:rPr lang="en-US" sz="1800" dirty="0" err="1"/>
              <a:t>pg</a:t>
            </a:r>
            <a:r>
              <a:rPr lang="en-US" sz="1800" dirty="0"/>
              <a:t>, 30 </a:t>
            </a:r>
            <a:r>
              <a:rPr lang="en-US" sz="1800" dirty="0" err="1"/>
              <a:t>pg</a:t>
            </a:r>
            <a:r>
              <a:rPr lang="en-US" sz="1800" dirty="0"/>
              <a:t>, 40 </a:t>
            </a:r>
            <a:r>
              <a:rPr lang="en-US" sz="1800" dirty="0" err="1"/>
              <a:t>pg</a:t>
            </a:r>
            <a:r>
              <a:rPr lang="en-US" sz="1800" dirty="0"/>
              <a:t> and 40 </a:t>
            </a:r>
            <a:r>
              <a:rPr lang="en-US" sz="1800" dirty="0" err="1"/>
              <a:t>pg</a:t>
            </a:r>
            <a:r>
              <a:rPr lang="en-US" sz="1800" dirty="0"/>
              <a:t> for cocaine, benzoylecgonine, heroin and 6-acetymorphine respectively.</a:t>
            </a:r>
          </a:p>
          <a:p>
            <a:pPr marL="0" indent="0">
              <a:buNone/>
            </a:pPr>
            <a:endParaRPr lang="en-US" sz="18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
        <p:nvSpPr>
          <p:cNvPr id="5" name="TextBox 4"/>
          <p:cNvSpPr txBox="1"/>
          <p:nvPr/>
        </p:nvSpPr>
        <p:spPr>
          <a:xfrm>
            <a:off x="760021" y="2011680"/>
            <a:ext cx="2995115" cy="646331"/>
          </a:xfrm>
          <a:prstGeom prst="rect">
            <a:avLst/>
          </a:prstGeom>
          <a:noFill/>
        </p:spPr>
        <p:txBody>
          <a:bodyPr wrap="square" rtlCol="0">
            <a:spAutoFit/>
          </a:bodyPr>
          <a:lstStyle/>
          <a:p>
            <a:r>
              <a:rPr lang="en-US" dirty="0"/>
              <a:t>50 non-drug users</a:t>
            </a:r>
          </a:p>
          <a:p>
            <a:r>
              <a:rPr lang="en-US" dirty="0"/>
              <a:t>n=100 fingerprint samples</a:t>
            </a:r>
            <a:endParaRPr lang="en-GB" dirty="0"/>
          </a:p>
        </p:txBody>
      </p:sp>
      <p:sp>
        <p:nvSpPr>
          <p:cNvPr id="6" name="TextBox 5"/>
          <p:cNvSpPr txBox="1"/>
          <p:nvPr/>
        </p:nvSpPr>
        <p:spPr>
          <a:xfrm>
            <a:off x="3755136" y="2011679"/>
            <a:ext cx="4798241" cy="923330"/>
          </a:xfrm>
          <a:prstGeom prst="rect">
            <a:avLst/>
          </a:prstGeom>
          <a:noFill/>
        </p:spPr>
        <p:txBody>
          <a:bodyPr wrap="square" rtlCol="0">
            <a:spAutoFit/>
          </a:bodyPr>
          <a:lstStyle/>
          <a:p>
            <a:r>
              <a:rPr lang="en-US" dirty="0"/>
              <a:t>15 drug users</a:t>
            </a:r>
          </a:p>
          <a:p>
            <a:r>
              <a:rPr lang="en-US" dirty="0"/>
              <a:t>n=26 fingerprint samples from cocaine users</a:t>
            </a:r>
          </a:p>
          <a:p>
            <a:r>
              <a:rPr lang="en-US" dirty="0"/>
              <a:t>n=24 fingerprint samples from heroin users</a:t>
            </a:r>
            <a:endParaRPr lang="en-GB" dirty="0"/>
          </a:p>
        </p:txBody>
      </p:sp>
    </p:spTree>
    <p:extLst>
      <p:ext uri="{BB962C8B-B14F-4D97-AF65-F5344CB8AC3E}">
        <p14:creationId xmlns:p14="http://schemas.microsoft.com/office/powerpoint/2010/main" val="13532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Materials and Methods</a:t>
            </a:r>
          </a:p>
        </p:txBody>
      </p:sp>
      <p:sp>
        <p:nvSpPr>
          <p:cNvPr id="3" name="Content Placeholder 2"/>
          <p:cNvSpPr>
            <a:spLocks noGrp="1"/>
          </p:cNvSpPr>
          <p:nvPr>
            <p:ph idx="4294967295"/>
          </p:nvPr>
        </p:nvSpPr>
        <p:spPr>
          <a:xfrm>
            <a:off x="760021" y="1401285"/>
            <a:ext cx="7793356" cy="3794183"/>
          </a:xfrm>
        </p:spPr>
        <p:txBody>
          <a:bodyPr>
            <a:normAutofit/>
          </a:bodyPr>
          <a:lstStyle/>
          <a:p>
            <a:pPr marL="0" indent="0">
              <a:buNone/>
            </a:pPr>
            <a:r>
              <a:rPr lang="en-US" sz="2000" i="1" dirty="0"/>
              <a:t>Sample preparation method</a:t>
            </a:r>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grpSp>
        <p:nvGrpSpPr>
          <p:cNvPr id="5" name="Group 4">
            <a:extLst>
              <a:ext uri="{FF2B5EF4-FFF2-40B4-BE49-F238E27FC236}">
                <a16:creationId xmlns:a16="http://schemas.microsoft.com/office/drawing/2014/main" id="{1CF684F4-9F82-B84B-A9A9-0A82A23F07D2}"/>
              </a:ext>
            </a:extLst>
          </p:cNvPr>
          <p:cNvGrpSpPr/>
          <p:nvPr/>
        </p:nvGrpSpPr>
        <p:grpSpPr>
          <a:xfrm>
            <a:off x="1195026" y="1929194"/>
            <a:ext cx="7467687" cy="3922676"/>
            <a:chOff x="1195026" y="1929194"/>
            <a:chExt cx="7467687" cy="3922676"/>
          </a:xfrm>
        </p:grpSpPr>
        <p:sp>
          <p:nvSpPr>
            <p:cNvPr id="6" name="Bent-Up Arrow 5">
              <a:extLst>
                <a:ext uri="{FF2B5EF4-FFF2-40B4-BE49-F238E27FC236}">
                  <a16:creationId xmlns:a16="http://schemas.microsoft.com/office/drawing/2014/main" id="{28A87DC2-CA3C-604B-9A40-26E7BDA6853F}"/>
                </a:ext>
              </a:extLst>
            </p:cNvPr>
            <p:cNvSpPr/>
            <p:nvPr/>
          </p:nvSpPr>
          <p:spPr>
            <a:xfrm rot="5400000">
              <a:off x="1430917" y="3550957"/>
              <a:ext cx="890362" cy="1013645"/>
            </a:xfrm>
            <a:prstGeom prst="bentUpArrow">
              <a:avLst>
                <a:gd name="adj1" fmla="val 32840"/>
                <a:gd name="adj2" fmla="val 25000"/>
                <a:gd name="adj3" fmla="val 35780"/>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sp>
        <p:sp>
          <p:nvSpPr>
            <p:cNvPr id="7" name="Freeform 6">
              <a:extLst>
                <a:ext uri="{FF2B5EF4-FFF2-40B4-BE49-F238E27FC236}">
                  <a16:creationId xmlns:a16="http://schemas.microsoft.com/office/drawing/2014/main" id="{C9B9FAEB-9B89-0D46-A3E4-8B79F9884717}"/>
                </a:ext>
              </a:extLst>
            </p:cNvPr>
            <p:cNvSpPr/>
            <p:nvPr/>
          </p:nvSpPr>
          <p:spPr>
            <a:xfrm>
              <a:off x="1195026" y="1929194"/>
              <a:ext cx="1498845" cy="1591078"/>
            </a:xfrm>
            <a:custGeom>
              <a:avLst/>
              <a:gdLst>
                <a:gd name="connsiteX0" fmla="*/ 0 w 1498845"/>
                <a:gd name="connsiteY0" fmla="*/ 249857 h 1591078"/>
                <a:gd name="connsiteX1" fmla="*/ 249857 w 1498845"/>
                <a:gd name="connsiteY1" fmla="*/ 0 h 1591078"/>
                <a:gd name="connsiteX2" fmla="*/ 1248988 w 1498845"/>
                <a:gd name="connsiteY2" fmla="*/ 0 h 1591078"/>
                <a:gd name="connsiteX3" fmla="*/ 1498845 w 1498845"/>
                <a:gd name="connsiteY3" fmla="*/ 249857 h 1591078"/>
                <a:gd name="connsiteX4" fmla="*/ 1498845 w 1498845"/>
                <a:gd name="connsiteY4" fmla="*/ 1341221 h 1591078"/>
                <a:gd name="connsiteX5" fmla="*/ 1248988 w 1498845"/>
                <a:gd name="connsiteY5" fmla="*/ 1591078 h 1591078"/>
                <a:gd name="connsiteX6" fmla="*/ 249857 w 1498845"/>
                <a:gd name="connsiteY6" fmla="*/ 1591078 h 1591078"/>
                <a:gd name="connsiteX7" fmla="*/ 0 w 1498845"/>
                <a:gd name="connsiteY7" fmla="*/ 1341221 h 1591078"/>
                <a:gd name="connsiteX8" fmla="*/ 0 w 1498845"/>
                <a:gd name="connsiteY8" fmla="*/ 249857 h 159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845" h="1591078">
                  <a:moveTo>
                    <a:pt x="0" y="249857"/>
                  </a:moveTo>
                  <a:cubicBezTo>
                    <a:pt x="0" y="111865"/>
                    <a:pt x="111865" y="0"/>
                    <a:pt x="249857" y="0"/>
                  </a:cubicBezTo>
                  <a:lnTo>
                    <a:pt x="1248988" y="0"/>
                  </a:lnTo>
                  <a:cubicBezTo>
                    <a:pt x="1386980" y="0"/>
                    <a:pt x="1498845" y="111865"/>
                    <a:pt x="1498845" y="249857"/>
                  </a:cubicBezTo>
                  <a:lnTo>
                    <a:pt x="1498845" y="1341221"/>
                  </a:lnTo>
                  <a:cubicBezTo>
                    <a:pt x="1498845" y="1479213"/>
                    <a:pt x="1386980" y="1591078"/>
                    <a:pt x="1248988" y="1591078"/>
                  </a:cubicBezTo>
                  <a:lnTo>
                    <a:pt x="249857" y="1591078"/>
                  </a:lnTo>
                  <a:cubicBezTo>
                    <a:pt x="111865" y="1591078"/>
                    <a:pt x="0" y="1479213"/>
                    <a:pt x="0" y="1341221"/>
                  </a:cubicBezTo>
                  <a:lnTo>
                    <a:pt x="0" y="24985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1761" tIns="141761" rIns="141761" bIns="141761" numCol="1" spcCol="1270" anchor="ctr" anchorCtr="0">
              <a:noAutofit/>
            </a:bodyPr>
            <a:lstStyle/>
            <a:p>
              <a:pPr marL="0" lvl="0" indent="0" algn="ctr" defTabSz="800100">
                <a:lnSpc>
                  <a:spcPct val="90000"/>
                </a:lnSpc>
                <a:spcBef>
                  <a:spcPct val="0"/>
                </a:spcBef>
                <a:spcAft>
                  <a:spcPct val="35000"/>
                </a:spcAft>
                <a:buNone/>
              </a:pPr>
              <a:r>
                <a:rPr lang="en-US" sz="1800" kern="1200" dirty="0"/>
                <a:t>Extraction and evaporation</a:t>
              </a:r>
              <a:endParaRPr lang="en-GB" sz="1800" kern="1200" dirty="0"/>
            </a:p>
          </p:txBody>
        </p:sp>
        <p:sp>
          <p:nvSpPr>
            <p:cNvPr id="8" name="Freeform 7">
              <a:extLst>
                <a:ext uri="{FF2B5EF4-FFF2-40B4-BE49-F238E27FC236}">
                  <a16:creationId xmlns:a16="http://schemas.microsoft.com/office/drawing/2014/main" id="{609F0956-50F1-BA40-B4DB-EA25E2E28B44}"/>
                </a:ext>
              </a:extLst>
            </p:cNvPr>
            <p:cNvSpPr/>
            <p:nvPr/>
          </p:nvSpPr>
          <p:spPr>
            <a:xfrm>
              <a:off x="2891922" y="2033054"/>
              <a:ext cx="5598059" cy="1473574"/>
            </a:xfrm>
            <a:custGeom>
              <a:avLst/>
              <a:gdLst>
                <a:gd name="connsiteX0" fmla="*/ 0 w 5598059"/>
                <a:gd name="connsiteY0" fmla="*/ 0 h 1473574"/>
                <a:gd name="connsiteX1" fmla="*/ 5598059 w 5598059"/>
                <a:gd name="connsiteY1" fmla="*/ 0 h 1473574"/>
                <a:gd name="connsiteX2" fmla="*/ 5598059 w 5598059"/>
                <a:gd name="connsiteY2" fmla="*/ 1473574 h 1473574"/>
                <a:gd name="connsiteX3" fmla="*/ 0 w 5598059"/>
                <a:gd name="connsiteY3" fmla="*/ 1473574 h 1473574"/>
                <a:gd name="connsiteX4" fmla="*/ 0 w 5598059"/>
                <a:gd name="connsiteY4" fmla="*/ 0 h 147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059" h="1473574">
                  <a:moveTo>
                    <a:pt x="0" y="0"/>
                  </a:moveTo>
                  <a:lnTo>
                    <a:pt x="5598059" y="0"/>
                  </a:lnTo>
                  <a:lnTo>
                    <a:pt x="5598059" y="1473574"/>
                  </a:lnTo>
                  <a:lnTo>
                    <a:pt x="0" y="14735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Sample placed in a 2 mL microcentrifuge tube with 1.5 mL extraction solution (10% dichloromethane in methanol)</a:t>
              </a:r>
              <a:endParaRPr lang="en-GB" sz="1600" kern="1200" dirty="0"/>
            </a:p>
            <a:p>
              <a:pPr marL="171450" lvl="1" indent="-171450" algn="l" defTabSz="711200">
                <a:lnSpc>
                  <a:spcPct val="90000"/>
                </a:lnSpc>
                <a:spcBef>
                  <a:spcPct val="0"/>
                </a:spcBef>
                <a:spcAft>
                  <a:spcPct val="15000"/>
                </a:spcAft>
                <a:buChar char="•"/>
              </a:pPr>
              <a:r>
                <a:rPr lang="en-US" sz="1600" kern="1200" dirty="0"/>
                <a:t>Sample centrifuged for 2 min at 9500 g centrifugal force</a:t>
              </a:r>
              <a:endParaRPr lang="en-GB" sz="1600" kern="1200" dirty="0"/>
            </a:p>
            <a:p>
              <a:pPr marL="171450" lvl="1" indent="-171450" algn="l" defTabSz="711200">
                <a:lnSpc>
                  <a:spcPct val="90000"/>
                </a:lnSpc>
                <a:spcBef>
                  <a:spcPct val="0"/>
                </a:spcBef>
                <a:spcAft>
                  <a:spcPct val="15000"/>
                </a:spcAft>
                <a:buChar char="•"/>
              </a:pPr>
              <a:r>
                <a:rPr lang="en-US" sz="1600" kern="1200" dirty="0"/>
                <a:t>Sample substrate removed and discarded</a:t>
              </a:r>
              <a:endParaRPr lang="en-GB" sz="1600" kern="1200" dirty="0"/>
            </a:p>
            <a:p>
              <a:pPr marL="171450" lvl="1" indent="-171450" algn="l" defTabSz="711200">
                <a:lnSpc>
                  <a:spcPct val="90000"/>
                </a:lnSpc>
                <a:spcBef>
                  <a:spcPct val="0"/>
                </a:spcBef>
                <a:spcAft>
                  <a:spcPct val="15000"/>
                </a:spcAft>
                <a:buChar char="•"/>
              </a:pPr>
              <a:r>
                <a:rPr lang="en-US" sz="1600" kern="1200" dirty="0"/>
                <a:t>Sample dried under a stream of nitrogen at room temperature (20</a:t>
              </a:r>
              <a:r>
                <a:rPr lang="en-US" sz="1600" kern="1200" dirty="0">
                  <a:latin typeface="Calibri" panose="020F0502020204030204" pitchFamily="34" charset="0"/>
                </a:rPr>
                <a:t>°C)</a:t>
              </a:r>
              <a:endParaRPr lang="en-GB" sz="1600" kern="1200" dirty="0"/>
            </a:p>
          </p:txBody>
        </p:sp>
        <p:sp>
          <p:nvSpPr>
            <p:cNvPr id="9" name="Bent-Up Arrow 8">
              <a:extLst>
                <a:ext uri="{FF2B5EF4-FFF2-40B4-BE49-F238E27FC236}">
                  <a16:creationId xmlns:a16="http://schemas.microsoft.com/office/drawing/2014/main" id="{2E059824-B471-4E4C-9827-3D79D19FCE60}"/>
                </a:ext>
              </a:extLst>
            </p:cNvPr>
            <p:cNvSpPr/>
            <p:nvPr/>
          </p:nvSpPr>
          <p:spPr>
            <a:xfrm rot="5400000">
              <a:off x="2718865" y="4899866"/>
              <a:ext cx="890362" cy="1013645"/>
            </a:xfrm>
            <a:prstGeom prst="bentUpArrow">
              <a:avLst>
                <a:gd name="adj1" fmla="val 32840"/>
                <a:gd name="adj2" fmla="val 25000"/>
                <a:gd name="adj3" fmla="val 35780"/>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id="{AB1B2AF6-72F6-6A41-BD02-AD20D0DF4EA6}"/>
                </a:ext>
              </a:extLst>
            </p:cNvPr>
            <p:cNvSpPr/>
            <p:nvPr/>
          </p:nvSpPr>
          <p:spPr>
            <a:xfrm>
              <a:off x="2482983" y="3980391"/>
              <a:ext cx="1498845" cy="889316"/>
            </a:xfrm>
            <a:custGeom>
              <a:avLst/>
              <a:gdLst>
                <a:gd name="connsiteX0" fmla="*/ 0 w 1498845"/>
                <a:gd name="connsiteY0" fmla="*/ 148249 h 889316"/>
                <a:gd name="connsiteX1" fmla="*/ 148249 w 1498845"/>
                <a:gd name="connsiteY1" fmla="*/ 0 h 889316"/>
                <a:gd name="connsiteX2" fmla="*/ 1350596 w 1498845"/>
                <a:gd name="connsiteY2" fmla="*/ 0 h 889316"/>
                <a:gd name="connsiteX3" fmla="*/ 1498845 w 1498845"/>
                <a:gd name="connsiteY3" fmla="*/ 148249 h 889316"/>
                <a:gd name="connsiteX4" fmla="*/ 1498845 w 1498845"/>
                <a:gd name="connsiteY4" fmla="*/ 741067 h 889316"/>
                <a:gd name="connsiteX5" fmla="*/ 1350596 w 1498845"/>
                <a:gd name="connsiteY5" fmla="*/ 889316 h 889316"/>
                <a:gd name="connsiteX6" fmla="*/ 148249 w 1498845"/>
                <a:gd name="connsiteY6" fmla="*/ 889316 h 889316"/>
                <a:gd name="connsiteX7" fmla="*/ 0 w 1498845"/>
                <a:gd name="connsiteY7" fmla="*/ 741067 h 889316"/>
                <a:gd name="connsiteX8" fmla="*/ 0 w 1498845"/>
                <a:gd name="connsiteY8" fmla="*/ 148249 h 8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845" h="889316">
                  <a:moveTo>
                    <a:pt x="0" y="148249"/>
                  </a:moveTo>
                  <a:cubicBezTo>
                    <a:pt x="0" y="66373"/>
                    <a:pt x="66373" y="0"/>
                    <a:pt x="148249" y="0"/>
                  </a:cubicBezTo>
                  <a:lnTo>
                    <a:pt x="1350596" y="0"/>
                  </a:lnTo>
                  <a:cubicBezTo>
                    <a:pt x="1432472" y="0"/>
                    <a:pt x="1498845" y="66373"/>
                    <a:pt x="1498845" y="148249"/>
                  </a:cubicBezTo>
                  <a:lnTo>
                    <a:pt x="1498845" y="741067"/>
                  </a:lnTo>
                  <a:cubicBezTo>
                    <a:pt x="1498845" y="822943"/>
                    <a:pt x="1432472" y="889316"/>
                    <a:pt x="1350596" y="889316"/>
                  </a:cubicBezTo>
                  <a:lnTo>
                    <a:pt x="148249" y="889316"/>
                  </a:lnTo>
                  <a:cubicBezTo>
                    <a:pt x="66373" y="889316"/>
                    <a:pt x="0" y="822943"/>
                    <a:pt x="0" y="741067"/>
                  </a:cubicBezTo>
                  <a:lnTo>
                    <a:pt x="0" y="14824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001" tIns="112001" rIns="112001" bIns="112001" numCol="1" spcCol="1270" anchor="ctr" anchorCtr="0">
              <a:noAutofit/>
            </a:bodyPr>
            <a:lstStyle/>
            <a:p>
              <a:pPr marL="0" lvl="0" indent="0" algn="ctr" defTabSz="800100">
                <a:lnSpc>
                  <a:spcPct val="90000"/>
                </a:lnSpc>
                <a:spcBef>
                  <a:spcPct val="0"/>
                </a:spcBef>
                <a:spcAft>
                  <a:spcPct val="35000"/>
                </a:spcAft>
                <a:buNone/>
              </a:pPr>
              <a:r>
                <a:rPr lang="en-US" sz="1800" kern="1200" dirty="0"/>
                <a:t>Dilution</a:t>
              </a:r>
              <a:endParaRPr lang="en-GB" sz="1800" kern="1200" dirty="0"/>
            </a:p>
          </p:txBody>
        </p:sp>
        <p:sp>
          <p:nvSpPr>
            <p:cNvPr id="12" name="Freeform 11">
              <a:extLst>
                <a:ext uri="{FF2B5EF4-FFF2-40B4-BE49-F238E27FC236}">
                  <a16:creationId xmlns:a16="http://schemas.microsoft.com/office/drawing/2014/main" id="{50AA8367-E192-6A49-B89F-6316D02A82D9}"/>
                </a:ext>
              </a:extLst>
            </p:cNvPr>
            <p:cNvSpPr/>
            <p:nvPr/>
          </p:nvSpPr>
          <p:spPr>
            <a:xfrm>
              <a:off x="3991975" y="3902560"/>
              <a:ext cx="4497999" cy="1019422"/>
            </a:xfrm>
            <a:custGeom>
              <a:avLst/>
              <a:gdLst>
                <a:gd name="connsiteX0" fmla="*/ 0 w 4497999"/>
                <a:gd name="connsiteY0" fmla="*/ 0 h 1019422"/>
                <a:gd name="connsiteX1" fmla="*/ 4497999 w 4497999"/>
                <a:gd name="connsiteY1" fmla="*/ 0 h 1019422"/>
                <a:gd name="connsiteX2" fmla="*/ 4497999 w 4497999"/>
                <a:gd name="connsiteY2" fmla="*/ 1019422 h 1019422"/>
                <a:gd name="connsiteX3" fmla="*/ 0 w 4497999"/>
                <a:gd name="connsiteY3" fmla="*/ 1019422 h 1019422"/>
                <a:gd name="connsiteX4" fmla="*/ 0 w 4497999"/>
                <a:gd name="connsiteY4" fmla="*/ 0 h 101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999" h="1019422">
                  <a:moveTo>
                    <a:pt x="0" y="0"/>
                  </a:moveTo>
                  <a:lnTo>
                    <a:pt x="4497999" y="0"/>
                  </a:lnTo>
                  <a:lnTo>
                    <a:pt x="4497999" y="1019422"/>
                  </a:lnTo>
                  <a:lnTo>
                    <a:pt x="0" y="1019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Sample reconstituted in 100 µL mobile phase solution containing 50 ng/ml deuterated internal standard</a:t>
              </a:r>
              <a:endParaRPr lang="en-GB" sz="1600" kern="1200" dirty="0"/>
            </a:p>
            <a:p>
              <a:pPr marL="171450" lvl="1" indent="-171450" algn="l" defTabSz="711200">
                <a:lnSpc>
                  <a:spcPct val="90000"/>
                </a:lnSpc>
                <a:spcBef>
                  <a:spcPct val="0"/>
                </a:spcBef>
                <a:spcAft>
                  <a:spcPct val="15000"/>
                </a:spcAft>
                <a:buChar char="•"/>
              </a:pPr>
              <a:r>
                <a:rPr lang="en-US" sz="1600" kern="1200" dirty="0"/>
                <a:t>Sample vortex-mixed and transferred to an </a:t>
              </a:r>
              <a:r>
                <a:rPr lang="en-US" sz="1600" kern="1200" dirty="0" err="1"/>
                <a:t>autosampler</a:t>
              </a:r>
              <a:r>
                <a:rPr lang="en-US" sz="1600" kern="1200" dirty="0"/>
                <a:t> vial</a:t>
              </a:r>
              <a:endParaRPr lang="en-GB" sz="1600" kern="1200" dirty="0"/>
            </a:p>
          </p:txBody>
        </p:sp>
        <p:sp>
          <p:nvSpPr>
            <p:cNvPr id="13" name="Freeform 12">
              <a:extLst>
                <a:ext uri="{FF2B5EF4-FFF2-40B4-BE49-F238E27FC236}">
                  <a16:creationId xmlns:a16="http://schemas.microsoft.com/office/drawing/2014/main" id="{48B569BD-CD1E-1D47-8EF5-C819BDB29258}"/>
                </a:ext>
              </a:extLst>
            </p:cNvPr>
            <p:cNvSpPr/>
            <p:nvPr/>
          </p:nvSpPr>
          <p:spPr>
            <a:xfrm>
              <a:off x="3740369" y="5182622"/>
              <a:ext cx="1845993" cy="666394"/>
            </a:xfrm>
            <a:custGeom>
              <a:avLst/>
              <a:gdLst>
                <a:gd name="connsiteX0" fmla="*/ 0 w 1845993"/>
                <a:gd name="connsiteY0" fmla="*/ 111088 h 666394"/>
                <a:gd name="connsiteX1" fmla="*/ 111088 w 1845993"/>
                <a:gd name="connsiteY1" fmla="*/ 0 h 666394"/>
                <a:gd name="connsiteX2" fmla="*/ 1734905 w 1845993"/>
                <a:gd name="connsiteY2" fmla="*/ 0 h 666394"/>
                <a:gd name="connsiteX3" fmla="*/ 1845993 w 1845993"/>
                <a:gd name="connsiteY3" fmla="*/ 111088 h 666394"/>
                <a:gd name="connsiteX4" fmla="*/ 1845993 w 1845993"/>
                <a:gd name="connsiteY4" fmla="*/ 555306 h 666394"/>
                <a:gd name="connsiteX5" fmla="*/ 1734905 w 1845993"/>
                <a:gd name="connsiteY5" fmla="*/ 666394 h 666394"/>
                <a:gd name="connsiteX6" fmla="*/ 111088 w 1845993"/>
                <a:gd name="connsiteY6" fmla="*/ 666394 h 666394"/>
                <a:gd name="connsiteX7" fmla="*/ 0 w 1845993"/>
                <a:gd name="connsiteY7" fmla="*/ 555306 h 666394"/>
                <a:gd name="connsiteX8" fmla="*/ 0 w 1845993"/>
                <a:gd name="connsiteY8" fmla="*/ 111088 h 66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5993" h="666394">
                  <a:moveTo>
                    <a:pt x="0" y="111088"/>
                  </a:moveTo>
                  <a:cubicBezTo>
                    <a:pt x="0" y="49736"/>
                    <a:pt x="49736" y="0"/>
                    <a:pt x="111088" y="0"/>
                  </a:cubicBezTo>
                  <a:lnTo>
                    <a:pt x="1734905" y="0"/>
                  </a:lnTo>
                  <a:cubicBezTo>
                    <a:pt x="1796257" y="0"/>
                    <a:pt x="1845993" y="49736"/>
                    <a:pt x="1845993" y="111088"/>
                  </a:cubicBezTo>
                  <a:lnTo>
                    <a:pt x="1845993" y="555306"/>
                  </a:lnTo>
                  <a:cubicBezTo>
                    <a:pt x="1845993" y="616658"/>
                    <a:pt x="1796257" y="666394"/>
                    <a:pt x="1734905" y="666394"/>
                  </a:cubicBezTo>
                  <a:lnTo>
                    <a:pt x="111088" y="666394"/>
                  </a:lnTo>
                  <a:cubicBezTo>
                    <a:pt x="49736" y="666394"/>
                    <a:pt x="0" y="616658"/>
                    <a:pt x="0" y="555306"/>
                  </a:cubicBezTo>
                  <a:lnTo>
                    <a:pt x="0" y="111088"/>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117" tIns="101117" rIns="101117" bIns="101117" numCol="1" spcCol="1270" anchor="ctr" anchorCtr="0">
              <a:noAutofit/>
            </a:bodyPr>
            <a:lstStyle/>
            <a:p>
              <a:pPr marL="0" lvl="0" indent="0" algn="ctr" defTabSz="800100">
                <a:lnSpc>
                  <a:spcPct val="90000"/>
                </a:lnSpc>
                <a:spcBef>
                  <a:spcPct val="0"/>
                </a:spcBef>
                <a:spcAft>
                  <a:spcPct val="35000"/>
                </a:spcAft>
                <a:buNone/>
              </a:pPr>
              <a:r>
                <a:rPr lang="en-US" sz="1800" kern="1200" dirty="0"/>
                <a:t>LC-MS analysis</a:t>
              </a:r>
              <a:endParaRPr lang="en-GB" sz="1800" kern="1200" dirty="0"/>
            </a:p>
          </p:txBody>
        </p:sp>
        <p:sp>
          <p:nvSpPr>
            <p:cNvPr id="14" name="Freeform 13">
              <a:extLst>
                <a:ext uri="{FF2B5EF4-FFF2-40B4-BE49-F238E27FC236}">
                  <a16:creationId xmlns:a16="http://schemas.microsoft.com/office/drawing/2014/main" id="{911A776F-0D1B-D946-B40A-E7E77D2EA830}"/>
                </a:ext>
              </a:extLst>
            </p:cNvPr>
            <p:cNvSpPr/>
            <p:nvPr/>
          </p:nvSpPr>
          <p:spPr>
            <a:xfrm>
              <a:off x="7572596" y="4906711"/>
              <a:ext cx="1090117" cy="847963"/>
            </a:xfrm>
            <a:custGeom>
              <a:avLst/>
              <a:gdLst>
                <a:gd name="connsiteX0" fmla="*/ 0 w 1090117"/>
                <a:gd name="connsiteY0" fmla="*/ 0 h 847963"/>
                <a:gd name="connsiteX1" fmla="*/ 1090117 w 1090117"/>
                <a:gd name="connsiteY1" fmla="*/ 0 h 847963"/>
                <a:gd name="connsiteX2" fmla="*/ 1090117 w 1090117"/>
                <a:gd name="connsiteY2" fmla="*/ 847963 h 847963"/>
                <a:gd name="connsiteX3" fmla="*/ 0 w 1090117"/>
                <a:gd name="connsiteY3" fmla="*/ 847963 h 847963"/>
                <a:gd name="connsiteX4" fmla="*/ 0 w 1090117"/>
                <a:gd name="connsiteY4" fmla="*/ 0 h 847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17" h="847963">
                  <a:moveTo>
                    <a:pt x="0" y="0"/>
                  </a:moveTo>
                  <a:lnTo>
                    <a:pt x="1090117" y="0"/>
                  </a:lnTo>
                  <a:lnTo>
                    <a:pt x="1090117" y="847963"/>
                  </a:lnTo>
                  <a:lnTo>
                    <a:pt x="0" y="847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GB" sz="2800" kern="1200" dirty="0"/>
            </a:p>
          </p:txBody>
        </p:sp>
      </p:grpSp>
      <p:sp>
        <p:nvSpPr>
          <p:cNvPr id="15" name="Freeform 14">
            <a:extLst>
              <a:ext uri="{FF2B5EF4-FFF2-40B4-BE49-F238E27FC236}">
                <a16:creationId xmlns:a16="http://schemas.microsoft.com/office/drawing/2014/main" id="{F30C4623-102E-2F4E-B8F0-6715D9A65256}"/>
              </a:ext>
            </a:extLst>
          </p:cNvPr>
          <p:cNvSpPr/>
          <p:nvPr/>
        </p:nvSpPr>
        <p:spPr>
          <a:xfrm>
            <a:off x="5685035" y="5032138"/>
            <a:ext cx="4497999" cy="1019422"/>
          </a:xfrm>
          <a:custGeom>
            <a:avLst/>
            <a:gdLst>
              <a:gd name="connsiteX0" fmla="*/ 0 w 4497999"/>
              <a:gd name="connsiteY0" fmla="*/ 0 h 1019422"/>
              <a:gd name="connsiteX1" fmla="*/ 4497999 w 4497999"/>
              <a:gd name="connsiteY1" fmla="*/ 0 h 1019422"/>
              <a:gd name="connsiteX2" fmla="*/ 4497999 w 4497999"/>
              <a:gd name="connsiteY2" fmla="*/ 1019422 h 1019422"/>
              <a:gd name="connsiteX3" fmla="*/ 0 w 4497999"/>
              <a:gd name="connsiteY3" fmla="*/ 1019422 h 1019422"/>
              <a:gd name="connsiteX4" fmla="*/ 0 w 4497999"/>
              <a:gd name="connsiteY4" fmla="*/ 0 h 101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999" h="1019422">
                <a:moveTo>
                  <a:pt x="0" y="0"/>
                </a:moveTo>
                <a:lnTo>
                  <a:pt x="4497999" y="0"/>
                </a:lnTo>
                <a:lnTo>
                  <a:pt x="4497999" y="1019422"/>
                </a:lnTo>
                <a:lnTo>
                  <a:pt x="0" y="1019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dirty="0"/>
              <a:t>5</a:t>
            </a:r>
            <a:r>
              <a:rPr lang="en-US" sz="1600" kern="1200" dirty="0"/>
              <a:t> µL </a:t>
            </a:r>
            <a:r>
              <a:rPr lang="en-US" sz="1600" dirty="0"/>
              <a:t>injection volume</a:t>
            </a:r>
            <a:endParaRPr lang="en-GB" sz="1600" kern="1200" dirty="0"/>
          </a:p>
        </p:txBody>
      </p:sp>
    </p:spTree>
    <p:extLst>
      <p:ext uri="{BB962C8B-B14F-4D97-AF65-F5344CB8AC3E}">
        <p14:creationId xmlns:p14="http://schemas.microsoft.com/office/powerpoint/2010/main" val="24095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760021" y="1738126"/>
            <a:ext cx="7558789" cy="3794183"/>
          </a:xfrm>
        </p:spPr>
        <p:txBody>
          <a:bodyPr>
            <a:normAutofit fontScale="85000" lnSpcReduction="10000"/>
          </a:bodyPr>
          <a:lstStyle/>
          <a:p>
            <a:pPr marL="0" indent="0">
              <a:buNone/>
            </a:pPr>
            <a:r>
              <a:rPr lang="en-US" sz="2000" i="1" dirty="0"/>
              <a:t>Cocaine detection rate – fingerprints collected as presented</a:t>
            </a:r>
          </a:p>
          <a:p>
            <a:pPr marL="0" indent="0">
              <a:buNone/>
            </a:pPr>
            <a:endParaRPr lang="en-US" sz="2000" dirty="0"/>
          </a:p>
          <a:p>
            <a:pPr marL="0" indent="0">
              <a:buNone/>
            </a:pPr>
            <a:r>
              <a:rPr lang="en-US" sz="1800" dirty="0"/>
              <a:t>50 individuals from a background population (n = 100 fingerprint samples)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900" dirty="0"/>
          </a:p>
          <a:p>
            <a:pPr marL="0" indent="0">
              <a:buNone/>
            </a:pPr>
            <a:r>
              <a:rPr lang="en-US" sz="1900" dirty="0"/>
              <a:t>As mentioned in an accompanying Editorial (Willie S. </a:t>
            </a:r>
            <a:r>
              <a:rPr lang="en-US" sz="1900" dirty="0" err="1"/>
              <a:t>Clin</a:t>
            </a:r>
            <a:r>
              <a:rPr lang="en-US" sz="1900" dirty="0"/>
              <a:t> </a:t>
            </a:r>
            <a:r>
              <a:rPr lang="en-US" sz="1900" dirty="0" err="1"/>
              <a:t>Chem</a:t>
            </a:r>
            <a:r>
              <a:rPr lang="en-US" sz="1900" dirty="0"/>
              <a:t> 2018;64:879-81), it is important to exclude environmental contamination as a possible source for fingerprint testing. Due to the prevalence of cocaine in the background population (non-drug users) there is a requirement to a establish cut-off level to differentiate drug users from the background population. </a:t>
            </a:r>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39811829"/>
              </p:ext>
            </p:extLst>
          </p:nvPr>
        </p:nvGraphicFramePr>
        <p:xfrm>
          <a:off x="1568399" y="2645540"/>
          <a:ext cx="6176599" cy="1259840"/>
        </p:xfrm>
        <a:graphic>
          <a:graphicData uri="http://schemas.openxmlformats.org/drawingml/2006/table">
            <a:tbl>
              <a:tblPr firstRow="1" bandRow="1">
                <a:tableStyleId>{5C22544A-7EE6-4342-B048-85BDC9FD1C3A}</a:tableStyleId>
              </a:tblPr>
              <a:tblGrid>
                <a:gridCol w="3531565">
                  <a:extLst>
                    <a:ext uri="{9D8B030D-6E8A-4147-A177-3AD203B41FA5}">
                      <a16:colId xmlns:a16="http://schemas.microsoft.com/office/drawing/2014/main" val="20000"/>
                    </a:ext>
                  </a:extLst>
                </a:gridCol>
                <a:gridCol w="2645034">
                  <a:extLst>
                    <a:ext uri="{9D8B030D-6E8A-4147-A177-3AD203B41FA5}">
                      <a16:colId xmlns:a16="http://schemas.microsoft.com/office/drawing/2014/main" val="20001"/>
                    </a:ext>
                  </a:extLst>
                </a:gridCol>
              </a:tblGrid>
              <a:tr h="370840">
                <a:tc>
                  <a:txBody>
                    <a:bodyPr/>
                    <a:lstStyle/>
                    <a:p>
                      <a:r>
                        <a:rPr lang="en-US" sz="1600" dirty="0"/>
                        <a:t>Fingerprint</a:t>
                      </a:r>
                      <a:r>
                        <a:rPr lang="en-US" sz="1600" baseline="0" dirty="0"/>
                        <a:t> c</a:t>
                      </a:r>
                      <a:r>
                        <a:rPr lang="en-US" sz="1600" dirty="0"/>
                        <a:t>ollection method</a:t>
                      </a:r>
                      <a:endParaRPr lang="en-GB" sz="1600" dirty="0"/>
                    </a:p>
                  </a:txBody>
                  <a:tcPr/>
                </a:tc>
                <a:tc>
                  <a:txBody>
                    <a:bodyPr/>
                    <a:lstStyle/>
                    <a:p>
                      <a:pPr algn="ctr"/>
                      <a:r>
                        <a:rPr lang="en-US" sz="1600" dirty="0"/>
                        <a:t>Study Population</a:t>
                      </a:r>
                      <a:endParaRPr lang="en-GB" sz="1600" dirty="0"/>
                    </a:p>
                  </a:txBody>
                  <a:tcPr/>
                </a:tc>
                <a:extLst>
                  <a:ext uri="{0D108BD9-81ED-4DB2-BD59-A6C34878D82A}">
                    <a16:rowId xmlns:a16="http://schemas.microsoft.com/office/drawing/2014/main" val="10000"/>
                  </a:ext>
                </a:extLst>
              </a:tr>
              <a:tr h="370840">
                <a:tc>
                  <a:txBody>
                    <a:bodyPr/>
                    <a:lstStyle/>
                    <a:p>
                      <a:pPr algn="ctr"/>
                      <a:r>
                        <a:rPr lang="en-US" sz="1600" dirty="0"/>
                        <a:t>As presented </a:t>
                      </a:r>
                      <a:endParaRPr lang="en-GB" sz="1600" dirty="0"/>
                    </a:p>
                  </a:txBody>
                  <a:tcPr/>
                </a:tc>
                <a:tc>
                  <a:txBody>
                    <a:bodyPr/>
                    <a:lstStyle/>
                    <a:p>
                      <a:r>
                        <a:rPr lang="en-US" sz="1600" dirty="0"/>
                        <a:t>Background population</a:t>
                      </a:r>
                      <a:endParaRPr lang="en-GB" sz="1600" dirty="0"/>
                    </a:p>
                  </a:txBody>
                  <a:tcPr/>
                </a:tc>
                <a:extLst>
                  <a:ext uri="{0D108BD9-81ED-4DB2-BD59-A6C34878D82A}">
                    <a16:rowId xmlns:a16="http://schemas.microsoft.com/office/drawing/2014/main" val="10001"/>
                  </a:ext>
                </a:extLst>
              </a:tr>
              <a:tr h="370840">
                <a:tc>
                  <a:txBody>
                    <a:bodyPr/>
                    <a:lstStyle/>
                    <a:p>
                      <a:pPr algn="l"/>
                      <a:r>
                        <a:rPr lang="en-US" sz="1400" dirty="0"/>
                        <a:t>                       Cocaine</a:t>
                      </a:r>
                    </a:p>
                    <a:p>
                      <a:pPr algn="l"/>
                      <a:r>
                        <a:rPr lang="en-US" sz="1400" dirty="0"/>
                        <a:t>                       Benzoylecgonine</a:t>
                      </a:r>
                      <a:endParaRPr lang="en-GB" sz="1400" dirty="0"/>
                    </a:p>
                  </a:txBody>
                  <a:tcPr anchor="ctr"/>
                </a:tc>
                <a:tc>
                  <a:txBody>
                    <a:bodyPr/>
                    <a:lstStyle/>
                    <a:p>
                      <a:r>
                        <a:rPr lang="en-US" sz="1400" dirty="0"/>
                        <a:t>                    13%</a:t>
                      </a:r>
                    </a:p>
                    <a:p>
                      <a:r>
                        <a:rPr lang="en-US" sz="1400" dirty="0"/>
                        <a:t>                      5%</a:t>
                      </a:r>
                      <a:endParaRPr lang="en-GB"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50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760021" y="1738126"/>
            <a:ext cx="7793356" cy="4016498"/>
          </a:xfrm>
        </p:spPr>
        <p:txBody>
          <a:bodyPr>
            <a:normAutofit fontScale="85000" lnSpcReduction="20000"/>
          </a:bodyPr>
          <a:lstStyle/>
          <a:p>
            <a:pPr marL="0" indent="0">
              <a:buNone/>
            </a:pPr>
            <a:r>
              <a:rPr lang="en-US" sz="2200" i="1" dirty="0"/>
              <a:t>Cocaine detection rate using proposed cut-off levels</a:t>
            </a:r>
          </a:p>
          <a:p>
            <a:pPr marL="0" indent="0">
              <a:buNone/>
            </a:pPr>
            <a:r>
              <a:rPr lang="en-US" sz="2100" i="1" dirty="0"/>
              <a:t>(based on a 99% confidence level of the background samples)</a:t>
            </a:r>
          </a:p>
          <a:p>
            <a:pPr marL="0" indent="0">
              <a:buNone/>
            </a:pPr>
            <a:endParaRPr lang="en-US" sz="1700" dirty="0"/>
          </a:p>
          <a:p>
            <a:pPr marL="0" indent="0">
              <a:buNone/>
            </a:pPr>
            <a:r>
              <a:rPr lang="en-US" sz="1900" dirty="0"/>
              <a:t>13 individuals who admitted to have taken cocaine (n = 26 fingerprint samples)</a:t>
            </a:r>
          </a:p>
          <a:p>
            <a:pPr marL="0" indent="0">
              <a:buNone/>
            </a:pPr>
            <a:endParaRPr lang="en-US" sz="1900" dirty="0"/>
          </a:p>
          <a:p>
            <a:pPr marL="0" indent="0">
              <a:buNone/>
            </a:pPr>
            <a:r>
              <a:rPr lang="en-US" sz="1600" dirty="0"/>
              <a:t>Cut-off levels (ratio </a:t>
            </a:r>
            <a:r>
              <a:rPr lang="en-US" sz="1600" dirty="0" err="1"/>
              <a:t>analyte</a:t>
            </a:r>
            <a:r>
              <a:rPr lang="en-US" sz="1600" dirty="0"/>
              <a:t>-to-internal standard): cocaine 0.026, </a:t>
            </a:r>
            <a:r>
              <a:rPr lang="en-US" sz="1600" dirty="0" err="1"/>
              <a:t>benzoylecgonine</a:t>
            </a:r>
            <a:r>
              <a:rPr lang="en-US" sz="1600" dirty="0"/>
              <a:t> 0.018</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 </a:t>
            </a:r>
          </a:p>
          <a:p>
            <a:pPr marL="0" indent="0">
              <a:buNone/>
            </a:pPr>
            <a:r>
              <a:rPr lang="en-US" sz="2000" dirty="0"/>
              <a:t>The proposed cut-off levels allowed for the differentiation between drug users and non-drug users based on the presence of cocaine and benzoylecgonine above the cut-off.</a:t>
            </a:r>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34790374"/>
              </p:ext>
            </p:extLst>
          </p:nvPr>
        </p:nvGraphicFramePr>
        <p:xfrm>
          <a:off x="760019" y="3334481"/>
          <a:ext cx="7651831" cy="1259840"/>
        </p:xfrm>
        <a:graphic>
          <a:graphicData uri="http://schemas.openxmlformats.org/drawingml/2006/table">
            <a:tbl>
              <a:tblPr firstRow="1" bandRow="1">
                <a:tableStyleId>{5C22544A-7EE6-4342-B048-85BDC9FD1C3A}</a:tableStyleId>
              </a:tblPr>
              <a:tblGrid>
                <a:gridCol w="3531565">
                  <a:extLst>
                    <a:ext uri="{9D8B030D-6E8A-4147-A177-3AD203B41FA5}">
                      <a16:colId xmlns:a16="http://schemas.microsoft.com/office/drawing/2014/main" val="20000"/>
                    </a:ext>
                  </a:extLst>
                </a:gridCol>
                <a:gridCol w="1475232">
                  <a:extLst>
                    <a:ext uri="{9D8B030D-6E8A-4147-A177-3AD203B41FA5}">
                      <a16:colId xmlns:a16="http://schemas.microsoft.com/office/drawing/2014/main" val="20001"/>
                    </a:ext>
                  </a:extLst>
                </a:gridCol>
                <a:gridCol w="2645034">
                  <a:extLst>
                    <a:ext uri="{9D8B030D-6E8A-4147-A177-3AD203B41FA5}">
                      <a16:colId xmlns:a16="http://schemas.microsoft.com/office/drawing/2014/main" val="20002"/>
                    </a:ext>
                  </a:extLst>
                </a:gridCol>
              </a:tblGrid>
              <a:tr h="370840">
                <a:tc>
                  <a:txBody>
                    <a:bodyPr/>
                    <a:lstStyle/>
                    <a:p>
                      <a:r>
                        <a:rPr lang="en-US" sz="1600" dirty="0"/>
                        <a:t>Fingerprint</a:t>
                      </a:r>
                      <a:r>
                        <a:rPr lang="en-US" sz="1600" baseline="0" dirty="0"/>
                        <a:t> c</a:t>
                      </a:r>
                      <a:r>
                        <a:rPr lang="en-US" sz="1600" dirty="0"/>
                        <a:t>ollection method</a:t>
                      </a:r>
                      <a:endParaRPr lang="en-GB" sz="1600" dirty="0"/>
                    </a:p>
                  </a:txBody>
                  <a:tcPr/>
                </a:tc>
                <a:tc gridSpan="2">
                  <a:txBody>
                    <a:bodyPr/>
                    <a:lstStyle/>
                    <a:p>
                      <a:pPr algn="ctr"/>
                      <a:r>
                        <a:rPr lang="en-US" sz="1600" dirty="0"/>
                        <a:t>Study Population</a:t>
                      </a:r>
                      <a:endParaRPr lang="en-GB" sz="1600"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pPr algn="ctr"/>
                      <a:r>
                        <a:rPr lang="en-US" sz="1600" dirty="0"/>
                        <a:t>As presented </a:t>
                      </a:r>
                      <a:endParaRPr lang="en-GB" sz="1600" dirty="0"/>
                    </a:p>
                  </a:txBody>
                  <a:tcPr/>
                </a:tc>
                <a:tc>
                  <a:txBody>
                    <a:bodyPr/>
                    <a:lstStyle/>
                    <a:p>
                      <a:r>
                        <a:rPr lang="en-US" sz="1600" dirty="0"/>
                        <a:t> Drug users</a:t>
                      </a:r>
                    </a:p>
                  </a:txBody>
                  <a:tcPr/>
                </a:tc>
                <a:tc>
                  <a:txBody>
                    <a:bodyPr/>
                    <a:lstStyle/>
                    <a:p>
                      <a:r>
                        <a:rPr lang="en-US" sz="1600" dirty="0"/>
                        <a:t>  Background population</a:t>
                      </a:r>
                      <a:endParaRPr lang="en-GB" sz="1600" dirty="0"/>
                    </a:p>
                  </a:txBody>
                  <a:tcPr/>
                </a:tc>
                <a:extLst>
                  <a:ext uri="{0D108BD9-81ED-4DB2-BD59-A6C34878D82A}">
                    <a16:rowId xmlns:a16="http://schemas.microsoft.com/office/drawing/2014/main" val="10001"/>
                  </a:ext>
                </a:extLst>
              </a:tr>
              <a:tr h="370840">
                <a:tc>
                  <a:txBody>
                    <a:bodyPr/>
                    <a:lstStyle/>
                    <a:p>
                      <a:pPr algn="l"/>
                      <a:r>
                        <a:rPr lang="en-US" sz="1400" dirty="0"/>
                        <a:t>                       Cocaine</a:t>
                      </a:r>
                    </a:p>
                    <a:p>
                      <a:pPr algn="l"/>
                      <a:r>
                        <a:rPr lang="en-US" sz="1400" dirty="0"/>
                        <a:t>                       Benzoylecgonine</a:t>
                      </a:r>
                      <a:endParaRPr lang="en-GB" sz="1400" dirty="0"/>
                    </a:p>
                  </a:txBody>
                  <a:tcPr anchor="ctr"/>
                </a:tc>
                <a:tc>
                  <a:txBody>
                    <a:bodyPr/>
                    <a:lstStyle/>
                    <a:p>
                      <a:r>
                        <a:rPr lang="en-US" sz="1400" dirty="0"/>
                        <a:t>       100% </a:t>
                      </a:r>
                    </a:p>
                    <a:p>
                      <a:r>
                        <a:rPr lang="en-US" sz="1400" dirty="0"/>
                        <a:t>         85%</a:t>
                      </a:r>
                    </a:p>
                  </a:txBody>
                  <a:tcPr/>
                </a:tc>
                <a:tc>
                  <a:txBody>
                    <a:bodyPr/>
                    <a:lstStyle/>
                    <a:p>
                      <a:r>
                        <a:rPr lang="en-US" sz="1400" dirty="0"/>
                        <a:t>                      1%</a:t>
                      </a:r>
                    </a:p>
                    <a:p>
                      <a:r>
                        <a:rPr lang="en-US" sz="1400" dirty="0"/>
                        <a:t>                      0%</a:t>
                      </a:r>
                      <a:endParaRPr lang="en-GB"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446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675322" y="1268351"/>
            <a:ext cx="7793356" cy="4321298"/>
          </a:xfrm>
        </p:spPr>
        <p:txBody>
          <a:bodyPr>
            <a:normAutofit fontScale="70000" lnSpcReduction="20000"/>
          </a:bodyPr>
          <a:lstStyle/>
          <a:p>
            <a:pPr marL="0" indent="0">
              <a:buNone/>
            </a:pPr>
            <a:r>
              <a:rPr lang="en-US" sz="1900" i="1" dirty="0"/>
              <a:t>Transfer of cocaine between drug users and non-drug users</a:t>
            </a:r>
            <a:endParaRPr lang="en-US" sz="2000" i="1" dirty="0"/>
          </a:p>
          <a:p>
            <a:pPr marL="0" indent="0">
              <a:buNone/>
            </a:pPr>
            <a:r>
              <a:rPr lang="en-US" sz="1800" dirty="0"/>
              <a:t>Fingerprints were collected from 5 non-drug users before and after shaking hands with drug users to explore the possibility of secondary transfer of drugs and its influence on drug testing.</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800" dirty="0"/>
              <a:t>Cocaine is easily transferred by shaking hands and exceeded the proposed cut-off level for several non-drug users. However, benzoylecgonine never exceeded the proposed cut-off level and the presence of the metabolite was thus toxicologically more important.</a:t>
            </a:r>
          </a:p>
          <a:p>
            <a:pPr marL="0" indent="0">
              <a:buNone/>
            </a:pPr>
            <a:endParaRPr lang="en-US" sz="17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pic>
        <p:nvPicPr>
          <p:cNvPr id="7" name="Picture 6"/>
          <p:cNvPicPr>
            <a:picLocks noChangeAspect="1"/>
          </p:cNvPicPr>
          <p:nvPr/>
        </p:nvPicPr>
        <p:blipFill>
          <a:blip r:embed="rId2"/>
          <a:stretch>
            <a:fillRect/>
          </a:stretch>
        </p:blipFill>
        <p:spPr>
          <a:xfrm>
            <a:off x="971756" y="1899181"/>
            <a:ext cx="6477000" cy="2905125"/>
          </a:xfrm>
          <a:prstGeom prst="rect">
            <a:avLst/>
          </a:prstGeom>
        </p:spPr>
      </p:pic>
    </p:spTree>
    <p:extLst>
      <p:ext uri="{BB962C8B-B14F-4D97-AF65-F5344CB8AC3E}">
        <p14:creationId xmlns:p14="http://schemas.microsoft.com/office/powerpoint/2010/main" val="246596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760021" y="1738126"/>
            <a:ext cx="7793356" cy="3931154"/>
          </a:xfrm>
        </p:spPr>
        <p:txBody>
          <a:bodyPr>
            <a:normAutofit fontScale="85000" lnSpcReduction="10000"/>
          </a:bodyPr>
          <a:lstStyle/>
          <a:p>
            <a:pPr marL="0" indent="0">
              <a:buNone/>
            </a:pPr>
            <a:r>
              <a:rPr lang="en-US" sz="2200" i="1" dirty="0"/>
              <a:t>Cocaine detection rate – fingerprints collected after handwashing</a:t>
            </a:r>
          </a:p>
          <a:p>
            <a:pPr marL="0" indent="0">
              <a:buNone/>
            </a:pPr>
            <a:endParaRPr lang="en-US" sz="2000" i="1" dirty="0"/>
          </a:p>
          <a:p>
            <a:pPr marL="0" indent="0">
              <a:buNone/>
            </a:pPr>
            <a:r>
              <a:rPr lang="en-US" sz="1900" dirty="0"/>
              <a:t>8 individuals who admitted to have taken cocaine (n = 16 fingerprint samples)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With the use of a handwashing procedure prior to sample collection there was no need for a cut-off level to differentiate drug users from the background population, since the prevalence of cocaine in the background population was reduced. Detection of cocaine and its metabolite in fingerprints above the detection limit would already be significant.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21415473"/>
              </p:ext>
            </p:extLst>
          </p:nvPr>
        </p:nvGraphicFramePr>
        <p:xfrm>
          <a:off x="760019" y="2863057"/>
          <a:ext cx="7651831" cy="1224280"/>
        </p:xfrm>
        <a:graphic>
          <a:graphicData uri="http://schemas.openxmlformats.org/drawingml/2006/table">
            <a:tbl>
              <a:tblPr firstRow="1" bandRow="1">
                <a:tableStyleId>{5C22544A-7EE6-4342-B048-85BDC9FD1C3A}</a:tableStyleId>
              </a:tblPr>
              <a:tblGrid>
                <a:gridCol w="3531565">
                  <a:extLst>
                    <a:ext uri="{9D8B030D-6E8A-4147-A177-3AD203B41FA5}">
                      <a16:colId xmlns:a16="http://schemas.microsoft.com/office/drawing/2014/main" val="20000"/>
                    </a:ext>
                  </a:extLst>
                </a:gridCol>
                <a:gridCol w="1475232">
                  <a:extLst>
                    <a:ext uri="{9D8B030D-6E8A-4147-A177-3AD203B41FA5}">
                      <a16:colId xmlns:a16="http://schemas.microsoft.com/office/drawing/2014/main" val="20001"/>
                    </a:ext>
                  </a:extLst>
                </a:gridCol>
                <a:gridCol w="2645034">
                  <a:extLst>
                    <a:ext uri="{9D8B030D-6E8A-4147-A177-3AD203B41FA5}">
                      <a16:colId xmlns:a16="http://schemas.microsoft.com/office/drawing/2014/main" val="20002"/>
                    </a:ext>
                  </a:extLst>
                </a:gridCol>
              </a:tblGrid>
              <a:tr h="0">
                <a:tc>
                  <a:txBody>
                    <a:bodyPr/>
                    <a:lstStyle/>
                    <a:p>
                      <a:r>
                        <a:rPr lang="en-US" sz="1600" dirty="0"/>
                        <a:t>Fingerprint</a:t>
                      </a:r>
                      <a:r>
                        <a:rPr lang="en-US" sz="1600" baseline="0" dirty="0"/>
                        <a:t> c</a:t>
                      </a:r>
                      <a:r>
                        <a:rPr lang="en-US" sz="1600" dirty="0"/>
                        <a:t>ollection method</a:t>
                      </a:r>
                      <a:endParaRPr lang="en-GB" sz="1600" dirty="0"/>
                    </a:p>
                  </a:txBody>
                  <a:tcPr/>
                </a:tc>
                <a:tc gridSpan="2">
                  <a:txBody>
                    <a:bodyPr/>
                    <a:lstStyle/>
                    <a:p>
                      <a:pPr algn="ctr"/>
                      <a:r>
                        <a:rPr lang="en-US" sz="1600" dirty="0"/>
                        <a:t>Study Population</a:t>
                      </a:r>
                      <a:endParaRPr lang="en-GB" sz="1600"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pPr algn="ctr"/>
                      <a:r>
                        <a:rPr lang="en-US" sz="1600" dirty="0"/>
                        <a:t>Soap</a:t>
                      </a:r>
                      <a:endParaRPr lang="en-GB" sz="1600" dirty="0"/>
                    </a:p>
                  </a:txBody>
                  <a:tcPr/>
                </a:tc>
                <a:tc>
                  <a:txBody>
                    <a:bodyPr/>
                    <a:lstStyle/>
                    <a:p>
                      <a:r>
                        <a:rPr lang="en-US" sz="1600" dirty="0"/>
                        <a:t>  Drug users</a:t>
                      </a:r>
                    </a:p>
                  </a:txBody>
                  <a:tcPr/>
                </a:tc>
                <a:tc>
                  <a:txBody>
                    <a:bodyPr/>
                    <a:lstStyle/>
                    <a:p>
                      <a:r>
                        <a:rPr lang="en-US" sz="1600" dirty="0"/>
                        <a:t>   Background population</a:t>
                      </a:r>
                      <a:endParaRPr lang="en-GB" sz="1600" dirty="0"/>
                    </a:p>
                  </a:txBody>
                  <a:tcPr/>
                </a:tc>
                <a:extLst>
                  <a:ext uri="{0D108BD9-81ED-4DB2-BD59-A6C34878D82A}">
                    <a16:rowId xmlns:a16="http://schemas.microsoft.com/office/drawing/2014/main" val="10001"/>
                  </a:ext>
                </a:extLst>
              </a:tr>
              <a:tr h="370840">
                <a:tc>
                  <a:txBody>
                    <a:bodyPr/>
                    <a:lstStyle/>
                    <a:p>
                      <a:pPr algn="l"/>
                      <a:r>
                        <a:rPr lang="en-US" sz="1400" dirty="0"/>
                        <a:t>                            Cocaine</a:t>
                      </a:r>
                    </a:p>
                    <a:p>
                      <a:pPr algn="l"/>
                      <a:r>
                        <a:rPr lang="en-US" sz="1400" dirty="0"/>
                        <a:t>                            Benzoylecgonine</a:t>
                      </a:r>
                      <a:endParaRPr lang="en-GB" sz="1400" dirty="0"/>
                    </a:p>
                  </a:txBody>
                  <a:tcPr anchor="ctr"/>
                </a:tc>
                <a:tc>
                  <a:txBody>
                    <a:bodyPr/>
                    <a:lstStyle/>
                    <a:p>
                      <a:r>
                        <a:rPr lang="en-US" sz="1400" dirty="0"/>
                        <a:t>       100% </a:t>
                      </a:r>
                    </a:p>
                    <a:p>
                      <a:r>
                        <a:rPr lang="en-US" sz="1400" dirty="0"/>
                        <a:t>         87.5%</a:t>
                      </a:r>
                    </a:p>
                  </a:txBody>
                  <a:tcPr/>
                </a:tc>
                <a:tc>
                  <a:txBody>
                    <a:bodyPr/>
                    <a:lstStyle/>
                    <a:p>
                      <a:r>
                        <a:rPr lang="en-US" sz="1400" dirty="0"/>
                        <a:t>                       1%</a:t>
                      </a:r>
                    </a:p>
                    <a:p>
                      <a:r>
                        <a:rPr lang="en-US" sz="1400" dirty="0"/>
                        <a:t>                       0%</a:t>
                      </a:r>
                      <a:endParaRPr lang="en-GB"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32216934"/>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1377</TotalTime>
  <Words>994</Words>
  <Application>Microsoft Office PowerPoint</Application>
  <PresentationFormat>On-screen Show (4:3)</PresentationFormat>
  <Paragraphs>215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ＭＳ Ｐゴシック</vt:lpstr>
      <vt:lpstr>Arial</vt:lpstr>
      <vt:lpstr>Calibri</vt:lpstr>
      <vt:lpstr>Courier New</vt:lpstr>
      <vt:lpstr>Times New Roman</vt:lpstr>
      <vt:lpstr>Office Theme</vt:lpstr>
      <vt:lpstr>PowerPoint Presentation</vt:lpstr>
      <vt:lpstr>Introduction</vt:lpstr>
      <vt:lpstr>Questions</vt:lpstr>
      <vt:lpstr>Materials and Methods</vt:lpstr>
      <vt:lpstr>Materials and Methods</vt:lpstr>
      <vt:lpstr>Results</vt:lpstr>
      <vt:lpstr>Results</vt:lpstr>
      <vt:lpstr>Results</vt:lpstr>
      <vt:lpstr>Results</vt:lpstr>
      <vt:lpstr>Results</vt:lpstr>
      <vt:lpstr>Results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139</cp:revision>
  <dcterms:created xsi:type="dcterms:W3CDTF">2014-07-07T15:02:10Z</dcterms:created>
  <dcterms:modified xsi:type="dcterms:W3CDTF">2018-06-19T14:04:03Z</dcterms:modified>
</cp:coreProperties>
</file>