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0" r:id="rId2"/>
    <p:sldId id="264" r:id="rId3"/>
    <p:sldId id="268" r:id="rId4"/>
    <p:sldId id="265" r:id="rId5"/>
    <p:sldId id="274" r:id="rId6"/>
    <p:sldId id="269" r:id="rId7"/>
    <p:sldId id="266" r:id="rId8"/>
    <p:sldId id="258" r:id="rId9"/>
    <p:sldId id="271" r:id="rId10"/>
    <p:sldId id="272" r:id="rId11"/>
    <p:sldId id="273" r:id="rId12"/>
    <p:sldId id="275" r:id="rId13"/>
    <p:sldId id="270" r:id="rId14"/>
    <p:sldId id="267" r:id="rId15"/>
    <p:sldId id="261" r:id="rId1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varScale="1">
        <p:scale>
          <a:sx n="103" d="100"/>
          <a:sy n="103" d="100"/>
        </p:scale>
        <p:origin x="156" y="10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C383FFA-3E67-DB41-B3A2-21169D97D067}" type="datetimeFigureOut">
              <a:rPr lang="en-US" smtClean="0"/>
              <a:pPr/>
              <a:t>2/27/2018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71524B2-032A-9342-AADA-6B28D1DAB08B}" type="datetimeFigureOut">
              <a:rPr lang="en-US" smtClean="0"/>
              <a:pPr/>
              <a:t>2/27/2018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Download the free </a:t>
            </a: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app </a:t>
            </a:r>
          </a:p>
          <a:p>
            <a:pPr algn="ctr" defTabSz="914400" eaLnBrk="1" hangingPunct="1">
              <a:defRPr/>
            </a:pPr>
            <a:r>
              <a:rPr lang="en-US" sz="2400" kern="1200" dirty="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T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T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T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defRPr/>
            </a:pPr>
            <a:endParaRPr lang="en-US" sz="4000" b="1" dirty="0">
              <a:latin typeface="Arial" pitchFamily="34" charset="0"/>
              <a:cs typeface="Arial" pitchFamily="34" charset="0"/>
            </a:endParaRPr>
          </a:p>
          <a:p>
            <a:pPr marL="0" indent="0">
              <a:buFont typeface="Arial" charset="0"/>
              <a:buNone/>
              <a:defRPr/>
            </a:pPr>
            <a:endParaRPr lang="en-US" sz="7200" b="1" dirty="0">
              <a:latin typeface="Arial" pitchFamily="34" charset="0"/>
              <a:cs typeface="Arial" pitchFamily="34" charset="0"/>
            </a:endParaRPr>
          </a:p>
          <a:p>
            <a:pPr marL="0" indent="0">
              <a:buNone/>
            </a:pPr>
            <a:r>
              <a:rPr lang="en-US" sz="8000" b="1" dirty="0"/>
              <a:t>Incidental Detection of Maternal Neoplasia in Non-invasive Prenatal Testing </a:t>
            </a:r>
          </a:p>
          <a:p>
            <a:pPr marL="0" indent="0">
              <a:buNone/>
            </a:pPr>
            <a:endParaRPr lang="en-US" sz="7200" b="1" dirty="0">
              <a:latin typeface="Arial" pitchFamily="34" charset="0"/>
              <a:cs typeface="Arial" pitchFamily="34" charset="0"/>
            </a:endParaRPr>
          </a:p>
          <a:p>
            <a:pPr marL="0" indent="0">
              <a:buFont typeface="Arial" charset="0"/>
              <a:buNone/>
              <a:defRPr/>
            </a:pPr>
            <a:r>
              <a:rPr lang="en-US" sz="7200" dirty="0">
                <a:latin typeface="Arial" pitchFamily="34" charset="0"/>
                <a:cs typeface="Arial" pitchFamily="34" charset="0"/>
              </a:rPr>
              <a:t>N.G. </a:t>
            </a:r>
            <a:r>
              <a:rPr lang="en-US" sz="7200" dirty="0" err="1">
                <a:latin typeface="Arial" pitchFamily="34" charset="0"/>
                <a:cs typeface="Arial" pitchFamily="34" charset="0"/>
              </a:rPr>
              <a:t>Dharajiya</a:t>
            </a:r>
            <a:r>
              <a:rPr lang="en-US" sz="7200" dirty="0">
                <a:latin typeface="Arial" pitchFamily="34" charset="0"/>
                <a:cs typeface="Arial" pitchFamily="34" charset="0"/>
              </a:rPr>
              <a:t>, D.S. </a:t>
            </a:r>
            <a:r>
              <a:rPr lang="en-US" sz="7200" dirty="0" err="1">
                <a:latin typeface="Arial" pitchFamily="34" charset="0"/>
                <a:cs typeface="Arial" pitchFamily="34" charset="0"/>
              </a:rPr>
              <a:t>Grosu</a:t>
            </a:r>
            <a:r>
              <a:rPr lang="en-US" sz="7200" dirty="0">
                <a:latin typeface="Arial" pitchFamily="34" charset="0"/>
                <a:cs typeface="Arial" pitchFamily="34" charset="0"/>
              </a:rPr>
              <a:t>, D.H. Farkas, R.M. McCullough, E. </a:t>
            </a:r>
            <a:r>
              <a:rPr lang="en-US" sz="7200" dirty="0" err="1">
                <a:latin typeface="Arial" pitchFamily="34" charset="0"/>
                <a:cs typeface="Arial" pitchFamily="34" charset="0"/>
              </a:rPr>
              <a:t>Almasri</a:t>
            </a:r>
            <a:r>
              <a:rPr lang="en-US" sz="7200" dirty="0">
                <a:latin typeface="Arial" pitchFamily="34" charset="0"/>
                <a:cs typeface="Arial" pitchFamily="34" charset="0"/>
              </a:rPr>
              <a:t>, Y. Sun, S.K. Kim, T.J. Jensen, J-S. Saldivar, E.J. </a:t>
            </a:r>
            <a:r>
              <a:rPr lang="en-US" sz="7200" dirty="0" err="1">
                <a:latin typeface="Arial" pitchFamily="34" charset="0"/>
                <a:cs typeface="Arial" pitchFamily="34" charset="0"/>
              </a:rPr>
              <a:t>Topol</a:t>
            </a:r>
            <a:r>
              <a:rPr lang="en-US" sz="7200" dirty="0">
                <a:latin typeface="Arial" pitchFamily="34" charset="0"/>
                <a:cs typeface="Arial" pitchFamily="34" charset="0"/>
              </a:rPr>
              <a:t>, D. van den Boom, M. Ehrich </a:t>
            </a:r>
          </a:p>
          <a:p>
            <a:pPr marL="0" indent="0">
              <a:buFont typeface="Arial" charset="0"/>
              <a:buNone/>
              <a:defRPr/>
            </a:pPr>
            <a:endParaRPr lang="en-US" sz="7200" dirty="0">
              <a:latin typeface="Arial" pitchFamily="34" charset="0"/>
              <a:cs typeface="Arial" pitchFamily="34" charset="0"/>
            </a:endParaRPr>
          </a:p>
          <a:p>
            <a:pPr marL="0" indent="0">
              <a:buFont typeface="Arial" charset="0"/>
              <a:buNone/>
              <a:defRPr/>
            </a:pPr>
            <a:r>
              <a:rPr lang="en-US" sz="6800" dirty="0">
                <a:latin typeface="Arial" pitchFamily="34" charset="0"/>
                <a:cs typeface="Arial" pitchFamily="34" charset="0"/>
              </a:rPr>
              <a:t>February 2018</a:t>
            </a:r>
            <a:endParaRPr lang="en-US" sz="6800" dirty="0">
              <a:solidFill>
                <a:srgbClr val="C00000"/>
              </a:solidFill>
              <a:latin typeface="Arial" pitchFamily="34" charset="0"/>
              <a:cs typeface="Arial" pitchFamily="34" charset="0"/>
            </a:endParaRPr>
          </a:p>
          <a:p>
            <a:pPr marL="0" indent="0">
              <a:buFont typeface="Arial" charset="0"/>
              <a:buNone/>
              <a:defRPr/>
            </a:pPr>
            <a:endParaRPr lang="en-US" sz="7200" b="1" dirty="0">
              <a:solidFill>
                <a:srgbClr val="C00000"/>
              </a:solidFill>
              <a:latin typeface="Arial" pitchFamily="34" charset="0"/>
              <a:cs typeface="Arial" pitchFamily="34" charset="0"/>
            </a:endParaRPr>
          </a:p>
          <a:p>
            <a:pPr marL="0" indent="0">
              <a:buFont typeface="Arial" pitchFamily="34" charset="0"/>
              <a:buNone/>
              <a:defRPr/>
            </a:pPr>
            <a:r>
              <a:rPr lang="en-US" sz="6400" dirty="0">
                <a:latin typeface="Arial" pitchFamily="34" charset="0"/>
                <a:cs typeface="Arial" pitchFamily="34" charset="0"/>
              </a:rPr>
              <a:t>www.clinchem.org/content/64/2/329.full</a:t>
            </a:r>
          </a:p>
          <a:p>
            <a:pPr marL="0" indent="0">
              <a:buFont typeface="Arial" pitchFamily="34" charset="0"/>
              <a:buNone/>
              <a:defRPr/>
            </a:pPr>
            <a:endParaRPr lang="en-US" sz="9600" b="1" dirty="0">
              <a:latin typeface="Arial" pitchFamily="34" charset="0"/>
              <a:cs typeface="Arial" pitchFamily="34" charset="0"/>
            </a:endParaRPr>
          </a:p>
          <a:p>
            <a:pPr marL="0" indent="0">
              <a:buFont typeface="Arial" pitchFamily="34" charset="0"/>
              <a:buNone/>
              <a:defRPr/>
            </a:pPr>
            <a:r>
              <a:rPr lang="en-US" sz="5200" dirty="0">
                <a:latin typeface="Arial" pitchFamily="34" charset="0"/>
                <a:cs typeface="Arial" pitchFamily="34" charset="0"/>
              </a:rPr>
              <a:t>© Copyright 2017 by the American Association for Clinical Chemistry</a:t>
            </a:r>
          </a:p>
        </p:txBody>
      </p:sp>
      <p:pic>
        <p:nvPicPr>
          <p:cNvPr id="4" name="Picture 3">
            <a:extLst>
              <a:ext uri="{FF2B5EF4-FFF2-40B4-BE49-F238E27FC236}">
                <a16:creationId xmlns:a16="http://schemas.microsoft.com/office/drawing/2014/main" id="{4A5FD24D-D9B9-4B0B-9407-077F986E5FC3}"/>
              </a:ext>
            </a:extLst>
          </p:cNvPr>
          <p:cNvPicPr>
            <a:picLocks noChangeAspect="1"/>
          </p:cNvPicPr>
          <p:nvPr/>
        </p:nvPicPr>
        <p:blipFill>
          <a:blip r:embed="rId2"/>
          <a:stretch>
            <a:fillRect/>
          </a:stretch>
        </p:blipFill>
        <p:spPr>
          <a:xfrm>
            <a:off x="0" y="1971073"/>
            <a:ext cx="3593263" cy="4708408"/>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
        <p:nvSpPr>
          <p:cNvPr id="7" name="TextBox 6"/>
          <p:cNvSpPr txBox="1"/>
          <p:nvPr/>
        </p:nvSpPr>
        <p:spPr>
          <a:xfrm>
            <a:off x="165717" y="696003"/>
            <a:ext cx="5029200" cy="553998"/>
          </a:xfrm>
          <a:prstGeom prst="rect">
            <a:avLst/>
          </a:prstGeom>
          <a:noFill/>
        </p:spPr>
        <p:txBody>
          <a:bodyPr wrap="square" rtlCol="0">
            <a:spAutoFit/>
          </a:bodyPr>
          <a:lstStyle/>
          <a:p>
            <a:r>
              <a:rPr lang="en-US" sz="3000" b="1" dirty="0">
                <a:latin typeface="+mj-lt"/>
              </a:rPr>
              <a:t>Figure 2  </a:t>
            </a:r>
          </a:p>
        </p:txBody>
      </p:sp>
      <p:sp>
        <p:nvSpPr>
          <p:cNvPr id="3" name="Rectangle 2"/>
          <p:cNvSpPr/>
          <p:nvPr/>
        </p:nvSpPr>
        <p:spPr>
          <a:xfrm>
            <a:off x="2088329" y="5237891"/>
            <a:ext cx="6213175" cy="1200329"/>
          </a:xfrm>
          <a:prstGeom prst="rect">
            <a:avLst/>
          </a:prstGeom>
          <a:solidFill>
            <a:schemeClr val="bg1">
              <a:lumMod val="75000"/>
            </a:schemeClr>
          </a:solidFill>
        </p:spPr>
        <p:txBody>
          <a:bodyPr wrap="square">
            <a:spAutoFit/>
          </a:bodyPr>
          <a:lstStyle/>
          <a:p>
            <a:r>
              <a:rPr lang="en-US" sz="1200" dirty="0">
                <a:solidFill>
                  <a:srgbClr val="B11F24"/>
                </a:solidFill>
              </a:rPr>
              <a:t>Genome-wide chromosomal representation of </a:t>
            </a:r>
            <a:r>
              <a:rPr lang="en-US" sz="1200" dirty="0" err="1">
                <a:solidFill>
                  <a:srgbClr val="B11F24"/>
                </a:solidFill>
              </a:rPr>
              <a:t>cfDNA</a:t>
            </a:r>
            <a:r>
              <a:rPr lang="en-US" sz="1200" dirty="0">
                <a:solidFill>
                  <a:srgbClr val="B11F24"/>
                </a:solidFill>
              </a:rPr>
              <a:t> from maternal plasma.  X-axis represents genomic location; y-axis represents the normalized segment representation. Black lines represent normalized representation. A) NIPT with </a:t>
            </a:r>
            <a:r>
              <a:rPr lang="en-US" sz="1200" dirty="0" err="1">
                <a:solidFill>
                  <a:srgbClr val="B11F24"/>
                </a:solidFill>
              </a:rPr>
              <a:t>euploid</a:t>
            </a:r>
            <a:r>
              <a:rPr lang="en-US" sz="1200" dirty="0">
                <a:solidFill>
                  <a:srgbClr val="B11F24"/>
                </a:solidFill>
              </a:rPr>
              <a:t> female fetus. B) NIPT with male fetus with T13. C-E) NIPT results with multiple CNAs in patients with known ductal carcinoma of the breast (C), follicular lymphoma (D), and esophageal carcinoma (E).  </a:t>
            </a:r>
          </a:p>
        </p:txBody>
      </p:sp>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4486" b="27757"/>
          <a:stretch/>
        </p:blipFill>
        <p:spPr>
          <a:xfrm>
            <a:off x="2748396" y="1130966"/>
            <a:ext cx="4554618" cy="4114800"/>
          </a:xfrm>
          <a:prstGeom prst="rect">
            <a:avLst/>
          </a:prstGeom>
        </p:spPr>
      </p:pic>
    </p:spTree>
    <p:extLst>
      <p:ext uri="{BB962C8B-B14F-4D97-AF65-F5344CB8AC3E}">
        <p14:creationId xmlns:p14="http://schemas.microsoft.com/office/powerpoint/2010/main" val="1070333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sp>
        <p:nvSpPr>
          <p:cNvPr id="7" name="TextBox 6"/>
          <p:cNvSpPr txBox="1"/>
          <p:nvPr/>
        </p:nvSpPr>
        <p:spPr>
          <a:xfrm>
            <a:off x="165716" y="696003"/>
            <a:ext cx="8246133" cy="553998"/>
          </a:xfrm>
          <a:prstGeom prst="rect">
            <a:avLst/>
          </a:prstGeom>
          <a:noFill/>
        </p:spPr>
        <p:txBody>
          <a:bodyPr wrap="square" rtlCol="0">
            <a:spAutoFit/>
          </a:bodyPr>
          <a:lstStyle/>
          <a:p>
            <a:r>
              <a:rPr lang="en-US" sz="3000" b="1" dirty="0">
                <a:latin typeface="+mj-lt"/>
              </a:rPr>
              <a:t>Figure 3</a:t>
            </a:r>
          </a:p>
        </p:txBody>
      </p:sp>
      <p:sp>
        <p:nvSpPr>
          <p:cNvPr id="3" name="Rectangle 2"/>
          <p:cNvSpPr/>
          <p:nvPr/>
        </p:nvSpPr>
        <p:spPr>
          <a:xfrm>
            <a:off x="1825238" y="4541841"/>
            <a:ext cx="6462552" cy="1200329"/>
          </a:xfrm>
          <a:prstGeom prst="rect">
            <a:avLst/>
          </a:prstGeom>
          <a:solidFill>
            <a:schemeClr val="bg1">
              <a:lumMod val="75000"/>
            </a:schemeClr>
          </a:solidFill>
        </p:spPr>
        <p:txBody>
          <a:bodyPr wrap="square">
            <a:spAutoFit/>
          </a:bodyPr>
          <a:lstStyle/>
          <a:p>
            <a:r>
              <a:rPr lang="en-US" sz="1200" dirty="0">
                <a:solidFill>
                  <a:srgbClr val="B11F24"/>
                </a:solidFill>
              </a:rPr>
              <a:t>Genome-wide chromosomal representation of </a:t>
            </a:r>
            <a:r>
              <a:rPr lang="en-US" sz="1200" dirty="0" err="1">
                <a:solidFill>
                  <a:srgbClr val="B11F24"/>
                </a:solidFill>
              </a:rPr>
              <a:t>cfDNA</a:t>
            </a:r>
            <a:r>
              <a:rPr lang="en-US" sz="1200" dirty="0">
                <a:solidFill>
                  <a:srgbClr val="B11F24"/>
                </a:solidFill>
              </a:rPr>
              <a:t> from maternal plasma.  X-axis represents genomic location; y-axis represents the normalized segment representation. Black lines represent normalized representation. A) CNAs in a pre-surgical sample from a patient with occult sigmoid adenocarcinoma.  B)  The genome-wide profile from the same patient after surgical resection of the mass.  Note the loss of the abnormal genomic profile after surgery.  </a:t>
            </a:r>
            <a:endParaRPr lang="en-US" sz="1200" dirty="0">
              <a:solidFill>
                <a:srgbClr val="C00000"/>
              </a:solidFill>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64364"/>
          <a:stretch/>
        </p:blipFill>
        <p:spPr>
          <a:xfrm>
            <a:off x="1825237" y="1250001"/>
            <a:ext cx="6735536" cy="3200400"/>
          </a:xfrm>
          <a:prstGeom prst="rect">
            <a:avLst/>
          </a:prstGeom>
        </p:spPr>
      </p:pic>
    </p:spTree>
    <p:extLst>
      <p:ext uri="{BB962C8B-B14F-4D97-AF65-F5344CB8AC3E}">
        <p14:creationId xmlns:p14="http://schemas.microsoft.com/office/powerpoint/2010/main" val="3115388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Results</a:t>
            </a:r>
          </a:p>
        </p:txBody>
      </p:sp>
      <p:sp>
        <p:nvSpPr>
          <p:cNvPr id="3" name="Content Placeholder 2"/>
          <p:cNvSpPr>
            <a:spLocks noGrp="1"/>
          </p:cNvSpPr>
          <p:nvPr>
            <p:ph idx="4294967295"/>
          </p:nvPr>
        </p:nvSpPr>
        <p:spPr>
          <a:xfrm>
            <a:off x="760020" y="1246909"/>
            <a:ext cx="8151224" cy="4779817"/>
          </a:xfrm>
        </p:spPr>
        <p:txBody>
          <a:bodyPr>
            <a:normAutofit fontScale="55000" lnSpcReduction="20000"/>
          </a:bodyPr>
          <a:lstStyle/>
          <a:p>
            <a:pPr marL="0" indent="0">
              <a:buNone/>
            </a:pPr>
            <a:r>
              <a:rPr lang="en-US" sz="2500" dirty="0"/>
              <a:t>Initial evaluation of </a:t>
            </a:r>
            <a:r>
              <a:rPr lang="en-US" sz="2500" dirty="0" err="1"/>
              <a:t>cfDNA</a:t>
            </a:r>
            <a:r>
              <a:rPr lang="en-US" sz="2500" dirty="0"/>
              <a:t> profiles resulting in non-reportable clinical results</a:t>
            </a:r>
          </a:p>
          <a:p>
            <a:pPr lvl="1"/>
            <a:r>
              <a:rPr lang="en-US" dirty="0"/>
              <a:t>Over the course of 3 years, detected a total of 55 samples with an abnormal genomic profile</a:t>
            </a:r>
          </a:p>
          <a:p>
            <a:pPr lvl="2"/>
            <a:r>
              <a:rPr lang="en-US" dirty="0"/>
              <a:t>12 samples lost to follow up (43/55 samples had additional testing performed)</a:t>
            </a:r>
          </a:p>
          <a:p>
            <a:pPr lvl="2"/>
            <a:r>
              <a:rPr lang="en-US" dirty="0"/>
              <a:t>3 samples with no known evidence of neoplasia</a:t>
            </a:r>
          </a:p>
          <a:p>
            <a:pPr lvl="2"/>
            <a:r>
              <a:rPr lang="en-US" dirty="0"/>
              <a:t>40 confirmed cases of neoplasia across a wide variety of tissue types (Table 1)</a:t>
            </a:r>
          </a:p>
          <a:p>
            <a:pPr marL="0" indent="0">
              <a:buNone/>
            </a:pPr>
            <a:r>
              <a:rPr lang="en-US" sz="2500" dirty="0"/>
              <a:t>Confirmed cases of neoplasia</a:t>
            </a:r>
          </a:p>
          <a:p>
            <a:pPr lvl="1"/>
            <a:r>
              <a:rPr lang="en-US" dirty="0"/>
              <a:t>For 27 of the 40 (67.5%) confirmed cases, a neoplasm was known to the ordering physician</a:t>
            </a:r>
          </a:p>
          <a:p>
            <a:pPr lvl="2"/>
            <a:r>
              <a:rPr lang="en-US" dirty="0"/>
              <a:t>All 20 cases of leiomyoma</a:t>
            </a:r>
          </a:p>
          <a:p>
            <a:pPr lvl="2"/>
            <a:r>
              <a:rPr lang="en-US" dirty="0"/>
              <a:t>7 cases of malignant disease</a:t>
            </a:r>
          </a:p>
          <a:p>
            <a:pPr lvl="1"/>
            <a:r>
              <a:rPr lang="en-US" dirty="0"/>
              <a:t>Exemplary aberrant genomic profiles of breast carcinoma (Fig 2C), follicular lymphoma (Fig 2D), and esophageal carcinoma (Fig 2E) are shown in more detail. </a:t>
            </a:r>
          </a:p>
          <a:p>
            <a:pPr lvl="1"/>
            <a:r>
              <a:rPr lang="en-US" dirty="0"/>
              <a:t>13 cases (32.5%; 11 malignant and 2 unclassified cases) had no known neoplasm at the time of NIPT</a:t>
            </a:r>
          </a:p>
          <a:p>
            <a:pPr lvl="2"/>
            <a:r>
              <a:rPr lang="en-US" dirty="0"/>
              <a:t>Neoplasms were identified subsequent to or concurrent with NIPT reporting</a:t>
            </a:r>
          </a:p>
          <a:p>
            <a:pPr lvl="1"/>
            <a:r>
              <a:rPr lang="en-US" dirty="0"/>
              <a:t>In one case, surgical resection of a 7 cm tumor resulted in disappearance of aberrant CNAs (Fig 3)</a:t>
            </a:r>
          </a:p>
          <a:p>
            <a:pPr marL="0" indent="0">
              <a:buNone/>
            </a:pPr>
            <a:r>
              <a:rPr lang="en-US" sz="2500" dirty="0"/>
              <a:t>Identification of uterine </a:t>
            </a:r>
            <a:r>
              <a:rPr lang="en-US" sz="2500" dirty="0" err="1"/>
              <a:t>leiomyomas</a:t>
            </a:r>
            <a:endParaRPr lang="en-US" sz="2500" dirty="0"/>
          </a:p>
          <a:p>
            <a:pPr lvl="1"/>
            <a:r>
              <a:rPr lang="en-US" dirty="0"/>
              <a:t>Comprised 50% of all identified neoplastic samples (20/40)</a:t>
            </a:r>
          </a:p>
          <a:p>
            <a:pPr lvl="1"/>
            <a:r>
              <a:rPr lang="en-US" dirty="0"/>
              <a:t>CNAs have been previously described across multiple chromosomes in </a:t>
            </a:r>
            <a:r>
              <a:rPr lang="en-US" dirty="0" err="1"/>
              <a:t>leiomyomas</a:t>
            </a:r>
            <a:endParaRPr lang="en-US" dirty="0"/>
          </a:p>
          <a:p>
            <a:pPr marL="0" indent="0">
              <a:buNone/>
            </a:pPr>
            <a:r>
              <a:rPr lang="en-US" sz="2500" dirty="0"/>
              <a:t>Research cohort</a:t>
            </a:r>
          </a:p>
          <a:p>
            <a:pPr lvl="1"/>
            <a:r>
              <a:rPr lang="en-US" dirty="0"/>
              <a:t>Not all neoplastic CNAs are likely to affect the targeted chromosomes (chromosomes 13, 18, 21).</a:t>
            </a:r>
          </a:p>
          <a:p>
            <a:pPr lvl="1"/>
            <a:r>
              <a:rPr lang="en-US" dirty="0"/>
              <a:t>An algorithm was trained to identify signatures of neoplasm in research consented clinical samples</a:t>
            </a:r>
          </a:p>
          <a:p>
            <a:pPr lvl="1"/>
            <a:r>
              <a:rPr lang="en-US" dirty="0"/>
              <a:t>10 putative neoplastic samples were identified in 79,407 evaluated samples, including all 7 of the confirmed cases in this cohort</a:t>
            </a:r>
          </a:p>
          <a:p>
            <a:pPr marL="0" indent="0">
              <a:buNone/>
            </a:pPr>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a:p>
        </p:txBody>
      </p:sp>
    </p:spTree>
    <p:extLst>
      <p:ext uri="{BB962C8B-B14F-4D97-AF65-F5344CB8AC3E}">
        <p14:creationId xmlns:p14="http://schemas.microsoft.com/office/powerpoint/2010/main" val="606352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Results</a:t>
            </a:r>
          </a:p>
        </p:txBody>
      </p:sp>
      <p:sp>
        <p:nvSpPr>
          <p:cNvPr id="3" name="Content Placeholder 2"/>
          <p:cNvSpPr>
            <a:spLocks noGrp="1"/>
          </p:cNvSpPr>
          <p:nvPr>
            <p:ph idx="4294967295"/>
          </p:nvPr>
        </p:nvSpPr>
        <p:spPr>
          <a:xfrm>
            <a:off x="760021" y="1738126"/>
            <a:ext cx="7793356" cy="3794183"/>
          </a:xfrm>
        </p:spPr>
        <p:txBody>
          <a:bodyPr/>
          <a:lstStyle/>
          <a:p>
            <a:pPr marL="0" indent="0">
              <a:buNone/>
            </a:pPr>
            <a:r>
              <a:rPr lang="en-US" sz="2500" b="1" dirty="0"/>
              <a:t>Discussion question: </a:t>
            </a:r>
            <a:r>
              <a:rPr lang="en-US" sz="2500" dirty="0"/>
              <a:t>Although a variety of different tumor types were observed in this study, there are certainly types not represented.  Please discuss potential reasons for tumor types that were not detected.  </a:t>
            </a:r>
            <a:endParaRPr lang="en-US" sz="2100"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a:p>
        </p:txBody>
      </p:sp>
    </p:spTree>
    <p:extLst>
      <p:ext uri="{BB962C8B-B14F-4D97-AF65-F5344CB8AC3E}">
        <p14:creationId xmlns:p14="http://schemas.microsoft.com/office/powerpoint/2010/main" val="294552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579072"/>
            <a:ext cx="7250202" cy="747396"/>
          </a:xfrm>
        </p:spPr>
        <p:txBody>
          <a:bodyPr>
            <a:noAutofit/>
          </a:bodyPr>
          <a:lstStyle/>
          <a:p>
            <a:r>
              <a:rPr lang="en-US" sz="2000" dirty="0"/>
              <a:t>Editorial: Unusual prenatal genomic results provide proof-of-principle of the liquid biopsy for cancer screening</a:t>
            </a:r>
          </a:p>
        </p:txBody>
      </p:sp>
      <p:sp>
        <p:nvSpPr>
          <p:cNvPr id="3" name="Content Placeholder 2"/>
          <p:cNvSpPr>
            <a:spLocks noGrp="1"/>
          </p:cNvSpPr>
          <p:nvPr>
            <p:ph idx="4294967295"/>
          </p:nvPr>
        </p:nvSpPr>
        <p:spPr>
          <a:xfrm>
            <a:off x="760020" y="1896543"/>
            <a:ext cx="8076409" cy="4305227"/>
          </a:xfrm>
        </p:spPr>
        <p:txBody>
          <a:bodyPr>
            <a:normAutofit fontScale="70000" lnSpcReduction="20000"/>
          </a:bodyPr>
          <a:lstStyle/>
          <a:p>
            <a:pPr marL="0" indent="0">
              <a:buNone/>
            </a:pPr>
            <a:r>
              <a:rPr lang="en-US" sz="2500" dirty="0"/>
              <a:t>Genome-wide NIPT testing will identify instances of neoplasia</a:t>
            </a:r>
          </a:p>
          <a:p>
            <a:pPr lvl="1"/>
            <a:r>
              <a:rPr lang="en-US" sz="2100" dirty="0"/>
              <a:t>Bianchi, et al. reported 8 cases of neoplasia, 5 of which had multiple aneuploidies.  All women were asymptomatic at the time of NIPT.</a:t>
            </a:r>
          </a:p>
          <a:p>
            <a:pPr lvl="1"/>
            <a:r>
              <a:rPr lang="en-US" sz="2100" dirty="0"/>
              <a:t>This study identified 40 cases of neoplasia, 20 of which were linked to malignancy. </a:t>
            </a:r>
          </a:p>
          <a:p>
            <a:pPr lvl="1"/>
            <a:r>
              <a:rPr lang="en-US" sz="2100" dirty="0"/>
              <a:t>Other case reports have shown similar findings in Hodgkin Lymphoma (</a:t>
            </a:r>
            <a:r>
              <a:rPr lang="en-US" sz="2100" dirty="0" err="1"/>
              <a:t>Vandenberghe</a:t>
            </a:r>
            <a:r>
              <a:rPr lang="en-US" sz="2100" dirty="0"/>
              <a:t>, et al), chronic </a:t>
            </a:r>
            <a:r>
              <a:rPr lang="en-US" sz="2100" dirty="0" err="1"/>
              <a:t>myelogenous</a:t>
            </a:r>
            <a:r>
              <a:rPr lang="en-US" sz="2100" dirty="0"/>
              <a:t> leukemia (</a:t>
            </a:r>
            <a:r>
              <a:rPr lang="en-US" sz="2100" dirty="0" err="1"/>
              <a:t>Janssens</a:t>
            </a:r>
            <a:r>
              <a:rPr lang="en-US" sz="2100" dirty="0"/>
              <a:t>, et al), colorectal cancer (Smith, et al), and multiple myeloma (</a:t>
            </a:r>
            <a:r>
              <a:rPr lang="en-US" sz="2100" dirty="0" err="1"/>
              <a:t>Imbert-Bouteille</a:t>
            </a:r>
            <a:r>
              <a:rPr lang="en-US" sz="2100" dirty="0"/>
              <a:t>, et al). </a:t>
            </a:r>
          </a:p>
          <a:p>
            <a:pPr marL="0" indent="0">
              <a:buNone/>
            </a:pPr>
            <a:r>
              <a:rPr lang="en-US" sz="2500" dirty="0"/>
              <a:t>What should be done when aberrant profiles are identified?</a:t>
            </a:r>
          </a:p>
          <a:p>
            <a:pPr lvl="1"/>
            <a:r>
              <a:rPr lang="en-US" sz="2100" dirty="0"/>
              <a:t>Dr. Bianchi notes that there are ‘inconsistencies regarding next steps and discussion of whether there is clinical utility in disclosing incidental findings.’</a:t>
            </a:r>
          </a:p>
          <a:p>
            <a:pPr lvl="2"/>
            <a:r>
              <a:rPr lang="en-US" sz="2100" dirty="0"/>
              <a:t>In Belgium, a whole-body MRI is recommended if NIPT results suggest a maternal neoplasm</a:t>
            </a:r>
          </a:p>
          <a:p>
            <a:pPr lvl="2"/>
            <a:r>
              <a:rPr lang="en-US" sz="2100" dirty="0"/>
              <a:t>Others, including Dr. Vinay Prasad, argue that there is not yet evidence that disclosing these results improves clinical outcome. </a:t>
            </a:r>
          </a:p>
          <a:p>
            <a:pPr marL="0" indent="0">
              <a:buNone/>
            </a:pPr>
            <a:r>
              <a:rPr lang="en-US" sz="2600" dirty="0"/>
              <a:t>Collectively, these data provide early evidence that genome-wide NIPT technologies are able to detect neoplasia.  As Dr. Bianchi articulates, it is now up to investigators to perform the correct studies to provide information to help medical professionals determine the clinical utility and methods for clinical follow-up.  </a:t>
            </a:r>
          </a:p>
          <a:p>
            <a:pPr marL="0" indent="0">
              <a:buNone/>
            </a:pPr>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a:p>
        </p:txBody>
      </p:sp>
      <p:sp>
        <p:nvSpPr>
          <p:cNvPr id="5" name="TextBox 4"/>
          <p:cNvSpPr txBox="1"/>
          <p:nvPr/>
        </p:nvSpPr>
        <p:spPr>
          <a:xfrm>
            <a:off x="415634" y="1201779"/>
            <a:ext cx="6801314" cy="584775"/>
          </a:xfrm>
          <a:prstGeom prst="rect">
            <a:avLst/>
          </a:prstGeom>
          <a:noFill/>
        </p:spPr>
        <p:txBody>
          <a:bodyPr wrap="square" rtlCol="0">
            <a:spAutoFit/>
          </a:bodyPr>
          <a:lstStyle/>
          <a:p>
            <a:r>
              <a:rPr lang="en-US" sz="1600" dirty="0"/>
              <a:t>Authored by Diana W. Bianchi, M.D., Director of the U.S. National Institute of Child Health and Human Development</a:t>
            </a:r>
          </a:p>
        </p:txBody>
      </p:sp>
    </p:spTree>
    <p:extLst>
      <p:ext uri="{BB962C8B-B14F-4D97-AF65-F5344CB8AC3E}">
        <p14:creationId xmlns:p14="http://schemas.microsoft.com/office/powerpoint/2010/main" val="825868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Introduction</a:t>
            </a:r>
          </a:p>
        </p:txBody>
      </p:sp>
      <p:sp>
        <p:nvSpPr>
          <p:cNvPr id="3" name="Content Placeholder 2"/>
          <p:cNvSpPr>
            <a:spLocks noGrp="1"/>
          </p:cNvSpPr>
          <p:nvPr>
            <p:ph idx="4294967295"/>
          </p:nvPr>
        </p:nvSpPr>
        <p:spPr>
          <a:xfrm>
            <a:off x="675322" y="1401285"/>
            <a:ext cx="7793356" cy="4296914"/>
          </a:xfrm>
        </p:spPr>
        <p:txBody>
          <a:bodyPr>
            <a:normAutofit fontScale="85000" lnSpcReduction="10000"/>
          </a:bodyPr>
          <a:lstStyle/>
          <a:p>
            <a:pPr marL="0" indent="0">
              <a:buNone/>
            </a:pPr>
            <a:r>
              <a:rPr lang="en-US" sz="2500" dirty="0"/>
              <a:t>Noninvasive prenatal testing (NIPT)</a:t>
            </a:r>
          </a:p>
          <a:p>
            <a:pPr lvl="1"/>
            <a:r>
              <a:rPr lang="en-US" sz="2100" dirty="0"/>
              <a:t>Performed upon circulating cell-free DNA (</a:t>
            </a:r>
            <a:r>
              <a:rPr lang="en-US" sz="2100" dirty="0" err="1"/>
              <a:t>cfDNA</a:t>
            </a:r>
            <a:r>
              <a:rPr lang="en-US" sz="2100" dirty="0"/>
              <a:t>) in maternal plasma</a:t>
            </a:r>
          </a:p>
          <a:p>
            <a:pPr lvl="1"/>
            <a:r>
              <a:rPr lang="en-US" sz="2100" dirty="0" err="1"/>
              <a:t>cfDNA</a:t>
            </a:r>
            <a:r>
              <a:rPr lang="en-US" sz="2100" dirty="0"/>
              <a:t> originates primarily from apoptotic white blood cells and reflects the genomic architecture of the donor</a:t>
            </a:r>
          </a:p>
          <a:p>
            <a:pPr lvl="1"/>
            <a:r>
              <a:rPr lang="en-US" sz="2100" dirty="0"/>
              <a:t>Has gained wide adoption over the past 7 years </a:t>
            </a:r>
          </a:p>
          <a:p>
            <a:pPr marL="0" indent="0">
              <a:buNone/>
            </a:pPr>
            <a:r>
              <a:rPr lang="en-US" sz="2500" dirty="0"/>
              <a:t>Genome-wide sequencing of total </a:t>
            </a:r>
            <a:r>
              <a:rPr lang="en-US" sz="2500" dirty="0" err="1"/>
              <a:t>cfDNA</a:t>
            </a:r>
            <a:endParaRPr lang="en-US" sz="2500" dirty="0"/>
          </a:p>
          <a:p>
            <a:pPr lvl="1"/>
            <a:r>
              <a:rPr lang="en-US" sz="2100" dirty="0"/>
              <a:t>In certain instances, there are additional contributors of </a:t>
            </a:r>
            <a:r>
              <a:rPr lang="en-US" sz="2100" dirty="0" err="1"/>
              <a:t>cfDNA</a:t>
            </a:r>
            <a:r>
              <a:rPr lang="en-US" sz="2100" dirty="0"/>
              <a:t> </a:t>
            </a:r>
          </a:p>
          <a:p>
            <a:pPr lvl="2"/>
            <a:r>
              <a:rPr lang="en-US" sz="2100" dirty="0"/>
              <a:t>Pregnancy – the placenta contributes additional </a:t>
            </a:r>
            <a:r>
              <a:rPr lang="en-US" sz="2100" dirty="0" err="1"/>
              <a:t>cfDNA</a:t>
            </a:r>
            <a:endParaRPr lang="en-US" sz="2100" dirty="0"/>
          </a:p>
          <a:p>
            <a:pPr lvl="2"/>
            <a:r>
              <a:rPr lang="en-US" sz="2100" dirty="0"/>
              <a:t>Neoplasia – the neoplasm contributes additional </a:t>
            </a:r>
            <a:r>
              <a:rPr lang="en-US" sz="2100" dirty="0" err="1"/>
              <a:t>cfDNA</a:t>
            </a:r>
            <a:endParaRPr lang="en-US" sz="2100" dirty="0"/>
          </a:p>
          <a:p>
            <a:pPr lvl="0"/>
            <a:r>
              <a:rPr lang="en-US" dirty="0"/>
              <a:t>The presence of additional contributors of </a:t>
            </a:r>
            <a:r>
              <a:rPr lang="en-US" dirty="0" err="1"/>
              <a:t>cfDNA</a:t>
            </a:r>
            <a:r>
              <a:rPr lang="en-US" dirty="0"/>
              <a:t> (including neoplasms) can result in non-reportable NIPT test results.</a:t>
            </a:r>
          </a:p>
          <a:p>
            <a:pPr lvl="1"/>
            <a:r>
              <a:rPr lang="en-US" sz="2100" dirty="0"/>
              <a:t>Abnormal genome-wide profiles have been previously reported and have been linked to maternal neoplasms</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Tree>
    <p:extLst>
      <p:ext uri="{BB962C8B-B14F-4D97-AF65-F5344CB8AC3E}">
        <p14:creationId xmlns:p14="http://schemas.microsoft.com/office/powerpoint/2010/main" val="2181673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Introduction</a:t>
            </a:r>
          </a:p>
        </p:txBody>
      </p:sp>
      <p:sp>
        <p:nvSpPr>
          <p:cNvPr id="3" name="Content Placeholder 2"/>
          <p:cNvSpPr>
            <a:spLocks noGrp="1"/>
          </p:cNvSpPr>
          <p:nvPr>
            <p:ph idx="4294967295"/>
          </p:nvPr>
        </p:nvSpPr>
        <p:spPr>
          <a:xfrm>
            <a:off x="760021" y="1738126"/>
            <a:ext cx="7793356" cy="4296914"/>
          </a:xfrm>
        </p:spPr>
        <p:txBody>
          <a:bodyPr>
            <a:normAutofit/>
          </a:bodyPr>
          <a:lstStyle/>
          <a:p>
            <a:pPr marL="0" indent="0">
              <a:buNone/>
            </a:pPr>
            <a:r>
              <a:rPr lang="en-US" sz="2500" b="1" dirty="0"/>
              <a:t>Discussion question: </a:t>
            </a:r>
            <a:r>
              <a:rPr lang="en-US" sz="2500" dirty="0"/>
              <a:t>Cell-free DNA (</a:t>
            </a:r>
            <a:r>
              <a:rPr lang="en-US" sz="2500" dirty="0" err="1"/>
              <a:t>cfDNA</a:t>
            </a:r>
            <a:r>
              <a:rPr lang="en-US" sz="2500" dirty="0"/>
              <a:t>) is present in the plasma of all individuals.  In addition to pregnancy and cancer, are there other potential uses of </a:t>
            </a:r>
            <a:r>
              <a:rPr lang="en-US" sz="2500" dirty="0" err="1"/>
              <a:t>cfDNA</a:t>
            </a:r>
            <a:r>
              <a:rPr lang="en-US" sz="2500" dirty="0"/>
              <a:t>-based methods?  </a:t>
            </a:r>
            <a:endParaRPr lang="en-US" sz="2100"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extLst>
      <p:ext uri="{BB962C8B-B14F-4D97-AF65-F5344CB8AC3E}">
        <p14:creationId xmlns:p14="http://schemas.microsoft.com/office/powerpoint/2010/main" val="770132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Materials and Methods</a:t>
            </a:r>
          </a:p>
        </p:txBody>
      </p:sp>
      <p:sp>
        <p:nvSpPr>
          <p:cNvPr id="3" name="Content Placeholder 2"/>
          <p:cNvSpPr>
            <a:spLocks noGrp="1"/>
          </p:cNvSpPr>
          <p:nvPr>
            <p:ph idx="4294967295"/>
          </p:nvPr>
        </p:nvSpPr>
        <p:spPr>
          <a:xfrm>
            <a:off x="760020" y="1280160"/>
            <a:ext cx="8076409" cy="4746567"/>
          </a:xfrm>
        </p:spPr>
        <p:txBody>
          <a:bodyPr>
            <a:normAutofit fontScale="92500"/>
          </a:bodyPr>
          <a:lstStyle/>
          <a:p>
            <a:pPr marL="0" indent="0">
              <a:buNone/>
            </a:pPr>
            <a:r>
              <a:rPr lang="en-US" sz="2500" dirty="0"/>
              <a:t>Laboratory processes</a:t>
            </a:r>
          </a:p>
          <a:p>
            <a:pPr lvl="1"/>
            <a:r>
              <a:rPr lang="en-US" sz="2100" dirty="0"/>
              <a:t>Blood samples (~10 mL) were collected in </a:t>
            </a:r>
            <a:r>
              <a:rPr lang="en-US" sz="2100" dirty="0" err="1"/>
              <a:t>Streck</a:t>
            </a:r>
            <a:r>
              <a:rPr lang="en-US" sz="2100" dirty="0"/>
              <a:t> BCT tubes</a:t>
            </a:r>
          </a:p>
          <a:p>
            <a:pPr lvl="2"/>
            <a:r>
              <a:rPr lang="en-US" sz="2100" dirty="0"/>
              <a:t>Plasma separated by centrifugation</a:t>
            </a:r>
          </a:p>
          <a:p>
            <a:pPr lvl="2"/>
            <a:r>
              <a:rPr lang="en-US" sz="2100" dirty="0" err="1"/>
              <a:t>cfDNA</a:t>
            </a:r>
            <a:r>
              <a:rPr lang="en-US" sz="2100" dirty="0"/>
              <a:t> isolated from plasma and subjected to library preparation</a:t>
            </a:r>
          </a:p>
          <a:p>
            <a:pPr lvl="2"/>
            <a:r>
              <a:rPr lang="en-US" sz="2100" dirty="0"/>
              <a:t>Genome-wide sequencing performed on Illumina sequencers</a:t>
            </a:r>
          </a:p>
          <a:p>
            <a:pPr marL="0" indent="0">
              <a:buNone/>
            </a:pPr>
            <a:r>
              <a:rPr lang="en-US" sz="2500" dirty="0"/>
              <a:t>Results reporting</a:t>
            </a:r>
          </a:p>
          <a:p>
            <a:pPr lvl="1"/>
            <a:r>
              <a:rPr lang="en-US" sz="2100" dirty="0"/>
              <a:t>Sequencing data were used to calculate chromosome-specific </a:t>
            </a:r>
            <a:r>
              <a:rPr lang="en-US" sz="2100" i="1" dirty="0"/>
              <a:t>z</a:t>
            </a:r>
            <a:r>
              <a:rPr lang="en-US" sz="2100" dirty="0"/>
              <a:t>-scores for each of the target chromosomes</a:t>
            </a:r>
          </a:p>
          <a:p>
            <a:pPr lvl="1"/>
            <a:r>
              <a:rPr lang="en-US" sz="2100" dirty="0"/>
              <a:t>When multiple abnormalities on target chromosomes were observed, the test outcome was determined to be ‘non-reportable’</a:t>
            </a:r>
          </a:p>
          <a:p>
            <a:pPr lvl="1"/>
            <a:r>
              <a:rPr lang="en-US" sz="2100" dirty="0"/>
              <a:t>For non-reportable cases, the laboratory director solely acted as a clinical consultant and discussed findings with the caregiving physician</a:t>
            </a:r>
            <a:endParaRPr lang="en-US" dirty="0"/>
          </a:p>
          <a:p>
            <a:pPr marL="457200" lvl="1" indent="0">
              <a:buNone/>
            </a:pPr>
            <a:endParaRPr lang="en-US" sz="21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Tree>
    <p:extLst>
      <p:ext uri="{BB962C8B-B14F-4D97-AF65-F5344CB8AC3E}">
        <p14:creationId xmlns:p14="http://schemas.microsoft.com/office/powerpoint/2010/main" val="316452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Materials and Methods</a:t>
            </a:r>
          </a:p>
        </p:txBody>
      </p:sp>
      <p:sp>
        <p:nvSpPr>
          <p:cNvPr id="3" name="Content Placeholder 2"/>
          <p:cNvSpPr>
            <a:spLocks noGrp="1"/>
          </p:cNvSpPr>
          <p:nvPr>
            <p:ph idx="4294967295"/>
          </p:nvPr>
        </p:nvSpPr>
        <p:spPr>
          <a:xfrm>
            <a:off x="760020" y="1280160"/>
            <a:ext cx="8201099" cy="4854633"/>
          </a:xfrm>
        </p:spPr>
        <p:txBody>
          <a:bodyPr>
            <a:normAutofit fontScale="92500" lnSpcReduction="10000"/>
          </a:bodyPr>
          <a:lstStyle/>
          <a:p>
            <a:pPr marL="0" indent="0">
              <a:buNone/>
            </a:pPr>
            <a:r>
              <a:rPr lang="en-US" sz="2500" dirty="0"/>
              <a:t>Data analysis</a:t>
            </a:r>
          </a:p>
          <a:p>
            <a:pPr lvl="1"/>
            <a:r>
              <a:rPr lang="en-US" sz="2100" dirty="0"/>
              <a:t>Clinical cohort</a:t>
            </a:r>
          </a:p>
          <a:p>
            <a:pPr lvl="2"/>
            <a:r>
              <a:rPr lang="en-US" sz="2100" dirty="0"/>
              <a:t>A </a:t>
            </a:r>
            <a:r>
              <a:rPr lang="en-US" sz="2100" i="1" dirty="0"/>
              <a:t>z</a:t>
            </a:r>
            <a:r>
              <a:rPr lang="en-US" sz="2100" dirty="0"/>
              <a:t>-score was calculated for each target chromosome (</a:t>
            </a:r>
            <a:r>
              <a:rPr lang="en-US" sz="2100" dirty="0" err="1"/>
              <a:t>chr</a:t>
            </a:r>
            <a:r>
              <a:rPr lang="en-US" sz="2100" dirty="0"/>
              <a:t> 13, 18, 21, . Individual </a:t>
            </a:r>
            <a:r>
              <a:rPr lang="en-US" sz="2100" dirty="0" err="1"/>
              <a:t>trisomies</a:t>
            </a:r>
            <a:r>
              <a:rPr lang="en-US" sz="2100" dirty="0"/>
              <a:t> are consistent with an elevation (&gt;3) of the </a:t>
            </a:r>
            <a:r>
              <a:rPr lang="en-US" sz="2100" i="1" dirty="0"/>
              <a:t>z</a:t>
            </a:r>
            <a:r>
              <a:rPr lang="en-US" sz="2100" dirty="0"/>
              <a:t>-score from a specific chromosome </a:t>
            </a:r>
          </a:p>
          <a:p>
            <a:pPr lvl="2"/>
            <a:r>
              <a:rPr lang="en-US" sz="2100" dirty="0"/>
              <a:t>Since multiple aneuploidies are not consistent with any specific fetal syndrome, a non-reportable result may be issued.</a:t>
            </a:r>
          </a:p>
          <a:p>
            <a:pPr lvl="2"/>
            <a:r>
              <a:rPr lang="en-US" sz="2100" dirty="0"/>
              <a:t>All non-reportable results were communicated to the ordering physician in a HIPAA compliant fashion</a:t>
            </a:r>
          </a:p>
          <a:p>
            <a:pPr lvl="3"/>
            <a:r>
              <a:rPr lang="en-US" sz="2100" dirty="0"/>
              <a:t>Maternal neoplasia was mentioned as a potential explanation</a:t>
            </a:r>
          </a:p>
          <a:p>
            <a:pPr lvl="1"/>
            <a:r>
              <a:rPr lang="en-US" sz="2100" dirty="0"/>
              <a:t>Research cohort</a:t>
            </a:r>
          </a:p>
          <a:p>
            <a:pPr lvl="2"/>
            <a:r>
              <a:rPr lang="en-US" sz="2100" dirty="0"/>
              <a:t>Trained a principal-component like algorithm to identify signatures not solely affecting target chromosomes</a:t>
            </a:r>
          </a:p>
          <a:p>
            <a:pPr lvl="2"/>
            <a:r>
              <a:rPr lang="en-US" sz="2100" dirty="0"/>
              <a:t>Applied algorithm to identify additional samples that had a copy number alteration (CNA) profile consistent with neoplasms</a:t>
            </a:r>
          </a:p>
          <a:p>
            <a:pPr marL="457200" lvl="1" indent="0">
              <a:buNone/>
            </a:pPr>
            <a:endParaRPr lang="en-US" sz="21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Tree>
    <p:extLst>
      <p:ext uri="{BB962C8B-B14F-4D97-AF65-F5344CB8AC3E}">
        <p14:creationId xmlns:p14="http://schemas.microsoft.com/office/powerpoint/2010/main" val="249481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Materials and Methods</a:t>
            </a:r>
          </a:p>
        </p:txBody>
      </p:sp>
      <p:sp>
        <p:nvSpPr>
          <p:cNvPr id="3" name="Content Placeholder 2"/>
          <p:cNvSpPr>
            <a:spLocks noGrp="1"/>
          </p:cNvSpPr>
          <p:nvPr>
            <p:ph idx="4294967295"/>
          </p:nvPr>
        </p:nvSpPr>
        <p:spPr>
          <a:xfrm>
            <a:off x="760021" y="1738126"/>
            <a:ext cx="7793356" cy="3794183"/>
          </a:xfrm>
        </p:spPr>
        <p:txBody>
          <a:bodyPr/>
          <a:lstStyle/>
          <a:p>
            <a:pPr marL="0" indent="0">
              <a:buNone/>
            </a:pPr>
            <a:r>
              <a:rPr lang="en-US" sz="2500" b="1" dirty="0"/>
              <a:t>Discussion question: </a:t>
            </a:r>
            <a:r>
              <a:rPr lang="en-US" sz="2500" dirty="0"/>
              <a:t>In this study, results were considered ‘non-reportable’ for NIPT if multiple CNAs were detected.  A subsequent dialogue was then held between the laboratory director and the ordering physician.  In your opinion, should these results be communicated and if so, how should this be done? </a:t>
            </a:r>
            <a:endParaRPr lang="en-US" sz="2100"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64112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Results</a:t>
            </a:r>
          </a:p>
        </p:txBody>
      </p:sp>
      <p:sp>
        <p:nvSpPr>
          <p:cNvPr id="3" name="Content Placeholder 2"/>
          <p:cNvSpPr>
            <a:spLocks noGrp="1"/>
          </p:cNvSpPr>
          <p:nvPr>
            <p:ph idx="4294967295"/>
          </p:nvPr>
        </p:nvSpPr>
        <p:spPr>
          <a:xfrm>
            <a:off x="424070" y="1246908"/>
            <a:ext cx="8163339" cy="5361551"/>
          </a:xfrm>
        </p:spPr>
        <p:txBody>
          <a:bodyPr>
            <a:normAutofit fontScale="62500" lnSpcReduction="20000"/>
          </a:bodyPr>
          <a:lstStyle/>
          <a:p>
            <a:pPr marL="0" indent="0">
              <a:buNone/>
            </a:pPr>
            <a:r>
              <a:rPr lang="en-US" sz="2500" dirty="0"/>
              <a:t>Initial evaluation of </a:t>
            </a:r>
            <a:r>
              <a:rPr lang="en-US" sz="2500" dirty="0" err="1"/>
              <a:t>cfDNA</a:t>
            </a:r>
            <a:r>
              <a:rPr lang="en-US" sz="2500" dirty="0"/>
              <a:t> profiles resulting in non-reportable clinical results</a:t>
            </a:r>
          </a:p>
          <a:p>
            <a:pPr lvl="1"/>
            <a:r>
              <a:rPr lang="en-US" sz="2600" dirty="0"/>
              <a:t>Over the course of 3 years, detected a total of 55 samples with an abnormal genomic profile (</a:t>
            </a:r>
            <a:r>
              <a:rPr lang="en-US" sz="2600" b="1" dirty="0"/>
              <a:t>Fig 1</a:t>
            </a:r>
            <a:r>
              <a:rPr lang="en-US" sz="2600" dirty="0"/>
              <a:t>)</a:t>
            </a:r>
          </a:p>
          <a:p>
            <a:pPr lvl="2"/>
            <a:r>
              <a:rPr lang="en-US" sz="2600" dirty="0"/>
              <a:t>12 samples lost to follow up (43/55 samples had additional testing performed)</a:t>
            </a:r>
          </a:p>
          <a:p>
            <a:pPr lvl="2"/>
            <a:r>
              <a:rPr lang="en-US" sz="2600" dirty="0"/>
              <a:t>3 samples with no known evidence of neoplasia</a:t>
            </a:r>
          </a:p>
          <a:p>
            <a:pPr lvl="2"/>
            <a:r>
              <a:rPr lang="en-US" sz="2600" dirty="0"/>
              <a:t>40 confirmed cases of neoplasia across a wide variety of tissue types (</a:t>
            </a:r>
            <a:r>
              <a:rPr lang="en-US" sz="2600" b="1" dirty="0"/>
              <a:t>Table 1</a:t>
            </a:r>
            <a:r>
              <a:rPr lang="en-US" sz="2600" dirty="0"/>
              <a:t>)</a:t>
            </a:r>
          </a:p>
          <a:p>
            <a:pPr marL="0" indent="0">
              <a:buNone/>
            </a:pPr>
            <a:r>
              <a:rPr lang="en-US" sz="2500" dirty="0"/>
              <a:t>Identified cases of neoplasia</a:t>
            </a:r>
          </a:p>
          <a:p>
            <a:pPr lvl="1"/>
            <a:r>
              <a:rPr lang="en-US" sz="2600" dirty="0"/>
              <a:t>For 27 of the 40 confirmed cases, a neoplasm was known to the ordering physician</a:t>
            </a:r>
          </a:p>
          <a:p>
            <a:pPr lvl="2"/>
            <a:r>
              <a:rPr lang="en-US" sz="2600" dirty="0"/>
              <a:t>All 20 cases of leiomyoma</a:t>
            </a:r>
          </a:p>
          <a:p>
            <a:pPr lvl="2"/>
            <a:r>
              <a:rPr lang="en-US" sz="2600" dirty="0"/>
              <a:t>7 cases of malignant disease</a:t>
            </a:r>
          </a:p>
          <a:p>
            <a:pPr lvl="1"/>
            <a:r>
              <a:rPr lang="en-US" sz="2600" dirty="0"/>
              <a:t>Exemplary aberrant genomic profiles of breast carcinoma (</a:t>
            </a:r>
            <a:r>
              <a:rPr lang="en-US" sz="2600" b="1" dirty="0"/>
              <a:t>Fig 2C</a:t>
            </a:r>
            <a:r>
              <a:rPr lang="en-US" sz="2600" dirty="0"/>
              <a:t>), follicular lymphoma (</a:t>
            </a:r>
            <a:r>
              <a:rPr lang="en-US" sz="2600" b="1" dirty="0"/>
              <a:t>Fig 2D</a:t>
            </a:r>
            <a:r>
              <a:rPr lang="en-US" sz="2600" dirty="0"/>
              <a:t>), and esophageal carcinoma (</a:t>
            </a:r>
            <a:r>
              <a:rPr lang="en-US" sz="2600" b="1" dirty="0"/>
              <a:t>Fig 2E</a:t>
            </a:r>
            <a:r>
              <a:rPr lang="en-US" sz="2600" dirty="0"/>
              <a:t>) are shown in more detail. </a:t>
            </a:r>
          </a:p>
          <a:p>
            <a:pPr lvl="1"/>
            <a:r>
              <a:rPr lang="en-US" sz="2600" dirty="0"/>
              <a:t>13 cases (11 malignant and 2 unclassified cases) had no known neoplasm at the time of NIPT</a:t>
            </a:r>
          </a:p>
          <a:p>
            <a:pPr lvl="2"/>
            <a:r>
              <a:rPr lang="en-US" sz="2600" dirty="0"/>
              <a:t>Neoplasms were identified subsequent to or concurrent with NIPT reporting</a:t>
            </a:r>
          </a:p>
          <a:p>
            <a:pPr lvl="1"/>
            <a:r>
              <a:rPr lang="en-US" sz="2600" dirty="0"/>
              <a:t>In one case, surgical resection of a 7 cm tumor resulted in disappearance of aberrant CNAs from the </a:t>
            </a:r>
            <a:r>
              <a:rPr lang="en-US" sz="2600" dirty="0" err="1"/>
              <a:t>cfDNA</a:t>
            </a:r>
            <a:r>
              <a:rPr lang="en-US" sz="2600" dirty="0"/>
              <a:t> profile (</a:t>
            </a:r>
            <a:r>
              <a:rPr lang="en-US" sz="2600" b="1" dirty="0"/>
              <a:t>Fig 3</a:t>
            </a:r>
            <a:r>
              <a:rPr lang="en-US" sz="2600" dirty="0"/>
              <a:t>)</a:t>
            </a:r>
          </a:p>
          <a:p>
            <a:pPr marL="0" indent="0">
              <a:buNone/>
            </a:pPr>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Tree>
    <p:extLst>
      <p:ext uri="{BB962C8B-B14F-4D97-AF65-F5344CB8AC3E}">
        <p14:creationId xmlns:p14="http://schemas.microsoft.com/office/powerpoint/2010/main" val="263591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sp>
        <p:nvSpPr>
          <p:cNvPr id="7" name="TextBox 6"/>
          <p:cNvSpPr txBox="1"/>
          <p:nvPr/>
        </p:nvSpPr>
        <p:spPr>
          <a:xfrm>
            <a:off x="165833" y="696003"/>
            <a:ext cx="7340559" cy="553998"/>
          </a:xfrm>
          <a:prstGeom prst="rect">
            <a:avLst/>
          </a:prstGeom>
          <a:noFill/>
        </p:spPr>
        <p:txBody>
          <a:bodyPr wrap="square" rtlCol="0">
            <a:spAutoFit/>
          </a:bodyPr>
          <a:lstStyle/>
          <a:p>
            <a:r>
              <a:rPr lang="en-US" sz="3000" b="1" dirty="0">
                <a:latin typeface="+mj-lt"/>
              </a:rPr>
              <a:t>Table 1</a:t>
            </a:r>
          </a:p>
        </p:txBody>
      </p:sp>
      <p:sp>
        <p:nvSpPr>
          <p:cNvPr id="3" name="Rectangle 2"/>
          <p:cNvSpPr/>
          <p:nvPr/>
        </p:nvSpPr>
        <p:spPr>
          <a:xfrm>
            <a:off x="2069868" y="5579357"/>
            <a:ext cx="5644138" cy="646331"/>
          </a:xfrm>
          <a:prstGeom prst="rect">
            <a:avLst/>
          </a:prstGeom>
          <a:solidFill>
            <a:schemeClr val="bg1">
              <a:lumMod val="75000"/>
            </a:schemeClr>
          </a:solidFill>
        </p:spPr>
        <p:txBody>
          <a:bodyPr wrap="square">
            <a:spAutoFit/>
          </a:bodyPr>
          <a:lstStyle/>
          <a:p>
            <a:r>
              <a:rPr lang="en-US" dirty="0">
                <a:solidFill>
                  <a:srgbClr val="B11F24"/>
                </a:solidFill>
              </a:rPr>
              <a:t>Overview of non-reportable cases identified by NIPT that showed profiles consistent with a neoplasm. </a:t>
            </a:r>
          </a:p>
        </p:txBody>
      </p:sp>
      <p:pic>
        <p:nvPicPr>
          <p:cNvPr id="2" name="Picture 1"/>
          <p:cNvPicPr>
            <a:picLocks noChangeAspect="1"/>
          </p:cNvPicPr>
          <p:nvPr/>
        </p:nvPicPr>
        <p:blipFill>
          <a:blip r:embed="rId2"/>
          <a:stretch>
            <a:fillRect/>
          </a:stretch>
        </p:blipFill>
        <p:spPr>
          <a:xfrm>
            <a:off x="2003363" y="1400744"/>
            <a:ext cx="5718956" cy="41148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a:p>
        </p:txBody>
      </p:sp>
      <p:sp>
        <p:nvSpPr>
          <p:cNvPr id="7" name="TextBox 6"/>
          <p:cNvSpPr txBox="1"/>
          <p:nvPr/>
        </p:nvSpPr>
        <p:spPr>
          <a:xfrm>
            <a:off x="165717" y="696003"/>
            <a:ext cx="5029200" cy="553998"/>
          </a:xfrm>
          <a:prstGeom prst="rect">
            <a:avLst/>
          </a:prstGeom>
          <a:noFill/>
        </p:spPr>
        <p:txBody>
          <a:bodyPr wrap="square" rtlCol="0">
            <a:spAutoFit/>
          </a:bodyPr>
          <a:lstStyle/>
          <a:p>
            <a:r>
              <a:rPr lang="en-US" sz="3000" b="1" dirty="0">
                <a:latin typeface="+mj-lt"/>
              </a:rPr>
              <a:t>Figure 1 </a:t>
            </a:r>
          </a:p>
        </p:txBody>
      </p:sp>
      <p:sp>
        <p:nvSpPr>
          <p:cNvPr id="3" name="Rectangle 2"/>
          <p:cNvSpPr/>
          <p:nvPr/>
        </p:nvSpPr>
        <p:spPr>
          <a:xfrm>
            <a:off x="2066306" y="5677000"/>
            <a:ext cx="6828312" cy="646331"/>
          </a:xfrm>
          <a:prstGeom prst="rect">
            <a:avLst/>
          </a:prstGeom>
          <a:solidFill>
            <a:schemeClr val="bg1">
              <a:lumMod val="75000"/>
            </a:schemeClr>
          </a:solidFill>
        </p:spPr>
        <p:txBody>
          <a:bodyPr wrap="square">
            <a:spAutoFit/>
          </a:bodyPr>
          <a:lstStyle/>
          <a:p>
            <a:r>
              <a:rPr lang="en-US" dirty="0">
                <a:solidFill>
                  <a:srgbClr val="B11F24"/>
                </a:solidFill>
              </a:rPr>
              <a:t>Flowchart describing observed, non-reportable NIPT cases with abnormal genomic profiles. </a:t>
            </a:r>
            <a:endParaRPr lang="en-US" i="1"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11394"/>
          <a:stretch/>
        </p:blipFill>
        <p:spPr>
          <a:xfrm>
            <a:off x="3383951" y="1105000"/>
            <a:ext cx="3869934" cy="4572000"/>
          </a:xfrm>
          <a:prstGeom prst="rect">
            <a:avLst/>
          </a:prstGeom>
        </p:spPr>
      </p:pic>
    </p:spTree>
    <p:extLst>
      <p:ext uri="{BB962C8B-B14F-4D97-AF65-F5344CB8AC3E}">
        <p14:creationId xmlns:p14="http://schemas.microsoft.com/office/powerpoint/2010/main" val="965851434"/>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2820</TotalTime>
  <Words>1434</Words>
  <Application>Microsoft Office PowerPoint</Application>
  <PresentationFormat>On-screen Show (4:3)</PresentationFormat>
  <Paragraphs>116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ＭＳ Ｐゴシック</vt:lpstr>
      <vt:lpstr>ＭＳ Ｐゴシック</vt:lpstr>
      <vt:lpstr>Arial</vt:lpstr>
      <vt:lpstr>Calibri</vt:lpstr>
      <vt:lpstr>Courier New</vt:lpstr>
      <vt:lpstr>Times New Roman</vt:lpstr>
      <vt:lpstr>Office Theme</vt:lpstr>
      <vt:lpstr>PowerPoint Presentation</vt:lpstr>
      <vt:lpstr>Introduction</vt:lpstr>
      <vt:lpstr>Introduction</vt:lpstr>
      <vt:lpstr>Materials and Methods</vt:lpstr>
      <vt:lpstr>Materials and Methods</vt:lpstr>
      <vt:lpstr>Materials and Methods</vt:lpstr>
      <vt:lpstr>Results</vt:lpstr>
      <vt:lpstr>PowerPoint Presentation</vt:lpstr>
      <vt:lpstr>PowerPoint Presentation</vt:lpstr>
      <vt:lpstr>PowerPoint Presentation</vt:lpstr>
      <vt:lpstr>PowerPoint Presentation</vt:lpstr>
      <vt:lpstr>Results</vt:lpstr>
      <vt:lpstr>Results</vt:lpstr>
      <vt:lpstr>Editorial: Unusual prenatal genomic results provide proof-of-principle of the liquid biopsy for cancer screening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123</cp:revision>
  <cp:lastPrinted>2018-02-21T16:38:41Z</cp:lastPrinted>
  <dcterms:created xsi:type="dcterms:W3CDTF">2014-07-07T15:02:10Z</dcterms:created>
  <dcterms:modified xsi:type="dcterms:W3CDTF">2018-02-27T19:25:50Z</dcterms:modified>
</cp:coreProperties>
</file>