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0" r:id="rId2"/>
    <p:sldId id="257" r:id="rId3"/>
    <p:sldId id="270" r:id="rId4"/>
    <p:sldId id="266" r:id="rId5"/>
    <p:sldId id="264" r:id="rId6"/>
    <p:sldId id="267" r:id="rId7"/>
    <p:sldId id="265" r:id="rId8"/>
    <p:sldId id="274" r:id="rId9"/>
    <p:sldId id="263" r:id="rId10"/>
    <p:sldId id="269" r:id="rId11"/>
    <p:sldId id="275" r:id="rId12"/>
    <p:sldId id="268" r:id="rId13"/>
    <p:sldId id="276" r:id="rId14"/>
    <p:sldId id="272"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03" d="100"/>
          <a:sy n="103" d="100"/>
        </p:scale>
        <p:origin x="156"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4/30/2018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61DEB28-C56B-2140-A800-829D0B8B5619}" type="datetimeFigureOut">
              <a:rPr lang="en-US" smtClean="0"/>
              <a:t>4/30/2018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564D71B-3326-D142-9274-F429991763F8}" type="slidenum">
              <a:rPr lang="en-US" smtClean="0"/>
              <a:t>‹#›</a:t>
            </a:fld>
            <a:endParaRPr lang="en-US"/>
          </a:p>
        </p:txBody>
      </p:sp>
    </p:spTree>
    <p:extLst>
      <p:ext uri="{BB962C8B-B14F-4D97-AF65-F5344CB8AC3E}">
        <p14:creationId xmlns:p14="http://schemas.microsoft.com/office/powerpoint/2010/main" val="298360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00942" y="4868949"/>
            <a:ext cx="457200" cy="457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015004" y="4845879"/>
            <a:ext cx="501726" cy="50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a:ext>
            </a:extLst>
          </a:blip>
          <a:srcRect/>
          <a:stretch/>
        </p:blipFill>
        <p:spPr bwMode="auto">
          <a:xfrm>
            <a:off x="3454690" y="4852947"/>
            <a:ext cx="457200" cy="489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0" b="1" dirty="0"/>
              <a:t>Resolution of Spurious Immunonephelometric IgG Subclass Measurement Discrepancies by LC-MS/MS</a:t>
            </a:r>
          </a:p>
          <a:p>
            <a:pPr marL="0" indent="0">
              <a:buNone/>
            </a:pPr>
            <a:endParaRPr lang="en-US" sz="7200" dirty="0">
              <a:latin typeface="Arial" pitchFamily="34" charset="0"/>
              <a:cs typeface="Arial" pitchFamily="34" charset="0"/>
            </a:endParaRPr>
          </a:p>
          <a:p>
            <a:pPr marL="0" indent="0">
              <a:buNone/>
            </a:pPr>
            <a:r>
              <a:rPr lang="en-US" sz="6600" dirty="0"/>
              <a:t>G. van der </a:t>
            </a:r>
            <a:r>
              <a:rPr lang="en-US" sz="6600" dirty="0" err="1"/>
              <a:t>Gugten</a:t>
            </a:r>
            <a:r>
              <a:rPr lang="en-US" sz="6600" dirty="0"/>
              <a:t>, M.L. DeMarco, L.Y.C. Chen, A. Chin, M. </a:t>
            </a:r>
            <a:r>
              <a:rPr lang="en-US" sz="6600" dirty="0" err="1"/>
              <a:t>Carruthers</a:t>
            </a:r>
            <a:r>
              <a:rPr lang="en-US" sz="6600" dirty="0"/>
              <a:t>, D.T. Holmes, A. </a:t>
            </a:r>
            <a:r>
              <a:rPr lang="en-US" sz="6600" dirty="0" err="1"/>
              <a:t>Mattman</a:t>
            </a:r>
            <a:endParaRPr lang="en-US" sz="6600" dirty="0"/>
          </a:p>
          <a:p>
            <a:pPr marL="0" indent="0">
              <a:buFont typeface="Arial" charset="0"/>
              <a:buNone/>
              <a:defRPr/>
            </a:pPr>
            <a:endParaRPr lang="en-US" sz="6200" dirty="0">
              <a:latin typeface="Arial" pitchFamily="34" charset="0"/>
              <a:cs typeface="Arial" pitchFamily="34" charset="0"/>
            </a:endParaRPr>
          </a:p>
          <a:p>
            <a:pPr marL="0" indent="0">
              <a:buFont typeface="Arial" charset="0"/>
              <a:buNone/>
              <a:defRPr/>
            </a:pPr>
            <a:r>
              <a:rPr lang="en-US" sz="6200" dirty="0">
                <a:latin typeface="Arial" pitchFamily="34" charset="0"/>
                <a:cs typeface="Arial" pitchFamily="34" charset="0"/>
              </a:rPr>
              <a:t>April 2018</a:t>
            </a:r>
            <a:endParaRPr lang="en-US" sz="62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6200" dirty="0">
                <a:latin typeface="Arial" pitchFamily="34" charset="0"/>
                <a:cs typeface="Arial" pitchFamily="34" charset="0"/>
              </a:rPr>
              <a:t>www.clinchem.org/content/64/4/735.full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2017 by the American Association for Clinical Chemistry</a:t>
            </a:r>
          </a:p>
        </p:txBody>
      </p:sp>
      <p:pic>
        <p:nvPicPr>
          <p:cNvPr id="6" name="Picture 5">
            <a:extLst>
              <a:ext uri="{FF2B5EF4-FFF2-40B4-BE49-F238E27FC236}">
                <a16:creationId xmlns:a16="http://schemas.microsoft.com/office/drawing/2014/main" id="{101D86D8-A1B3-40A1-8E3B-67816DEBD5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71073"/>
            <a:ext cx="3510602" cy="473377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28165" y="5934670"/>
            <a:ext cx="6257127" cy="738664"/>
          </a:xfrm>
          <a:prstGeom prst="rect">
            <a:avLst/>
          </a:prstGeom>
          <a:solidFill>
            <a:schemeClr val="bg1">
              <a:lumMod val="75000"/>
            </a:schemeClr>
          </a:solidFill>
        </p:spPr>
        <p:txBody>
          <a:bodyPr wrap="square">
            <a:spAutoFit/>
          </a:bodyPr>
          <a:lstStyle/>
          <a:p>
            <a:r>
              <a:rPr lang="en-US" sz="1400" b="1" dirty="0">
                <a:solidFill>
                  <a:srgbClr val="B11F24"/>
                </a:solidFill>
              </a:rPr>
              <a:t>Legend:</a:t>
            </a:r>
          </a:p>
          <a:p>
            <a:r>
              <a:rPr lang="en-US" sz="1400" b="1" dirty="0">
                <a:solidFill>
                  <a:srgbClr val="B11F24"/>
                </a:solidFill>
              </a:rPr>
              <a:t>BSIN: Binding Site immunonephelometry</a:t>
            </a:r>
          </a:p>
          <a:p>
            <a:r>
              <a:rPr lang="en-US" sz="1400" b="1" dirty="0">
                <a:solidFill>
                  <a:srgbClr val="B11F24"/>
                </a:solidFill>
              </a:rPr>
              <a:t>   SIN: Siemens Immunonephelometry</a:t>
            </a:r>
          </a:p>
        </p:txBody>
      </p:sp>
      <p:pic>
        <p:nvPicPr>
          <p:cNvPr id="2" name="Picture 1" descr="figure1.jpg"/>
          <p:cNvPicPr>
            <a:picLocks noChangeAspect="1"/>
          </p:cNvPicPr>
          <p:nvPr/>
        </p:nvPicPr>
        <p:blipFill rotWithShape="1">
          <a:blip r:embed="rId2" cstate="hqprint">
            <a:extLst>
              <a:ext uri="{28A0092B-C50C-407E-A947-70E740481C1C}">
                <a14:useLocalDpi xmlns:a14="http://schemas.microsoft.com/office/drawing/2010/main"/>
              </a:ext>
            </a:extLst>
          </a:blip>
          <a:srcRect t="1" b="2007"/>
          <a:stretch/>
        </p:blipFill>
        <p:spPr>
          <a:xfrm>
            <a:off x="621688" y="608518"/>
            <a:ext cx="8063604" cy="5267813"/>
          </a:xfrm>
          <a:prstGeom prst="rect">
            <a:avLst/>
          </a:prstGeom>
        </p:spPr>
      </p:pic>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95941" y="458734"/>
            <a:ext cx="8728901" cy="400110"/>
          </a:xfrm>
          <a:prstGeom prst="rect">
            <a:avLst/>
          </a:prstGeom>
          <a:noFill/>
        </p:spPr>
        <p:txBody>
          <a:bodyPr wrap="square" rtlCol="0">
            <a:spAutoFit/>
          </a:bodyPr>
          <a:lstStyle/>
          <a:p>
            <a:r>
              <a:rPr lang="en-US" sz="2000" b="1" dirty="0">
                <a:latin typeface="+mj-lt"/>
              </a:rPr>
              <a:t>Linear Regression (enlarged)</a:t>
            </a:r>
          </a:p>
        </p:txBody>
      </p:sp>
      <p:sp>
        <p:nvSpPr>
          <p:cNvPr id="6" name="Title 1"/>
          <p:cNvSpPr txBox="1">
            <a:spLocks/>
          </p:cNvSpPr>
          <p:nvPr/>
        </p:nvSpPr>
        <p:spPr>
          <a:xfrm>
            <a:off x="83127" y="11867"/>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t>Results</a:t>
            </a:r>
            <a:endParaRPr lang="en-US" dirty="0"/>
          </a:p>
        </p:txBody>
      </p:sp>
    </p:spTree>
    <p:extLst>
      <p:ext uri="{BB962C8B-B14F-4D97-AF65-F5344CB8AC3E}">
        <p14:creationId xmlns:p14="http://schemas.microsoft.com/office/powerpoint/2010/main" val="176062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1651"/>
          <a:stretch/>
        </p:blipFill>
        <p:spPr>
          <a:xfrm>
            <a:off x="-97730" y="956628"/>
            <a:ext cx="4542923" cy="335149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1208"/>
          <a:stretch/>
        </p:blipFill>
        <p:spPr>
          <a:xfrm>
            <a:off x="4278147" y="925647"/>
            <a:ext cx="4710973" cy="3412153"/>
          </a:xfrm>
          <a:prstGeom prst="rect">
            <a:avLst/>
          </a:prstGeom>
        </p:spPr>
      </p:pic>
      <p:sp>
        <p:nvSpPr>
          <p:cNvPr id="10" name="TextBox 9"/>
          <p:cNvSpPr txBox="1"/>
          <p:nvPr/>
        </p:nvSpPr>
        <p:spPr>
          <a:xfrm>
            <a:off x="437415" y="588485"/>
            <a:ext cx="298617" cy="369332"/>
          </a:xfrm>
          <a:prstGeom prst="rect">
            <a:avLst/>
          </a:prstGeom>
          <a:noFill/>
        </p:spPr>
        <p:txBody>
          <a:bodyPr wrap="none" rtlCol="0">
            <a:spAutoFit/>
          </a:bodyPr>
          <a:lstStyle/>
          <a:p>
            <a:r>
              <a:rPr lang="en-US" b="1" dirty="0"/>
              <a:t>a</a:t>
            </a:r>
          </a:p>
        </p:txBody>
      </p:sp>
      <p:sp>
        <p:nvSpPr>
          <p:cNvPr id="11" name="TextBox 10"/>
          <p:cNvSpPr txBox="1"/>
          <p:nvPr/>
        </p:nvSpPr>
        <p:spPr>
          <a:xfrm>
            <a:off x="4791514" y="603975"/>
            <a:ext cx="308535" cy="369332"/>
          </a:xfrm>
          <a:prstGeom prst="rect">
            <a:avLst/>
          </a:prstGeom>
          <a:noFill/>
        </p:spPr>
        <p:txBody>
          <a:bodyPr wrap="none" rtlCol="0">
            <a:spAutoFit/>
          </a:bodyPr>
          <a:lstStyle/>
          <a:p>
            <a:r>
              <a:rPr lang="en-US" b="1" dirty="0"/>
              <a:t>b</a:t>
            </a:r>
          </a:p>
        </p:txBody>
      </p:sp>
      <p:sp>
        <p:nvSpPr>
          <p:cNvPr id="13" name="TextBox 12"/>
          <p:cNvSpPr txBox="1"/>
          <p:nvPr/>
        </p:nvSpPr>
        <p:spPr>
          <a:xfrm>
            <a:off x="151972" y="4342961"/>
            <a:ext cx="8992028" cy="1384995"/>
          </a:xfrm>
          <a:prstGeom prst="rect">
            <a:avLst/>
          </a:prstGeom>
          <a:noFill/>
        </p:spPr>
        <p:txBody>
          <a:bodyPr wrap="square" rtlCol="0">
            <a:spAutoFit/>
          </a:bodyPr>
          <a:lstStyle/>
          <a:p>
            <a:r>
              <a:rPr lang="en-US" sz="1400" b="1" dirty="0"/>
              <a:t>Bias plots displaying the difference between the respective IN method, and the LC-MS/MS method, for a given subclass as a function of the IgG4 concentration as measured by LC-MS/MS. </a:t>
            </a:r>
            <a:r>
              <a:rPr lang="en-US" sz="1400" dirty="0"/>
              <a:t>The data points representing the BSIN and IN method are indicated by the blue diamond and red squares, respectively. (a) IgG1, (b) IgG2. There are significant relationships between the IgG4 concentration and the inter-method subclass bias for BSIN IgG1 (R</a:t>
            </a:r>
            <a:r>
              <a:rPr lang="en-US" sz="1400" baseline="30000" dirty="0"/>
              <a:t>2</a:t>
            </a:r>
            <a:r>
              <a:rPr lang="en-US" sz="1400" dirty="0"/>
              <a:t> = 0.53, p&lt;0.001), BSIN IgG2 (R</a:t>
            </a:r>
            <a:r>
              <a:rPr lang="en-US" sz="1400" baseline="30000" dirty="0"/>
              <a:t>2</a:t>
            </a:r>
            <a:r>
              <a:rPr lang="en-US" sz="1400" dirty="0"/>
              <a:t> = 0.90, p&lt;0.001), and SIN IgG2 (R</a:t>
            </a:r>
            <a:r>
              <a:rPr lang="en-US" sz="1400" baseline="30000" dirty="0"/>
              <a:t>2</a:t>
            </a:r>
            <a:r>
              <a:rPr lang="en-US" sz="1400" dirty="0"/>
              <a:t> = 0.16, p = 0.01).</a:t>
            </a:r>
            <a:r>
              <a:rPr lang="en-US" sz="1400" b="1" dirty="0"/>
              <a:t> </a:t>
            </a:r>
            <a:r>
              <a:rPr lang="en-US" sz="1400" dirty="0"/>
              <a:t> </a:t>
            </a:r>
            <a:endParaRPr lang="en-CA" sz="1400" dirty="0"/>
          </a:p>
        </p:txBody>
      </p:sp>
      <p:sp>
        <p:nvSpPr>
          <p:cNvPr id="14" name="Title 1"/>
          <p:cNvSpPr>
            <a:spLocks noGrp="1"/>
          </p:cNvSpPr>
          <p:nvPr>
            <p:ph type="title"/>
          </p:nvPr>
        </p:nvSpPr>
        <p:spPr>
          <a:xfrm>
            <a:off x="83127" y="165394"/>
            <a:ext cx="7250202" cy="747396"/>
          </a:xfrm>
        </p:spPr>
        <p:txBody>
          <a:bodyPr/>
          <a:lstStyle/>
          <a:p>
            <a:r>
              <a:rPr lang="en-US" dirty="0"/>
              <a:t>Results</a:t>
            </a:r>
          </a:p>
        </p:txBody>
      </p:sp>
    </p:spTree>
    <p:extLst>
      <p:ext uri="{BB962C8B-B14F-4D97-AF65-F5344CB8AC3E}">
        <p14:creationId xmlns:p14="http://schemas.microsoft.com/office/powerpoint/2010/main" val="405578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US" sz="2500" i="1" dirty="0"/>
              <a:t>How could one explain the presence of IgG4 dependent errors affecting three IgG subclasses from two distinct immunonephelometry vendors?</a:t>
            </a:r>
          </a:p>
          <a:p>
            <a:pPr marL="0" indent="0">
              <a:buNone/>
            </a:pPr>
            <a:endParaRPr lang="en-US" i="1"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241610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5572"/>
          <a:stretch/>
        </p:blipFill>
        <p:spPr>
          <a:xfrm>
            <a:off x="551330" y="481096"/>
            <a:ext cx="7214809" cy="5683746"/>
          </a:xfrm>
          <a:prstGeom prst="rect">
            <a:avLst/>
          </a:prstGeom>
        </p:spPr>
      </p:pic>
      <p:sp>
        <p:nvSpPr>
          <p:cNvPr id="7" name="TextBox 6"/>
          <p:cNvSpPr txBox="1"/>
          <p:nvPr/>
        </p:nvSpPr>
        <p:spPr>
          <a:xfrm>
            <a:off x="1072423" y="278685"/>
            <a:ext cx="295236" cy="369332"/>
          </a:xfrm>
          <a:prstGeom prst="rect">
            <a:avLst/>
          </a:prstGeom>
          <a:noFill/>
        </p:spPr>
        <p:txBody>
          <a:bodyPr wrap="none" rtlCol="0">
            <a:spAutoFit/>
          </a:bodyPr>
          <a:lstStyle/>
          <a:p>
            <a:r>
              <a:rPr lang="en-US" dirty="0"/>
              <a:t>a</a:t>
            </a:r>
          </a:p>
        </p:txBody>
      </p:sp>
      <p:sp>
        <p:nvSpPr>
          <p:cNvPr id="8" name="TextBox 7"/>
          <p:cNvSpPr txBox="1"/>
          <p:nvPr/>
        </p:nvSpPr>
        <p:spPr>
          <a:xfrm>
            <a:off x="5208551" y="296430"/>
            <a:ext cx="282274" cy="369332"/>
          </a:xfrm>
          <a:prstGeom prst="rect">
            <a:avLst/>
          </a:prstGeom>
          <a:noFill/>
        </p:spPr>
        <p:txBody>
          <a:bodyPr wrap="none" rtlCol="0">
            <a:spAutoFit/>
          </a:bodyPr>
          <a:lstStyle/>
          <a:p>
            <a:r>
              <a:rPr lang="en-US" dirty="0"/>
              <a:t>c</a:t>
            </a:r>
          </a:p>
        </p:txBody>
      </p:sp>
      <p:sp>
        <p:nvSpPr>
          <p:cNvPr id="9" name="TextBox 8"/>
          <p:cNvSpPr txBox="1"/>
          <p:nvPr/>
        </p:nvSpPr>
        <p:spPr>
          <a:xfrm>
            <a:off x="1047025" y="3016679"/>
            <a:ext cx="305943" cy="369332"/>
          </a:xfrm>
          <a:prstGeom prst="rect">
            <a:avLst/>
          </a:prstGeom>
          <a:noFill/>
        </p:spPr>
        <p:txBody>
          <a:bodyPr wrap="none" rtlCol="0">
            <a:spAutoFit/>
          </a:bodyPr>
          <a:lstStyle/>
          <a:p>
            <a:r>
              <a:rPr lang="en-US" dirty="0"/>
              <a:t>b</a:t>
            </a:r>
          </a:p>
        </p:txBody>
      </p:sp>
      <p:sp>
        <p:nvSpPr>
          <p:cNvPr id="10" name="TextBox 9"/>
          <p:cNvSpPr txBox="1"/>
          <p:nvPr/>
        </p:nvSpPr>
        <p:spPr>
          <a:xfrm>
            <a:off x="5227206" y="3035905"/>
            <a:ext cx="305943" cy="369332"/>
          </a:xfrm>
          <a:prstGeom prst="rect">
            <a:avLst/>
          </a:prstGeom>
          <a:noFill/>
        </p:spPr>
        <p:txBody>
          <a:bodyPr wrap="none" rtlCol="0">
            <a:spAutoFit/>
          </a:bodyPr>
          <a:lstStyle/>
          <a:p>
            <a:r>
              <a:rPr lang="en-US" dirty="0"/>
              <a:t>d</a:t>
            </a:r>
          </a:p>
        </p:txBody>
      </p:sp>
      <p:sp>
        <p:nvSpPr>
          <p:cNvPr id="2" name="TextBox 1"/>
          <p:cNvSpPr txBox="1"/>
          <p:nvPr/>
        </p:nvSpPr>
        <p:spPr>
          <a:xfrm>
            <a:off x="1019382" y="559398"/>
            <a:ext cx="2610577" cy="646331"/>
          </a:xfrm>
          <a:prstGeom prst="rect">
            <a:avLst/>
          </a:prstGeom>
          <a:noFill/>
        </p:spPr>
        <p:txBody>
          <a:bodyPr wrap="square" rtlCol="0">
            <a:spAutoFit/>
          </a:bodyPr>
          <a:lstStyle/>
          <a:p>
            <a:r>
              <a:rPr lang="en-US" sz="1200" dirty="0"/>
              <a:t>Normal IgG4:</a:t>
            </a:r>
          </a:p>
          <a:p>
            <a:r>
              <a:rPr lang="en-US" sz="1200" dirty="0"/>
              <a:t>y = 1.13 – 0.44</a:t>
            </a:r>
          </a:p>
          <a:p>
            <a:r>
              <a:rPr lang="en-US" sz="1200" dirty="0"/>
              <a:t>R</a:t>
            </a:r>
            <a:r>
              <a:rPr lang="en-US" sz="1200" baseline="30000" dirty="0"/>
              <a:t>2</a:t>
            </a:r>
            <a:r>
              <a:rPr lang="en-US" sz="1200" dirty="0"/>
              <a:t> = 0.954</a:t>
            </a:r>
          </a:p>
        </p:txBody>
      </p:sp>
      <p:sp>
        <p:nvSpPr>
          <p:cNvPr id="14" name="TextBox 13"/>
          <p:cNvSpPr txBox="1"/>
          <p:nvPr/>
        </p:nvSpPr>
        <p:spPr>
          <a:xfrm>
            <a:off x="1004691" y="3310814"/>
            <a:ext cx="2610577" cy="646331"/>
          </a:xfrm>
          <a:prstGeom prst="rect">
            <a:avLst/>
          </a:prstGeom>
          <a:noFill/>
        </p:spPr>
        <p:txBody>
          <a:bodyPr wrap="square" rtlCol="0">
            <a:spAutoFit/>
          </a:bodyPr>
          <a:lstStyle/>
          <a:p>
            <a:pPr>
              <a:defRPr sz="1000" b="0" i="0" u="none" strike="noStrike" kern="1200" baseline="0">
                <a:solidFill>
                  <a:sysClr val="windowText" lastClr="000000"/>
                </a:solidFill>
                <a:latin typeface="+mn-lt"/>
                <a:ea typeface="+mn-ea"/>
                <a:cs typeface="+mn-cs"/>
              </a:defRPr>
            </a:pPr>
            <a:r>
              <a:rPr lang="en-US" sz="1200" dirty="0"/>
              <a:t>Normal IgG4</a:t>
            </a:r>
          </a:p>
          <a:p>
            <a:pPr>
              <a:defRPr sz="1000" b="0" i="0" u="none" strike="noStrike" kern="1200" baseline="0">
                <a:solidFill>
                  <a:sysClr val="windowText" lastClr="000000"/>
                </a:solidFill>
                <a:latin typeface="+mn-lt"/>
                <a:ea typeface="+mn-ea"/>
                <a:cs typeface="+mn-cs"/>
              </a:defRPr>
            </a:pPr>
            <a:r>
              <a:rPr lang="en-US" sz="1200" dirty="0"/>
              <a:t>y = 1.00x + 0.54
R² = 0.957</a:t>
            </a:r>
          </a:p>
        </p:txBody>
      </p:sp>
      <p:sp>
        <p:nvSpPr>
          <p:cNvPr id="15" name="TextBox 14"/>
          <p:cNvSpPr txBox="1"/>
          <p:nvPr/>
        </p:nvSpPr>
        <p:spPr>
          <a:xfrm>
            <a:off x="1017389" y="1180329"/>
            <a:ext cx="2610577" cy="461665"/>
          </a:xfrm>
          <a:prstGeom prst="rect">
            <a:avLst/>
          </a:prstGeom>
          <a:noFill/>
        </p:spPr>
        <p:txBody>
          <a:bodyPr wrap="square" rtlCol="0">
            <a:spAutoFit/>
          </a:bodyPr>
          <a:lstStyle/>
          <a:p>
            <a:r>
              <a:rPr lang="en-US" sz="1200" dirty="0"/>
              <a:t>All data:</a:t>
            </a:r>
          </a:p>
          <a:p>
            <a:r>
              <a:rPr lang="en-US" sz="1200" dirty="0"/>
              <a:t>R</a:t>
            </a:r>
            <a:r>
              <a:rPr lang="en-US" sz="1200" baseline="30000" dirty="0"/>
              <a:t>2</a:t>
            </a:r>
            <a:r>
              <a:rPr lang="en-US" sz="1200" dirty="0"/>
              <a:t> = 0.898</a:t>
            </a:r>
          </a:p>
        </p:txBody>
      </p:sp>
      <p:sp>
        <p:nvSpPr>
          <p:cNvPr id="16" name="TextBox 15"/>
          <p:cNvSpPr txBox="1"/>
          <p:nvPr/>
        </p:nvSpPr>
        <p:spPr>
          <a:xfrm>
            <a:off x="1017389" y="3865387"/>
            <a:ext cx="2610577" cy="461665"/>
          </a:xfrm>
          <a:prstGeom prst="rect">
            <a:avLst/>
          </a:prstGeom>
          <a:noFill/>
        </p:spPr>
        <p:txBody>
          <a:bodyPr wrap="square" rtlCol="0">
            <a:spAutoFit/>
          </a:bodyPr>
          <a:lstStyle/>
          <a:p>
            <a:pPr>
              <a:defRPr sz="1000" b="0" i="0" u="none" strike="noStrike" kern="1200" baseline="0">
                <a:solidFill>
                  <a:sysClr val="windowText" lastClr="000000"/>
                </a:solidFill>
                <a:latin typeface="+mn-lt"/>
                <a:ea typeface="+mn-ea"/>
                <a:cs typeface="+mn-cs"/>
              </a:defRPr>
            </a:pPr>
            <a:r>
              <a:rPr lang="en-US" sz="1200" dirty="0"/>
              <a:t>All data:
R² = 0.829</a:t>
            </a:r>
          </a:p>
        </p:txBody>
      </p:sp>
      <p:sp>
        <p:nvSpPr>
          <p:cNvPr id="17" name="TextBox 16"/>
          <p:cNvSpPr txBox="1"/>
          <p:nvPr/>
        </p:nvSpPr>
        <p:spPr>
          <a:xfrm>
            <a:off x="5163053" y="584796"/>
            <a:ext cx="2610577" cy="646331"/>
          </a:xfrm>
          <a:prstGeom prst="rect">
            <a:avLst/>
          </a:prstGeom>
          <a:noFill/>
        </p:spPr>
        <p:txBody>
          <a:bodyPr wrap="square" rtlCol="0">
            <a:spAutoFit/>
          </a:bodyPr>
          <a:lstStyle/>
          <a:p>
            <a:r>
              <a:rPr lang="en-US" sz="1200" dirty="0"/>
              <a:t>Normal IgG4:</a:t>
            </a:r>
          </a:p>
          <a:p>
            <a:r>
              <a:rPr lang="en-US" sz="1200" dirty="0"/>
              <a:t>y = 1.03 - 0.06</a:t>
            </a:r>
          </a:p>
          <a:p>
            <a:r>
              <a:rPr lang="en-US" sz="1200" dirty="0"/>
              <a:t>R</a:t>
            </a:r>
            <a:r>
              <a:rPr lang="en-US" sz="1200" baseline="30000" dirty="0"/>
              <a:t>2</a:t>
            </a:r>
            <a:r>
              <a:rPr lang="en-US" sz="1200" dirty="0"/>
              <a:t> = 0.994</a:t>
            </a:r>
          </a:p>
        </p:txBody>
      </p:sp>
      <p:sp>
        <p:nvSpPr>
          <p:cNvPr id="18" name="TextBox 17"/>
          <p:cNvSpPr txBox="1"/>
          <p:nvPr/>
        </p:nvSpPr>
        <p:spPr>
          <a:xfrm>
            <a:off x="5161060" y="1205727"/>
            <a:ext cx="2610577" cy="461665"/>
          </a:xfrm>
          <a:prstGeom prst="rect">
            <a:avLst/>
          </a:prstGeom>
          <a:noFill/>
        </p:spPr>
        <p:txBody>
          <a:bodyPr wrap="square" rtlCol="0">
            <a:spAutoFit/>
          </a:bodyPr>
          <a:lstStyle/>
          <a:p>
            <a:r>
              <a:rPr lang="en-US" sz="1200" dirty="0"/>
              <a:t>All data:</a:t>
            </a:r>
          </a:p>
          <a:p>
            <a:r>
              <a:rPr lang="en-US" sz="1200" dirty="0"/>
              <a:t>R</a:t>
            </a:r>
            <a:r>
              <a:rPr lang="en-US" sz="1200" baseline="30000" dirty="0"/>
              <a:t>2</a:t>
            </a:r>
            <a:r>
              <a:rPr lang="en-US" sz="1200" dirty="0"/>
              <a:t> = 0.983</a:t>
            </a:r>
          </a:p>
        </p:txBody>
      </p:sp>
      <p:sp>
        <p:nvSpPr>
          <p:cNvPr id="19" name="TextBox 18"/>
          <p:cNvSpPr txBox="1"/>
          <p:nvPr/>
        </p:nvSpPr>
        <p:spPr>
          <a:xfrm>
            <a:off x="5163053" y="3315045"/>
            <a:ext cx="2610577" cy="646331"/>
          </a:xfrm>
          <a:prstGeom prst="rect">
            <a:avLst/>
          </a:prstGeom>
          <a:noFill/>
        </p:spPr>
        <p:txBody>
          <a:bodyPr wrap="square" rtlCol="0">
            <a:spAutoFit/>
          </a:bodyPr>
          <a:lstStyle/>
          <a:p>
            <a:pPr>
              <a:defRPr sz="1000" b="0" i="0" u="none" strike="noStrike" kern="1200" baseline="0">
                <a:solidFill>
                  <a:sysClr val="windowText" lastClr="000000"/>
                </a:solidFill>
                <a:latin typeface="+mn-lt"/>
                <a:ea typeface="+mn-ea"/>
                <a:cs typeface="+mn-cs"/>
              </a:defRPr>
            </a:pPr>
            <a:r>
              <a:rPr lang="en-US" sz="1200" dirty="0"/>
              <a:t>Normal IgG4</a:t>
            </a:r>
          </a:p>
          <a:p>
            <a:pPr>
              <a:defRPr sz="1000" b="0" i="0" u="none" strike="noStrike" kern="1200" baseline="0">
                <a:solidFill>
                  <a:sysClr val="windowText" lastClr="000000"/>
                </a:solidFill>
                <a:latin typeface="+mn-lt"/>
                <a:ea typeface="+mn-ea"/>
                <a:cs typeface="+mn-cs"/>
              </a:defRPr>
            </a:pPr>
            <a:r>
              <a:rPr lang="en-US" sz="1200" dirty="0"/>
              <a:t>y = 0.89x + 1.07
R² = 0.962</a:t>
            </a:r>
          </a:p>
        </p:txBody>
      </p:sp>
      <p:sp>
        <p:nvSpPr>
          <p:cNvPr id="20" name="TextBox 19"/>
          <p:cNvSpPr txBox="1"/>
          <p:nvPr/>
        </p:nvSpPr>
        <p:spPr>
          <a:xfrm>
            <a:off x="5175751" y="3869618"/>
            <a:ext cx="2610577" cy="461665"/>
          </a:xfrm>
          <a:prstGeom prst="rect">
            <a:avLst/>
          </a:prstGeom>
          <a:noFill/>
        </p:spPr>
        <p:txBody>
          <a:bodyPr wrap="square" rtlCol="0">
            <a:spAutoFit/>
          </a:bodyPr>
          <a:lstStyle/>
          <a:p>
            <a:pPr>
              <a:defRPr sz="1000" b="0" i="0" u="none" strike="noStrike" kern="1200" baseline="0">
                <a:solidFill>
                  <a:sysClr val="windowText" lastClr="000000"/>
                </a:solidFill>
                <a:latin typeface="+mn-lt"/>
                <a:ea typeface="+mn-ea"/>
                <a:cs typeface="+mn-cs"/>
              </a:defRPr>
            </a:pPr>
            <a:r>
              <a:rPr lang="en-US" sz="1200" dirty="0"/>
              <a:t>All data:
R² = 0.939</a:t>
            </a:r>
          </a:p>
        </p:txBody>
      </p:sp>
      <p:sp>
        <p:nvSpPr>
          <p:cNvPr id="21" name="TextBox 20"/>
          <p:cNvSpPr txBox="1"/>
          <p:nvPr/>
        </p:nvSpPr>
        <p:spPr>
          <a:xfrm>
            <a:off x="1911832" y="6026013"/>
            <a:ext cx="7136016" cy="738664"/>
          </a:xfrm>
          <a:prstGeom prst="rect">
            <a:avLst/>
          </a:prstGeom>
          <a:noFill/>
        </p:spPr>
        <p:txBody>
          <a:bodyPr wrap="square" rtlCol="0">
            <a:spAutoFit/>
          </a:bodyPr>
          <a:lstStyle/>
          <a:p>
            <a:r>
              <a:rPr lang="en-US" sz="1050" b="1" dirty="0"/>
              <a:t>Linear regression of the total IgG methods against the </a:t>
            </a:r>
            <a:r>
              <a:rPr lang="en-US" sz="1050" b="1" dirty="0" err="1"/>
              <a:t>SumIgG</a:t>
            </a:r>
            <a:r>
              <a:rPr lang="en-US" sz="1050" b="1" dirty="0"/>
              <a:t> methods. </a:t>
            </a:r>
            <a:r>
              <a:rPr lang="en-US" sz="1050" dirty="0"/>
              <a:t>Each plot shows differential display of data points for each of five categories of samples demarcated by IgG4 concentration: within the normal reference interval, 1 – 2 times the upper limit of normal (1 – 2 * ULN), 2 – 4 * ULN, 4 – 8 * ULN, and &gt; 8 * ULN. The trend line is plotted only for those data points that are within the normal IgG4 reference interval. </a:t>
            </a:r>
          </a:p>
        </p:txBody>
      </p:sp>
      <p:sp>
        <p:nvSpPr>
          <p:cNvPr id="22" name="Title 1"/>
          <p:cNvSpPr>
            <a:spLocks noGrp="1"/>
          </p:cNvSpPr>
          <p:nvPr>
            <p:ph type="title"/>
          </p:nvPr>
        </p:nvSpPr>
        <p:spPr>
          <a:xfrm>
            <a:off x="83127" y="-43961"/>
            <a:ext cx="7250202" cy="747396"/>
          </a:xfrm>
        </p:spPr>
        <p:txBody>
          <a:bodyPr/>
          <a:lstStyle/>
          <a:p>
            <a:r>
              <a:rPr lang="en-US" dirty="0"/>
              <a:t>Results</a:t>
            </a:r>
          </a:p>
        </p:txBody>
      </p:sp>
    </p:spTree>
    <p:extLst>
      <p:ext uri="{BB962C8B-B14F-4D97-AF65-F5344CB8AC3E}">
        <p14:creationId xmlns:p14="http://schemas.microsoft.com/office/powerpoint/2010/main" val="107573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794183"/>
          </a:xfrm>
        </p:spPr>
        <p:txBody>
          <a:bodyPr>
            <a:normAutofit fontScale="92500" lnSpcReduction="20000"/>
          </a:bodyPr>
          <a:lstStyle/>
          <a:p>
            <a:r>
              <a:rPr lang="en-US" sz="2800" i="1" dirty="0"/>
              <a:t>Before 2014, there was a common IgG4 dependent error affecting the Binding Site IgG4 method (the hook effect) on certain analytical platforms. In addition, there was an IgG4 dependent error affecting IgG2 and IgG1 (as shown in this article). How might the co-occurrence of the these errors obscure their respective detection via an internal QC program based on monitoring the discrepancy between the sum of the IgG subclasses and the independent total IgG measurement?</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98844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738126"/>
            <a:ext cx="7793356" cy="3794183"/>
          </a:xfrm>
        </p:spPr>
        <p:txBody>
          <a:bodyPr>
            <a:normAutofit fontScale="92500" lnSpcReduction="10000"/>
          </a:bodyPr>
          <a:lstStyle/>
          <a:p>
            <a:pPr marL="0" indent="0">
              <a:buNone/>
            </a:pPr>
            <a:r>
              <a:rPr lang="en-US" sz="2500" dirty="0"/>
              <a:t>IgG subclasses are typically measured to assess for</a:t>
            </a:r>
          </a:p>
          <a:p>
            <a:r>
              <a:rPr lang="en-US" sz="2500" dirty="0"/>
              <a:t>primary or secondary immunodeficiency or</a:t>
            </a:r>
          </a:p>
          <a:p>
            <a:r>
              <a:rPr lang="en-US" sz="2500" dirty="0"/>
              <a:t>IgG4-related disease (IgG4-RD)</a:t>
            </a:r>
          </a:p>
          <a:p>
            <a:pPr marL="0" indent="0">
              <a:buNone/>
            </a:pPr>
            <a:r>
              <a:rPr lang="en-US" sz="2500" dirty="0"/>
              <a:t>Serum IgG4 is a biomarker of IgG4-RD</a:t>
            </a:r>
          </a:p>
          <a:p>
            <a:r>
              <a:rPr lang="en-US" sz="2500" dirty="0"/>
              <a:t>Higher serum IgG4 concentrations have higher likelihood ratios for the presence of IgG4-RD</a:t>
            </a:r>
          </a:p>
          <a:p>
            <a:pPr marL="0" indent="0">
              <a:buNone/>
            </a:pPr>
            <a:r>
              <a:rPr lang="en-US" sz="2500" dirty="0"/>
              <a:t>IgG subclasses are typically measured as a panel by means of immunonephelometry (IN)</a:t>
            </a:r>
          </a:p>
          <a:p>
            <a:r>
              <a:rPr lang="en-US" sz="2500" dirty="0"/>
              <a:t>Multiple validation studies indicate reliable performance of commercial methods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738126"/>
            <a:ext cx="7793356" cy="3794183"/>
          </a:xfrm>
        </p:spPr>
        <p:txBody>
          <a:bodyPr>
            <a:normAutofit fontScale="92500" lnSpcReduction="20000"/>
          </a:bodyPr>
          <a:lstStyle/>
          <a:p>
            <a:pPr marL="0" indent="0">
              <a:buNone/>
            </a:pPr>
            <a:r>
              <a:rPr lang="en-US" sz="2500" dirty="0"/>
              <a:t>However, two analytic errors have been noted with IN IgG subclass measurement</a:t>
            </a:r>
          </a:p>
          <a:p>
            <a:pPr lvl="1"/>
            <a:r>
              <a:rPr lang="en-US" sz="2100" dirty="0"/>
              <a:t>The error of antigen excess (now resolved)</a:t>
            </a:r>
          </a:p>
          <a:p>
            <a:pPr lvl="1"/>
            <a:r>
              <a:rPr lang="en-US" sz="2100" dirty="0"/>
              <a:t>An IgG4 dependent discrepancy between the sum of the individual subclasses and the independent total IgG measurement</a:t>
            </a:r>
          </a:p>
          <a:p>
            <a:pPr lvl="1"/>
            <a:r>
              <a:rPr lang="en-US" sz="2100" dirty="0"/>
              <a:t>An ancillary finding associated with the latter error was the association of elevated IgG2 results in patients with IgG4-RD (those with high IgG4 results).</a:t>
            </a:r>
          </a:p>
          <a:p>
            <a:pPr marL="57150" indent="0">
              <a:buNone/>
            </a:pPr>
            <a:r>
              <a:rPr lang="en-US" sz="2500" dirty="0"/>
              <a:t>As the unexplained errors could pertain to vendor specific test reagents, or test methodology, an alternate methodology to measure subclasses was developed</a:t>
            </a:r>
          </a:p>
          <a:p>
            <a:pPr marL="800100" lvl="1"/>
            <a:r>
              <a:rPr lang="en-US" sz="2500" dirty="0"/>
              <a:t>	LC-MS/MS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348440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US" sz="2500" i="1" dirty="0"/>
              <a:t>Why might an IgG4 concentration dependent analytic error be undetected in a multiplex assay for immunoglobulins?</a:t>
            </a:r>
          </a:p>
          <a:p>
            <a:pPr marL="0" indent="0">
              <a:buNone/>
            </a:pPr>
            <a:r>
              <a:rPr lang="en-US" sz="2500" i="1" dirty="0"/>
              <a:t>What explanation might explain the apparent utility of both IgG2 and IgG4 as biomarkers of IgG4-RD?</a:t>
            </a:r>
            <a:endParaRPr lang="en-US" i="1"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151275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&amp; Methods</a:t>
            </a:r>
          </a:p>
        </p:txBody>
      </p:sp>
      <p:sp>
        <p:nvSpPr>
          <p:cNvPr id="3" name="Content Placeholder 2"/>
          <p:cNvSpPr>
            <a:spLocks noGrp="1"/>
          </p:cNvSpPr>
          <p:nvPr>
            <p:ph idx="4294967295"/>
          </p:nvPr>
        </p:nvSpPr>
        <p:spPr>
          <a:xfrm>
            <a:off x="760021" y="1738126"/>
            <a:ext cx="7793356" cy="3794183"/>
          </a:xfrm>
        </p:spPr>
        <p:txBody>
          <a:bodyPr>
            <a:normAutofit fontScale="85000" lnSpcReduction="20000"/>
          </a:bodyPr>
          <a:lstStyle/>
          <a:p>
            <a:pPr marL="0" indent="0">
              <a:buNone/>
            </a:pPr>
            <a:r>
              <a:rPr lang="en-US" sz="2500" dirty="0"/>
              <a:t>LC-MS/MS IgG subclass method validation</a:t>
            </a:r>
          </a:p>
          <a:p>
            <a:pPr lvl="1"/>
            <a:r>
              <a:rPr lang="en-US" sz="2100" dirty="0"/>
              <a:t>Method measures each of the four IgG subclasses based on subclass specific tryptic digest peptides</a:t>
            </a:r>
          </a:p>
          <a:p>
            <a:pPr lvl="1"/>
            <a:r>
              <a:rPr lang="en-US" sz="2100" dirty="0"/>
              <a:t>For each subclass, the method was calibrated to the same standard as one of the existing commercial IgG subclass IN methods (Binding </a:t>
            </a:r>
            <a:r>
              <a:rPr lang="en-US" sz="2100" dirty="0" err="1"/>
              <a:t>Site</a:t>
            </a:r>
            <a:r>
              <a:rPr lang="en-US" sz="2100" baseline="30000" dirty="0" err="1"/>
              <a:t>TM</a:t>
            </a:r>
            <a:r>
              <a:rPr lang="en-US" sz="2100" dirty="0"/>
              <a:t> immunonephelometry (BSIN))</a:t>
            </a:r>
          </a:p>
          <a:p>
            <a:pPr lvl="1"/>
            <a:r>
              <a:rPr lang="en-US" sz="2100" dirty="0"/>
              <a:t>Method validation included a method comparison study in a cohort of patients investigated for IgG4-RD (n = 73 comparison with BSIN &amp; N = 38 comparison with </a:t>
            </a:r>
            <a:r>
              <a:rPr lang="en-US" sz="2100" dirty="0" err="1"/>
              <a:t>Siemens</a:t>
            </a:r>
            <a:r>
              <a:rPr lang="en-US" sz="2100" baseline="30000" dirty="0" err="1"/>
              <a:t>TM</a:t>
            </a:r>
            <a:r>
              <a:rPr lang="en-US" sz="2100" dirty="0"/>
              <a:t> immunonephelometry (SIN)</a:t>
            </a:r>
          </a:p>
          <a:p>
            <a:pPr marL="0" indent="0">
              <a:buNone/>
            </a:pPr>
            <a:r>
              <a:rPr lang="en-US" sz="2500" dirty="0"/>
              <a:t>LC-MS/MS was considered the gold standard given the known errors in the BSIN method</a:t>
            </a:r>
          </a:p>
          <a:p>
            <a:pPr lvl="1"/>
            <a:r>
              <a:rPr lang="en-US" sz="2100" dirty="0"/>
              <a:t>Multivariate analysis used to describe the individual IN subclass measurements in terms of coefficients of the respective LC-MS/MS IgG subclass measurements</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5032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US" sz="2500" i="1" dirty="0"/>
              <a:t>Why is multivariate linear regression a valuable tool in understanding the analytic errors associated with the IN subclass measurements?</a:t>
            </a:r>
            <a:endParaRPr lang="en-US" i="1"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154630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a:ext>
            </a:extLst>
          </a:blip>
          <a:srcRect t="12141" b="9801"/>
          <a:stretch>
            <a:fillRect/>
          </a:stretch>
        </p:blipFill>
        <p:spPr bwMode="auto">
          <a:xfrm>
            <a:off x="1169770" y="2205167"/>
            <a:ext cx="6505468" cy="3229443"/>
          </a:xfrm>
          <a:prstGeom prst="rect">
            <a:avLst/>
          </a:prstGeom>
          <a:noFill/>
          <a:ln w="9525">
            <a:noFill/>
            <a:miter lim="800000"/>
            <a:headEnd/>
            <a:tailEnd/>
          </a:ln>
        </p:spPr>
      </p:pic>
      <p:sp>
        <p:nvSpPr>
          <p:cNvPr id="3" name="Content Placeholder 2"/>
          <p:cNvSpPr>
            <a:spLocks noGrp="1"/>
          </p:cNvSpPr>
          <p:nvPr>
            <p:ph idx="4294967295"/>
          </p:nvPr>
        </p:nvSpPr>
        <p:spPr>
          <a:xfrm>
            <a:off x="1039121" y="1068201"/>
            <a:ext cx="7793356" cy="3794183"/>
          </a:xfrm>
        </p:spPr>
        <p:txBody>
          <a:bodyPr>
            <a:normAutofit/>
          </a:bodyPr>
          <a:lstStyle/>
          <a:p>
            <a:pPr marL="0" indent="0">
              <a:buNone/>
            </a:pPr>
            <a:r>
              <a:rPr lang="en-US" dirty="0"/>
              <a:t>LC-MS/MS subclass method gave acceptable performance as compared to immunonephelometry in patients with normal concentrations of IgG4.</a:t>
            </a:r>
            <a:endParaRPr lang="en-US" sz="2000" i="1" dirty="0"/>
          </a:p>
        </p:txBody>
      </p:sp>
      <p:sp>
        <p:nvSpPr>
          <p:cNvPr id="2" name="Title 1"/>
          <p:cNvSpPr>
            <a:spLocks noGrp="1"/>
          </p:cNvSpPr>
          <p:nvPr>
            <p:ph type="title"/>
          </p:nvPr>
        </p:nvSpPr>
        <p:spPr>
          <a:xfrm>
            <a:off x="83127" y="653889"/>
            <a:ext cx="7250202" cy="747396"/>
          </a:xfrm>
        </p:spPr>
        <p:txBody>
          <a:bodyPr/>
          <a:lstStyle/>
          <a:p>
            <a:r>
              <a:rPr lang="en-US" dirty="0"/>
              <a:t>Results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6" name="Rectangle 5"/>
          <p:cNvSpPr/>
          <p:nvPr/>
        </p:nvSpPr>
        <p:spPr>
          <a:xfrm>
            <a:off x="1233717" y="5460753"/>
            <a:ext cx="7018924" cy="646331"/>
          </a:xfrm>
          <a:prstGeom prst="rect">
            <a:avLst/>
          </a:prstGeom>
        </p:spPr>
        <p:txBody>
          <a:bodyPr wrap="square">
            <a:spAutoFit/>
          </a:bodyPr>
          <a:lstStyle/>
          <a:p>
            <a:r>
              <a:rPr lang="en-CA" b="1" dirty="0"/>
              <a:t>Typical chromatogram for a patient sample with IgG subclass concentrations within the associated reference intervals.</a:t>
            </a:r>
            <a:endParaRPr lang="en-CA" dirty="0"/>
          </a:p>
        </p:txBody>
      </p:sp>
    </p:spTree>
    <p:extLst>
      <p:ext uri="{BB962C8B-B14F-4D97-AF65-F5344CB8AC3E}">
        <p14:creationId xmlns:p14="http://schemas.microsoft.com/office/powerpoint/2010/main" val="57601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3794183"/>
          </a:xfrm>
        </p:spPr>
        <p:txBody>
          <a:bodyPr>
            <a:normAutofit fontScale="85000" lnSpcReduction="20000"/>
          </a:bodyPr>
          <a:lstStyle/>
          <a:p>
            <a:pPr marL="0" indent="0">
              <a:buNone/>
            </a:pPr>
            <a:r>
              <a:rPr lang="en-US" sz="2500" dirty="0"/>
              <a:t>Method comparison with immunonephelometry showed </a:t>
            </a:r>
            <a:r>
              <a:rPr lang="en-US" sz="2500" b="1" dirty="0"/>
              <a:t>IgG4 dependent bias</a:t>
            </a:r>
            <a:r>
              <a:rPr lang="en-US" sz="2500" dirty="0"/>
              <a:t> affecting:</a:t>
            </a:r>
          </a:p>
          <a:p>
            <a:pPr marL="0" indent="0">
              <a:buNone/>
            </a:pPr>
            <a:endParaRPr lang="en-US" sz="2500" dirty="0"/>
          </a:p>
          <a:p>
            <a:pPr marL="0" indent="0">
              <a:buNone/>
            </a:pPr>
            <a:r>
              <a:rPr lang="en-US" sz="2500" dirty="0"/>
              <a:t>The BSIN IgG2 subclass method:</a:t>
            </a:r>
          </a:p>
          <a:p>
            <a:pPr lvl="1"/>
            <a:r>
              <a:rPr lang="en-US" dirty="0"/>
              <a:t>The BSIN IgG2 concentration was best predicted by the sum of the LC-MS/MS IgG2 and IgG4 concentrations</a:t>
            </a:r>
          </a:p>
          <a:p>
            <a:pPr marL="457200" lvl="1" indent="0">
              <a:buNone/>
            </a:pPr>
            <a:r>
              <a:rPr lang="en-US" sz="2500" dirty="0"/>
              <a:t>		</a:t>
            </a:r>
            <a:r>
              <a:rPr lang="en-US" sz="2500" i="1" dirty="0"/>
              <a:t>IgG2 =   0.94*IgG4 + 0.89*IgG2 	</a:t>
            </a:r>
            <a:r>
              <a:rPr lang="en-US" sz="2500" dirty="0"/>
              <a:t>AND</a:t>
            </a:r>
          </a:p>
          <a:p>
            <a:pPr marL="0" indent="0">
              <a:buNone/>
            </a:pPr>
            <a:r>
              <a:rPr lang="en-US" sz="2500" dirty="0"/>
              <a:t>Another BSIN subclass (IgG1) method, and the SIN IgG2 subclass methods. These latter subclasses were best predicted by the following equations:</a:t>
            </a:r>
          </a:p>
          <a:p>
            <a:pPr marL="1314450" lvl="3" indent="0">
              <a:buNone/>
            </a:pPr>
            <a:r>
              <a:rPr lang="en-US" sz="2500" i="1" dirty="0"/>
              <a:t>IgG1  =  0.89*IgG1 + 0.40*IgG4</a:t>
            </a:r>
          </a:p>
          <a:p>
            <a:pPr marL="1314450" lvl="3" indent="0">
              <a:buNone/>
            </a:pPr>
            <a:r>
              <a:rPr lang="en-US" sz="2500" i="1" dirty="0"/>
              <a:t>IgG2  =  0.72*IgG2 +  0.24*IgG4</a:t>
            </a:r>
            <a:endParaRPr lang="en-US" i="1"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5" name="TextBox 4"/>
          <p:cNvSpPr txBox="1"/>
          <p:nvPr/>
        </p:nvSpPr>
        <p:spPr>
          <a:xfrm>
            <a:off x="1945272" y="5579014"/>
            <a:ext cx="7288273" cy="338554"/>
          </a:xfrm>
          <a:prstGeom prst="rect">
            <a:avLst/>
          </a:prstGeom>
          <a:noFill/>
        </p:spPr>
        <p:txBody>
          <a:bodyPr wrap="none" rtlCol="0">
            <a:spAutoFit/>
          </a:bodyPr>
          <a:lstStyle/>
          <a:p>
            <a:r>
              <a:rPr lang="en-US" sz="1600" dirty="0"/>
              <a:t>Note: All displayed coefficients were significantly different from 0 (p &lt; 0.00001)</a:t>
            </a:r>
          </a:p>
        </p:txBody>
      </p:sp>
    </p:spTree>
    <p:extLst>
      <p:ext uri="{BB962C8B-B14F-4D97-AF65-F5344CB8AC3E}">
        <p14:creationId xmlns:p14="http://schemas.microsoft.com/office/powerpoint/2010/main" val="284632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jp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2750" y="799826"/>
            <a:ext cx="6934831" cy="4623221"/>
          </a:xfrm>
          <a:prstGeom prst="rect">
            <a:avLst/>
          </a:prstGeom>
        </p:spPr>
      </p:pic>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65716" y="696003"/>
            <a:ext cx="8728901" cy="400110"/>
          </a:xfrm>
          <a:prstGeom prst="rect">
            <a:avLst/>
          </a:prstGeom>
          <a:noFill/>
        </p:spPr>
        <p:txBody>
          <a:bodyPr wrap="square" rtlCol="0">
            <a:spAutoFit/>
          </a:bodyPr>
          <a:lstStyle/>
          <a:p>
            <a:r>
              <a:rPr lang="en-US" sz="2000" b="1" dirty="0">
                <a:latin typeface="+mj-lt"/>
              </a:rPr>
              <a:t>Linear regression of IN IgG1, IgG2, and IgG3 vs LC-MS/MS subclasses</a:t>
            </a:r>
          </a:p>
        </p:txBody>
      </p:sp>
      <p:sp>
        <p:nvSpPr>
          <p:cNvPr id="3" name="Rectangle 2"/>
          <p:cNvSpPr/>
          <p:nvPr/>
        </p:nvSpPr>
        <p:spPr>
          <a:xfrm>
            <a:off x="2066306" y="5353835"/>
            <a:ext cx="6828312" cy="954107"/>
          </a:xfrm>
          <a:prstGeom prst="rect">
            <a:avLst/>
          </a:prstGeom>
          <a:solidFill>
            <a:schemeClr val="bg1">
              <a:lumMod val="75000"/>
            </a:schemeClr>
          </a:solidFill>
        </p:spPr>
        <p:txBody>
          <a:bodyPr wrap="square">
            <a:spAutoFit/>
          </a:bodyPr>
          <a:lstStyle/>
          <a:p>
            <a:r>
              <a:rPr lang="en-US" sz="1400" b="1" dirty="0">
                <a:solidFill>
                  <a:srgbClr val="B11F24"/>
                </a:solidFill>
              </a:rPr>
              <a:t>Figure 1. Each plot shows a differential display of data points for each of 5 categories of samples demarcated by IgG4 concentration. The trend line and regression equation are plotted only for those data points that are within the normal IgG4 reference interval. </a:t>
            </a:r>
            <a:endParaRPr lang="en-US" sz="1400" b="1" dirty="0">
              <a:solidFill>
                <a:srgbClr val="C00000"/>
              </a:solidFill>
            </a:endParaRPr>
          </a:p>
        </p:txBody>
      </p:sp>
      <p:sp>
        <p:nvSpPr>
          <p:cNvPr id="8" name="Title 1"/>
          <p:cNvSpPr txBox="1">
            <a:spLocks/>
          </p:cNvSpPr>
          <p:nvPr/>
        </p:nvSpPr>
        <p:spPr>
          <a:xfrm>
            <a:off x="138947" y="235179"/>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Tree>
    <p:extLst>
      <p:ext uri="{BB962C8B-B14F-4D97-AF65-F5344CB8AC3E}">
        <p14:creationId xmlns:p14="http://schemas.microsoft.com/office/powerpoint/2010/main" val="1743101776"/>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1509</TotalTime>
  <Words>963</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ＭＳ Ｐゴシック</vt:lpstr>
      <vt:lpstr>Arial</vt:lpstr>
      <vt:lpstr>Calibri</vt:lpstr>
      <vt:lpstr>Courier New</vt:lpstr>
      <vt:lpstr>Times New Roman</vt:lpstr>
      <vt:lpstr>Office Theme</vt:lpstr>
      <vt:lpstr>PowerPoint Presentation</vt:lpstr>
      <vt:lpstr>Introduction</vt:lpstr>
      <vt:lpstr>Introduction</vt:lpstr>
      <vt:lpstr>Question:</vt:lpstr>
      <vt:lpstr>Materials &amp; Methods</vt:lpstr>
      <vt:lpstr>Question:</vt:lpstr>
      <vt:lpstr>Results</vt:lpstr>
      <vt:lpstr>Results</vt:lpstr>
      <vt:lpstr>PowerPoint Presentation</vt:lpstr>
      <vt:lpstr>PowerPoint Presentation</vt:lpstr>
      <vt:lpstr>Results</vt:lpstr>
      <vt:lpstr>Question:</vt:lpstr>
      <vt:lpstr>Results</vt:lpstr>
      <vt:lpstr>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102</cp:revision>
  <dcterms:created xsi:type="dcterms:W3CDTF">2014-07-07T15:02:10Z</dcterms:created>
  <dcterms:modified xsi:type="dcterms:W3CDTF">2018-04-30T14:50:02Z</dcterms:modified>
</cp:coreProperties>
</file>