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60" r:id="rId2"/>
    <p:sldId id="257" r:id="rId3"/>
    <p:sldId id="271" r:id="rId4"/>
    <p:sldId id="268" r:id="rId5"/>
    <p:sldId id="264" r:id="rId6"/>
    <p:sldId id="269" r:id="rId7"/>
    <p:sldId id="265" r:id="rId8"/>
    <p:sldId id="263" r:id="rId9"/>
    <p:sldId id="272" r:id="rId10"/>
    <p:sldId id="273" r:id="rId11"/>
    <p:sldId id="270" r:id="rId12"/>
    <p:sldId id="267" r:id="rId13"/>
    <p:sldId id="275" r:id="rId14"/>
    <p:sldId id="26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snapToObjects="1">
      <p:cViewPr varScale="1">
        <p:scale>
          <a:sx n="103" d="100"/>
          <a:sy n="103" d="100"/>
        </p:scale>
        <p:origin x="156" y="10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11/20/2018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11/20/2018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Download the free </a:t>
            </a: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app </a:t>
            </a:r>
          </a:p>
          <a:p>
            <a:pPr algn="ctr" defTabSz="914400" eaLnBrk="1" hangingPunct="1">
              <a:defRPr/>
            </a:pPr>
            <a:r>
              <a:rPr lang="en-US" sz="2400" kern="1200" dirty="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7200" b="1" dirty="0"/>
          </a:p>
          <a:p>
            <a:pPr marL="0" indent="0">
              <a:buNone/>
            </a:pPr>
            <a:r>
              <a:rPr lang="en-US" sz="7200" b="1" dirty="0"/>
              <a:t>Direct Comparison of Cardiac Troponin T and I using a Uniform and a Sex-specific Approach in the Detection of Functionally Relevant Coronary Artery Disease </a:t>
            </a:r>
          </a:p>
          <a:p>
            <a:pPr marL="0" indent="0">
              <a:buNone/>
            </a:pPr>
            <a:endParaRPr lang="en-US" sz="7200" dirty="0">
              <a:latin typeface="Arial" pitchFamily="34" charset="0"/>
              <a:cs typeface="Arial" pitchFamily="34" charset="0"/>
            </a:endParaRPr>
          </a:p>
          <a:p>
            <a:pPr marL="0" indent="0">
              <a:buNone/>
            </a:pPr>
            <a:r>
              <a:rPr lang="en-US" sz="6400" dirty="0"/>
              <a:t>D. Mueller, C. </a:t>
            </a:r>
            <a:r>
              <a:rPr lang="en-US" sz="6400" dirty="0" err="1"/>
              <a:t>Puelacher</a:t>
            </a:r>
            <a:r>
              <a:rPr lang="en-US" sz="6400" dirty="0"/>
              <a:t>, U. Honegger, J.E. Walter, P. </a:t>
            </a:r>
            <a:r>
              <a:rPr lang="en-US" sz="6400" dirty="0" err="1"/>
              <a:t>Badertscher</a:t>
            </a:r>
            <a:r>
              <a:rPr lang="en-US" sz="6400" dirty="0"/>
              <a:t>, N. </a:t>
            </a:r>
            <a:r>
              <a:rPr lang="en-US" sz="6400" dirty="0" err="1"/>
              <a:t>Schaerli</a:t>
            </a:r>
            <a:r>
              <a:rPr lang="en-US" sz="6400" dirty="0"/>
              <a:t>, I. </a:t>
            </a:r>
            <a:r>
              <a:rPr lang="en-US" sz="6400" dirty="0" err="1"/>
              <a:t>Strebel</a:t>
            </a:r>
            <a:r>
              <a:rPr lang="en-US" sz="6400" dirty="0"/>
              <a:t>, R. </a:t>
            </a:r>
            <a:r>
              <a:rPr lang="en-US" sz="6400" dirty="0" err="1"/>
              <a:t>Twerenbold</a:t>
            </a:r>
            <a:r>
              <a:rPr lang="en-US" sz="6400" dirty="0"/>
              <a:t>, J. </a:t>
            </a:r>
            <a:r>
              <a:rPr lang="en-US" sz="6400" dirty="0" err="1"/>
              <a:t>Boeddinghaus</a:t>
            </a:r>
            <a:r>
              <a:rPr lang="en-US" sz="6400" dirty="0"/>
              <a:t>, T. </a:t>
            </a:r>
            <a:r>
              <a:rPr lang="en-US" sz="6400" dirty="0" err="1"/>
              <a:t>Nestelberger</a:t>
            </a:r>
            <a:r>
              <a:rPr lang="en-US" sz="6400" dirty="0"/>
              <a:t>, C. </a:t>
            </a:r>
            <a:r>
              <a:rPr lang="en-US" sz="6400" dirty="0" err="1"/>
              <a:t>Hollenstein</a:t>
            </a:r>
            <a:r>
              <a:rPr lang="en-US" sz="6400" dirty="0"/>
              <a:t>, J. Du Fay de </a:t>
            </a:r>
            <a:r>
              <a:rPr lang="en-US" sz="6400" dirty="0" err="1"/>
              <a:t>Lavallaz</a:t>
            </a:r>
            <a:r>
              <a:rPr lang="en-US" sz="6400" dirty="0"/>
              <a:t>, R. </a:t>
            </a:r>
            <a:r>
              <a:rPr lang="en-US" sz="6400" dirty="0" err="1"/>
              <a:t>Jeger</a:t>
            </a:r>
            <a:r>
              <a:rPr lang="en-US" sz="6400" dirty="0"/>
              <a:t>, C. Kaiser, D. Wild, K. </a:t>
            </a:r>
            <a:r>
              <a:rPr lang="en-US" sz="6400" dirty="0" err="1"/>
              <a:t>Rentsch</a:t>
            </a:r>
            <a:r>
              <a:rPr lang="en-US" sz="6400" dirty="0"/>
              <a:t>, A. </a:t>
            </a:r>
            <a:r>
              <a:rPr lang="en-US" sz="6400" dirty="0" err="1"/>
              <a:t>Buser</a:t>
            </a:r>
            <a:r>
              <a:rPr lang="en-US" sz="6400" dirty="0"/>
              <a:t>, M. Zellweger, T. Reichlin, and C. Mueller </a:t>
            </a:r>
          </a:p>
          <a:p>
            <a:pPr marL="0" indent="0">
              <a:buNone/>
            </a:pPr>
            <a:endParaRPr lang="en-US" sz="6400" dirty="0">
              <a:latin typeface="Arial" pitchFamily="34" charset="0"/>
              <a:cs typeface="Arial" pitchFamily="34" charset="0"/>
            </a:endParaRPr>
          </a:p>
          <a:p>
            <a:pPr marL="0" indent="0">
              <a:buFont typeface="Arial" charset="0"/>
              <a:buNone/>
              <a:defRPr/>
            </a:pPr>
            <a:r>
              <a:rPr lang="en-US" sz="6200" dirty="0">
                <a:latin typeface="Arial" pitchFamily="34" charset="0"/>
                <a:cs typeface="Arial" pitchFamily="34" charset="0"/>
              </a:rPr>
              <a:t>November 2018</a:t>
            </a:r>
            <a:endParaRPr lang="en-US" sz="6200" dirty="0">
              <a:solidFill>
                <a:srgbClr val="C00000"/>
              </a:solidFill>
              <a:latin typeface="Arial" pitchFamily="34" charset="0"/>
              <a:cs typeface="Arial" pitchFamily="34" charset="0"/>
            </a:endParaRPr>
          </a:p>
          <a:p>
            <a:pPr marL="0" indent="0">
              <a:buFont typeface="Arial" charset="0"/>
              <a:buNone/>
              <a:defRPr/>
            </a:pPr>
            <a:endParaRPr lang="en-US" sz="6200" b="1" dirty="0">
              <a:solidFill>
                <a:srgbClr val="C00000"/>
              </a:solidFill>
              <a:latin typeface="Arial" pitchFamily="34" charset="0"/>
              <a:cs typeface="Arial" pitchFamily="34" charset="0"/>
            </a:endParaRPr>
          </a:p>
          <a:p>
            <a:pPr marL="0" indent="0">
              <a:buFont typeface="Arial" charset="0"/>
              <a:buNone/>
              <a:defRPr/>
            </a:pPr>
            <a:endParaRPr lang="en-US" sz="6200" b="1" dirty="0">
              <a:solidFill>
                <a:srgbClr val="C00000"/>
              </a:solidFill>
              <a:latin typeface="Arial" pitchFamily="34" charset="0"/>
              <a:cs typeface="Arial" pitchFamily="34" charset="0"/>
            </a:endParaRPr>
          </a:p>
          <a:p>
            <a:pPr marL="0" indent="0">
              <a:buFont typeface="Arial" pitchFamily="34" charset="0"/>
              <a:buNone/>
              <a:defRPr/>
            </a:pPr>
            <a:r>
              <a:rPr lang="en-US" sz="6200" dirty="0">
                <a:latin typeface="Arial" pitchFamily="34" charset="0"/>
                <a:cs typeface="Arial" pitchFamily="34" charset="0"/>
              </a:rPr>
              <a:t>www.clinchem.org/content/64/11/1596.full</a:t>
            </a:r>
          </a:p>
          <a:p>
            <a:pPr marL="0" indent="0">
              <a:buFont typeface="Arial" pitchFamily="34" charset="0"/>
              <a:buNone/>
              <a:defRPr/>
            </a:pPr>
            <a:endParaRPr lang="en-US" sz="9600" b="1" dirty="0">
              <a:latin typeface="Arial" pitchFamily="34" charset="0"/>
              <a:cs typeface="Arial" pitchFamily="34" charset="0"/>
            </a:endParaRPr>
          </a:p>
          <a:p>
            <a:pPr marL="0" indent="0">
              <a:buFont typeface="Arial" pitchFamily="34" charset="0"/>
              <a:buNone/>
              <a:defRPr/>
            </a:pPr>
            <a:endParaRPr lang="en-US" sz="5200" dirty="0">
              <a:latin typeface="Arial" pitchFamily="34" charset="0"/>
              <a:cs typeface="Arial" pitchFamily="34" charset="0"/>
            </a:endParaRPr>
          </a:p>
          <a:p>
            <a:pPr marL="0" indent="0">
              <a:buFont typeface="Arial" pitchFamily="34" charset="0"/>
              <a:buNone/>
              <a:defRPr/>
            </a:pPr>
            <a:r>
              <a:rPr lang="en-US" sz="5200" dirty="0">
                <a:latin typeface="Arial" pitchFamily="34" charset="0"/>
                <a:cs typeface="Arial" pitchFamily="34" charset="0"/>
              </a:rPr>
              <a:t>© Copyright 2018 by the American Association for Clinical Chemistry</a:t>
            </a:r>
          </a:p>
        </p:txBody>
      </p:sp>
      <p:pic>
        <p:nvPicPr>
          <p:cNvPr id="6" name="Picture 5">
            <a:extLst>
              <a:ext uri="{FF2B5EF4-FFF2-40B4-BE49-F238E27FC236}">
                <a16:creationId xmlns:a16="http://schemas.microsoft.com/office/drawing/2014/main" id="{7F678A77-6C37-468F-8A07-C6891D3E9584}"/>
              </a:ext>
            </a:extLst>
          </p:cNvPr>
          <p:cNvPicPr>
            <a:picLocks noChangeAspect="1"/>
          </p:cNvPicPr>
          <p:nvPr/>
        </p:nvPicPr>
        <p:blipFill>
          <a:blip r:embed="rId2"/>
          <a:stretch>
            <a:fillRect/>
          </a:stretch>
        </p:blipFill>
        <p:spPr>
          <a:xfrm>
            <a:off x="80359" y="1966912"/>
            <a:ext cx="3527472" cy="4708408"/>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B897C2A1-9313-CA4F-AEA9-36A479C1E1AD}" type="slidenum">
              <a:rPr lang="en-US" smtClean="0"/>
              <a:pPr/>
              <a:t>10</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2930" y="706337"/>
            <a:ext cx="5031987" cy="5618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p:nvPr/>
        </p:nvSpPr>
        <p:spPr>
          <a:xfrm>
            <a:off x="304800" y="874288"/>
            <a:ext cx="2340428" cy="4339650"/>
          </a:xfrm>
          <a:prstGeom prst="rect">
            <a:avLst/>
          </a:prstGeom>
          <a:solidFill>
            <a:schemeClr val="bg1">
              <a:lumMod val="75000"/>
            </a:schemeClr>
          </a:solidFill>
        </p:spPr>
        <p:txBody>
          <a:bodyPr wrap="square">
            <a:spAutoFit/>
          </a:bodyPr>
          <a:lstStyle/>
          <a:p>
            <a:r>
              <a:rPr lang="en-US" b="1" dirty="0">
                <a:solidFill>
                  <a:srgbClr val="B11F24"/>
                </a:solidFill>
              </a:rPr>
              <a:t>Figure 2. </a:t>
            </a:r>
            <a:r>
              <a:rPr lang="en-US" sz="1600" dirty="0"/>
              <a:t>Cumulative incidence of MACE, defined as MI and cardiovascular death, stratified by the diagnostic cut-off of </a:t>
            </a:r>
            <a:r>
              <a:rPr lang="en-US" sz="1600" dirty="0" err="1"/>
              <a:t>hs-cTnI</a:t>
            </a:r>
            <a:r>
              <a:rPr lang="en-US" sz="1600" dirty="0"/>
              <a:t> above and </a:t>
            </a:r>
            <a:r>
              <a:rPr lang="en-US" sz="1600" dirty="0" err="1"/>
              <a:t>hs-cTnT</a:t>
            </a:r>
            <a:r>
              <a:rPr lang="en-US" sz="1600" dirty="0"/>
              <a:t> below for the rule-out of functionally relevant coronary artery disease. </a:t>
            </a:r>
            <a:r>
              <a:rPr lang="en-US" sz="1600" dirty="0" err="1"/>
              <a:t>hs-cTn</a:t>
            </a:r>
            <a:r>
              <a:rPr lang="en-US" sz="1600" dirty="0"/>
              <a:t> = High-sensitivity cardiac troponin; MACE = Major adverse cardiac event; MI = Myocardial infarction.</a:t>
            </a:r>
            <a:endParaRPr lang="de-CH" sz="1600" dirty="0"/>
          </a:p>
          <a:p>
            <a:r>
              <a:rPr lang="en-GB" b="1" dirty="0"/>
              <a:t> </a:t>
            </a:r>
            <a:endParaRPr lang="en-US" sz="1600" i="1" dirty="0"/>
          </a:p>
        </p:txBody>
      </p:sp>
    </p:spTree>
    <p:extLst>
      <p:ext uri="{BB962C8B-B14F-4D97-AF65-F5344CB8AC3E}">
        <p14:creationId xmlns:p14="http://schemas.microsoft.com/office/powerpoint/2010/main" val="2179771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3</a:t>
            </a:r>
          </a:p>
        </p:txBody>
      </p:sp>
      <p:sp>
        <p:nvSpPr>
          <p:cNvPr id="3" name="Content Placeholder 2"/>
          <p:cNvSpPr>
            <a:spLocks noGrp="1"/>
          </p:cNvSpPr>
          <p:nvPr>
            <p:ph idx="4294967295"/>
          </p:nvPr>
        </p:nvSpPr>
        <p:spPr>
          <a:xfrm>
            <a:off x="760021" y="1738126"/>
            <a:ext cx="7793356" cy="3794183"/>
          </a:xfrm>
        </p:spPr>
        <p:txBody>
          <a:bodyPr>
            <a:normAutofit/>
          </a:bodyPr>
          <a:lstStyle/>
          <a:p>
            <a:pPr lvl="1"/>
            <a:r>
              <a:rPr lang="en-US" dirty="0"/>
              <a:t>What are strengths and weaknesses of sex specific cut-offs?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spTree>
    <p:extLst>
      <p:ext uri="{BB962C8B-B14F-4D97-AF65-F5344CB8AC3E}">
        <p14:creationId xmlns:p14="http://schemas.microsoft.com/office/powerpoint/2010/main" val="3690992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Discussion</a:t>
            </a:r>
            <a:r>
              <a:rPr lang="en-US" b="0" dirty="0"/>
              <a:t> </a:t>
            </a:r>
            <a:endParaRPr lang="en-US" dirty="0"/>
          </a:p>
        </p:txBody>
      </p:sp>
      <p:sp>
        <p:nvSpPr>
          <p:cNvPr id="3" name="Content Placeholder 2"/>
          <p:cNvSpPr>
            <a:spLocks noGrp="1"/>
          </p:cNvSpPr>
          <p:nvPr>
            <p:ph idx="4294967295"/>
          </p:nvPr>
        </p:nvSpPr>
        <p:spPr>
          <a:xfrm>
            <a:off x="760021" y="1738126"/>
            <a:ext cx="7793356" cy="3794183"/>
          </a:xfrm>
        </p:spPr>
        <p:txBody>
          <a:bodyPr>
            <a:normAutofit/>
          </a:bodyPr>
          <a:lstStyle/>
          <a:p>
            <a:pPr marL="0" indent="0">
              <a:buNone/>
            </a:pPr>
            <a:r>
              <a:rPr lang="en-US" b="1" dirty="0"/>
              <a:t>Limitations</a:t>
            </a:r>
          </a:p>
          <a:p>
            <a:pPr lvl="1"/>
            <a:r>
              <a:rPr lang="en-US" sz="2100" dirty="0"/>
              <a:t>Single center study</a:t>
            </a:r>
          </a:p>
          <a:p>
            <a:pPr lvl="1"/>
            <a:r>
              <a:rPr lang="en-US" sz="2100" dirty="0"/>
              <a:t>Cut-offs need to be externally validated</a:t>
            </a:r>
          </a:p>
          <a:p>
            <a:pPr lvl="1"/>
            <a:r>
              <a:rPr lang="en-US" sz="2000" dirty="0"/>
              <a:t>Derived cut-off concentrations for the rapid rule-out are in a very low range</a:t>
            </a:r>
            <a:endParaRPr lang="en-US" b="1" dirty="0"/>
          </a:p>
          <a:p>
            <a:pPr marL="0" indent="0">
              <a:buNone/>
            </a:pPr>
            <a:r>
              <a:rPr lang="en-US" b="1" dirty="0"/>
              <a:t>Conclusion</a:t>
            </a:r>
          </a:p>
          <a:p>
            <a:pPr lvl="1"/>
            <a:r>
              <a:rPr lang="en-US" sz="2000" dirty="0" err="1"/>
              <a:t>hs-cTnI</a:t>
            </a:r>
            <a:r>
              <a:rPr lang="en-US" sz="2000" dirty="0"/>
              <a:t> and </a:t>
            </a:r>
            <a:r>
              <a:rPr lang="en-US" sz="2000" dirty="0" err="1"/>
              <a:t>hs-cTnT</a:t>
            </a:r>
            <a:r>
              <a:rPr lang="en-US" sz="2000" dirty="0"/>
              <a:t> provide moderate and comparable diagnostic accuracy</a:t>
            </a:r>
          </a:p>
          <a:p>
            <a:pPr lvl="1"/>
            <a:r>
              <a:rPr lang="en-US" sz="2000" dirty="0"/>
              <a:t>Sex-specific cut-offs may be preferred</a:t>
            </a:r>
          </a:p>
          <a:p>
            <a:pPr lvl="1"/>
            <a:r>
              <a:rPr lang="en-US" sz="2000" dirty="0"/>
              <a:t>The prognostic utility of both troponins is comparable</a:t>
            </a:r>
            <a:endParaRPr lang="de-CH" sz="2000" dirty="0"/>
          </a:p>
          <a:p>
            <a:pPr marL="457200" lvl="1" indent="0">
              <a:buNone/>
            </a:pPr>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a:p>
        </p:txBody>
      </p:sp>
    </p:spTree>
    <p:extLst>
      <p:ext uri="{BB962C8B-B14F-4D97-AF65-F5344CB8AC3E}">
        <p14:creationId xmlns:p14="http://schemas.microsoft.com/office/powerpoint/2010/main" val="3654831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6" y="653889"/>
            <a:ext cx="8743881" cy="747396"/>
          </a:xfrm>
        </p:spPr>
        <p:txBody>
          <a:bodyPr>
            <a:normAutofit fontScale="90000"/>
          </a:bodyPr>
          <a:lstStyle/>
          <a:p>
            <a:pPr algn="r"/>
            <a:r>
              <a:rPr lang="en-US" dirty="0"/>
              <a:t>Editorial: </a:t>
            </a:r>
            <a:r>
              <a:rPr lang="en-US" b="0" dirty="0"/>
              <a:t>High-Sensitivity Troponin and the Selection of Patients for Cardiac Imaging in the Outpatient Clinic</a:t>
            </a:r>
            <a:br>
              <a:rPr lang="en-US" b="0" dirty="0"/>
            </a:br>
            <a:r>
              <a:rPr lang="en-US" sz="2000" b="0" dirty="0"/>
              <a:t>Philip D. Adamson &amp; Nicholas L. Mills</a:t>
            </a:r>
            <a:endParaRPr lang="en-US" dirty="0"/>
          </a:p>
        </p:txBody>
      </p:sp>
      <p:sp>
        <p:nvSpPr>
          <p:cNvPr id="3" name="Content Placeholder 2"/>
          <p:cNvSpPr>
            <a:spLocks noGrp="1"/>
          </p:cNvSpPr>
          <p:nvPr>
            <p:ph idx="4294967295"/>
          </p:nvPr>
        </p:nvSpPr>
        <p:spPr>
          <a:xfrm>
            <a:off x="760021" y="1932080"/>
            <a:ext cx="7793356" cy="4115152"/>
          </a:xfrm>
        </p:spPr>
        <p:txBody>
          <a:bodyPr>
            <a:normAutofit fontScale="92500" lnSpcReduction="10000"/>
          </a:bodyPr>
          <a:lstStyle/>
          <a:p>
            <a:pPr lvl="1"/>
            <a:r>
              <a:rPr lang="en-US" dirty="0"/>
              <a:t>There is a clinical need to improve selection of patients presenting with suspected angina for further testing</a:t>
            </a:r>
          </a:p>
          <a:p>
            <a:pPr lvl="1"/>
            <a:r>
              <a:rPr lang="en-US" dirty="0"/>
              <a:t>Additional evaluation in an “all-comers” population is necessary to further increase the generalizability to the outpatient clinic</a:t>
            </a:r>
          </a:p>
          <a:p>
            <a:pPr lvl="1"/>
            <a:r>
              <a:rPr lang="en-US" dirty="0"/>
              <a:t>To advance application to clinical practice an extended CADC model including troponin is required</a:t>
            </a:r>
          </a:p>
          <a:p>
            <a:pPr lvl="1"/>
            <a:r>
              <a:rPr lang="en-US" dirty="0"/>
              <a:t>Troponin T and I certainly provide important and independent information concerning the pathophysiological processes in the cardiovascular system; however, the appropriate clinical application needs to be further elucidated.</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a:p>
        </p:txBody>
      </p:sp>
    </p:spTree>
    <p:extLst>
      <p:ext uri="{BB962C8B-B14F-4D97-AF65-F5344CB8AC3E}">
        <p14:creationId xmlns:p14="http://schemas.microsoft.com/office/powerpoint/2010/main" val="4067473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Introduction</a:t>
            </a:r>
          </a:p>
        </p:txBody>
      </p:sp>
      <p:sp>
        <p:nvSpPr>
          <p:cNvPr id="3" name="Content Placeholder 2"/>
          <p:cNvSpPr>
            <a:spLocks noGrp="1"/>
          </p:cNvSpPr>
          <p:nvPr>
            <p:ph idx="4294967295"/>
          </p:nvPr>
        </p:nvSpPr>
        <p:spPr>
          <a:xfrm>
            <a:off x="760021" y="1401286"/>
            <a:ext cx="7793356" cy="4431478"/>
          </a:xfrm>
        </p:spPr>
        <p:txBody>
          <a:bodyPr>
            <a:normAutofit fontScale="92500" lnSpcReduction="10000"/>
          </a:bodyPr>
          <a:lstStyle/>
          <a:p>
            <a:pPr marL="0" indent="0">
              <a:buNone/>
            </a:pPr>
            <a:r>
              <a:rPr lang="en-US" sz="2600" b="1" dirty="0"/>
              <a:t>Coronary artery disease</a:t>
            </a:r>
          </a:p>
          <a:p>
            <a:pPr lvl="1"/>
            <a:r>
              <a:rPr lang="en-US" sz="2100" dirty="0"/>
              <a:t>…is a major cause of death and morbidity worldwide</a:t>
            </a:r>
          </a:p>
          <a:p>
            <a:pPr lvl="1"/>
            <a:r>
              <a:rPr lang="en-US" sz="2100" dirty="0"/>
              <a:t>…has a heterogenous presentation often requiring additional testing </a:t>
            </a:r>
          </a:p>
          <a:p>
            <a:pPr lvl="1"/>
            <a:r>
              <a:rPr lang="en-US" sz="2100" dirty="0"/>
              <a:t>…generates substantial healthcare costs</a:t>
            </a:r>
          </a:p>
          <a:p>
            <a:pPr marL="457200" lvl="1" indent="0">
              <a:buNone/>
            </a:pPr>
            <a:endParaRPr lang="en-US" sz="2100" dirty="0"/>
          </a:p>
          <a:p>
            <a:pPr marL="0" indent="0">
              <a:buNone/>
            </a:pPr>
            <a:r>
              <a:rPr lang="en-US" sz="2600" b="1" dirty="0"/>
              <a:t>High-sensitivity cardiac troponin T and I</a:t>
            </a:r>
          </a:p>
          <a:p>
            <a:pPr lvl="1"/>
            <a:r>
              <a:rPr lang="en-US" sz="2100" dirty="0"/>
              <a:t>…have revolutionized the early diagnosis of AMI, the acute life-threatening phenotype of CAD.</a:t>
            </a:r>
          </a:p>
          <a:p>
            <a:pPr lvl="1"/>
            <a:r>
              <a:rPr lang="en-US" sz="2100" dirty="0"/>
              <a:t>…have been shown to be higher in patients with functionally relevant CAD as compared to patients without functionally CAD</a:t>
            </a:r>
          </a:p>
          <a:p>
            <a:pPr lvl="1"/>
            <a:r>
              <a:rPr lang="en-US" sz="2100" dirty="0"/>
              <a:t>…might improve the risk-stratification of patients with suspected functionally relevant CAD</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normAutofit fontScale="90000"/>
          </a:bodyPr>
          <a:lstStyle/>
          <a:p>
            <a:r>
              <a:rPr lang="en-US" dirty="0"/>
              <a:t>Several questions need to be addressed before a possible clinical use of </a:t>
            </a:r>
            <a:r>
              <a:rPr lang="en-US" dirty="0" err="1"/>
              <a:t>hs-cTn</a:t>
            </a:r>
            <a:r>
              <a:rPr lang="en-US" dirty="0"/>
              <a:t>.</a:t>
            </a:r>
          </a:p>
        </p:txBody>
      </p:sp>
      <p:sp>
        <p:nvSpPr>
          <p:cNvPr id="3" name="Content Placeholder 2"/>
          <p:cNvSpPr>
            <a:spLocks noGrp="1"/>
          </p:cNvSpPr>
          <p:nvPr>
            <p:ph idx="4294967295"/>
          </p:nvPr>
        </p:nvSpPr>
        <p:spPr>
          <a:xfrm>
            <a:off x="760021" y="1738126"/>
            <a:ext cx="7793356" cy="3794183"/>
          </a:xfrm>
        </p:spPr>
        <p:txBody>
          <a:bodyPr>
            <a:noAutofit/>
          </a:bodyPr>
          <a:lstStyle/>
          <a:p>
            <a:pPr lvl="1"/>
            <a:r>
              <a:rPr lang="en-US" sz="2100" dirty="0"/>
              <a:t>Do </a:t>
            </a:r>
            <a:r>
              <a:rPr lang="en-US" sz="2100" dirty="0" err="1"/>
              <a:t>hs-cTnI</a:t>
            </a:r>
            <a:r>
              <a:rPr lang="en-US" sz="2100" dirty="0"/>
              <a:t> and </a:t>
            </a:r>
            <a:r>
              <a:rPr lang="en-US" sz="2100" dirty="0" err="1"/>
              <a:t>hs-cTnT</a:t>
            </a:r>
            <a:r>
              <a:rPr lang="en-US" sz="2100" dirty="0"/>
              <a:t> concentrations provide comparable diagnostic accuracy in the detection of functionally relevant CAD?</a:t>
            </a:r>
          </a:p>
          <a:p>
            <a:pPr lvl="1"/>
            <a:endParaRPr lang="en-US" sz="2100" dirty="0"/>
          </a:p>
          <a:p>
            <a:pPr lvl="1"/>
            <a:r>
              <a:rPr lang="en-US" sz="2100" dirty="0"/>
              <a:t>Should </a:t>
            </a:r>
            <a:r>
              <a:rPr lang="en-US" sz="2100" dirty="0" err="1"/>
              <a:t>hs-cTnI</a:t>
            </a:r>
            <a:r>
              <a:rPr lang="en-US" sz="2100" dirty="0"/>
              <a:t> and </a:t>
            </a:r>
            <a:r>
              <a:rPr lang="en-US" sz="2100" dirty="0" err="1"/>
              <a:t>hs-cTnT</a:t>
            </a:r>
            <a:r>
              <a:rPr lang="en-US" sz="2100" dirty="0"/>
              <a:t> concentrations be assessed uniformly in women and men or does a sex-specific approach provide higher diagnostic accuracy?</a:t>
            </a:r>
          </a:p>
          <a:p>
            <a:pPr lvl="1"/>
            <a:endParaRPr lang="en-US" sz="2100" dirty="0"/>
          </a:p>
          <a:p>
            <a:pPr lvl="1"/>
            <a:r>
              <a:rPr lang="en-US" sz="2100" dirty="0"/>
              <a:t>Do </a:t>
            </a:r>
            <a:r>
              <a:rPr lang="en-US" sz="2100" dirty="0" err="1"/>
              <a:t>hs-cTnI</a:t>
            </a:r>
            <a:r>
              <a:rPr lang="en-US" sz="2100" dirty="0"/>
              <a:t> and </a:t>
            </a:r>
            <a:r>
              <a:rPr lang="en-US" sz="2100" dirty="0" err="1"/>
              <a:t>hs-cTnT</a:t>
            </a:r>
            <a:r>
              <a:rPr lang="en-US" sz="2100" dirty="0"/>
              <a:t> concentrations provide comparable prognostic accuracy in the prediction of future major adverse cardiac events?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extLst>
      <p:ext uri="{BB962C8B-B14F-4D97-AF65-F5344CB8AC3E}">
        <p14:creationId xmlns:p14="http://schemas.microsoft.com/office/powerpoint/2010/main" val="402265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1</a:t>
            </a:r>
          </a:p>
        </p:txBody>
      </p:sp>
      <p:sp>
        <p:nvSpPr>
          <p:cNvPr id="3" name="Content Placeholder 2"/>
          <p:cNvSpPr>
            <a:spLocks noGrp="1"/>
          </p:cNvSpPr>
          <p:nvPr>
            <p:ph idx="4294967295"/>
          </p:nvPr>
        </p:nvSpPr>
        <p:spPr>
          <a:xfrm>
            <a:off x="760021" y="1738126"/>
            <a:ext cx="7793356" cy="3794183"/>
          </a:xfrm>
        </p:spPr>
        <p:txBody>
          <a:bodyPr/>
          <a:lstStyle/>
          <a:p>
            <a:pPr lvl="1"/>
            <a:r>
              <a:rPr lang="en-US" dirty="0"/>
              <a:t>What role could blood biomarkers play in the risk-stratification of patients with suspected stable angina?</a:t>
            </a:r>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Tree>
    <p:extLst>
      <p:ext uri="{BB962C8B-B14F-4D97-AF65-F5344CB8AC3E}">
        <p14:creationId xmlns:p14="http://schemas.microsoft.com/office/powerpoint/2010/main" val="325527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Materials &amp; Methods</a:t>
            </a:r>
          </a:p>
        </p:txBody>
      </p:sp>
      <p:sp>
        <p:nvSpPr>
          <p:cNvPr id="3" name="Content Placeholder 2"/>
          <p:cNvSpPr>
            <a:spLocks noGrp="1"/>
          </p:cNvSpPr>
          <p:nvPr>
            <p:ph idx="4294967295"/>
          </p:nvPr>
        </p:nvSpPr>
        <p:spPr>
          <a:xfrm>
            <a:off x="760021" y="1401285"/>
            <a:ext cx="7793356" cy="4630399"/>
          </a:xfrm>
        </p:spPr>
        <p:txBody>
          <a:bodyPr>
            <a:normAutofit fontScale="85000" lnSpcReduction="20000"/>
          </a:bodyPr>
          <a:lstStyle/>
          <a:p>
            <a:pPr marL="0" indent="0">
              <a:buNone/>
            </a:pPr>
            <a:r>
              <a:rPr lang="en-US" sz="2800" b="1" dirty="0"/>
              <a:t>Patient Population.</a:t>
            </a:r>
          </a:p>
          <a:p>
            <a:pPr lvl="1"/>
            <a:r>
              <a:rPr lang="en-US" sz="2300" dirty="0"/>
              <a:t>Consecutive patients with suspected functionally relevant CAD referred for MPI-SPECT/CT</a:t>
            </a:r>
          </a:p>
          <a:p>
            <a:pPr lvl="1"/>
            <a:r>
              <a:rPr lang="en-US" sz="2300" dirty="0"/>
              <a:t>For the primary analysis, patients with known clinically relevant structural heart disease other than CAD at the time of examination were excluded and patients with terminal kidney failure on chronic dialysis were excluded</a:t>
            </a:r>
          </a:p>
          <a:p>
            <a:pPr lvl="1"/>
            <a:r>
              <a:rPr lang="en-US" sz="2300" dirty="0"/>
              <a:t>The secondary analysis included all patients</a:t>
            </a:r>
          </a:p>
          <a:p>
            <a:pPr marL="457200" lvl="1" indent="0">
              <a:buNone/>
            </a:pPr>
            <a:endParaRPr lang="en-US" sz="2100" dirty="0"/>
          </a:p>
          <a:p>
            <a:pPr marL="0" indent="0">
              <a:buNone/>
            </a:pPr>
            <a:r>
              <a:rPr lang="en-US" sz="2800" b="1" dirty="0"/>
              <a:t>Adjudication of functionally relevant CAD and blood sampling.</a:t>
            </a:r>
          </a:p>
          <a:p>
            <a:pPr lvl="1"/>
            <a:r>
              <a:rPr lang="en-US" sz="2300" dirty="0"/>
              <a:t>The presence of functionally relevant CAD based on rest/stress MPI-SPECT/CT and coronary angiography</a:t>
            </a:r>
          </a:p>
          <a:p>
            <a:pPr lvl="1"/>
            <a:r>
              <a:rPr lang="en-US" sz="2300" dirty="0" err="1"/>
              <a:t>hs-cTnI</a:t>
            </a:r>
            <a:r>
              <a:rPr lang="en-US" sz="2300" dirty="0"/>
              <a:t> (ARCHITECT High Sensitive STAT Troponin I assay) and </a:t>
            </a:r>
            <a:r>
              <a:rPr lang="en-US" sz="2300" dirty="0" err="1"/>
              <a:t>hs-cTnT</a:t>
            </a:r>
            <a:r>
              <a:rPr lang="en-US" sz="2300" dirty="0"/>
              <a:t> concentrations (</a:t>
            </a:r>
            <a:r>
              <a:rPr lang="en-US" sz="2300" dirty="0" err="1"/>
              <a:t>Elecsys</a:t>
            </a:r>
            <a:r>
              <a:rPr lang="en-US" sz="2300" dirty="0"/>
              <a:t> System or </a:t>
            </a:r>
            <a:r>
              <a:rPr lang="en-US" sz="2300" dirty="0" err="1"/>
              <a:t>Cobas</a:t>
            </a:r>
            <a:r>
              <a:rPr lang="en-US" sz="2300" dirty="0"/>
              <a:t> e 602) were measured in a blinded fashion</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Tree>
    <p:extLst>
      <p:ext uri="{BB962C8B-B14F-4D97-AF65-F5344CB8AC3E}">
        <p14:creationId xmlns:p14="http://schemas.microsoft.com/office/powerpoint/2010/main" val="283451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Question 2</a:t>
            </a:r>
          </a:p>
        </p:txBody>
      </p:sp>
      <p:sp>
        <p:nvSpPr>
          <p:cNvPr id="3" name="Content Placeholder 2"/>
          <p:cNvSpPr>
            <a:spLocks noGrp="1"/>
          </p:cNvSpPr>
          <p:nvPr>
            <p:ph idx="4294967295"/>
          </p:nvPr>
        </p:nvSpPr>
        <p:spPr>
          <a:xfrm>
            <a:off x="760021" y="1738126"/>
            <a:ext cx="7793356" cy="3794183"/>
          </a:xfrm>
        </p:spPr>
        <p:txBody>
          <a:bodyPr/>
          <a:lstStyle/>
          <a:p>
            <a:pPr marL="0" indent="0">
              <a:buNone/>
            </a:pPr>
            <a:r>
              <a:rPr lang="en-US" sz="2500" dirty="0"/>
              <a:t>Why is the distinction between mere anatomical and functionally relevant coronary artery disease so important?</a:t>
            </a:r>
            <a:endParaRPr lang="en-US" sz="2100"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2720777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Results</a:t>
            </a:r>
            <a:r>
              <a:rPr lang="en-US" b="0" dirty="0"/>
              <a:t> </a:t>
            </a:r>
            <a:endParaRPr lang="en-US" dirty="0"/>
          </a:p>
        </p:txBody>
      </p:sp>
      <p:sp>
        <p:nvSpPr>
          <p:cNvPr id="3" name="Content Placeholder 2"/>
          <p:cNvSpPr>
            <a:spLocks noGrp="1"/>
          </p:cNvSpPr>
          <p:nvPr>
            <p:ph idx="4294967295"/>
          </p:nvPr>
        </p:nvSpPr>
        <p:spPr>
          <a:xfrm>
            <a:off x="760021" y="1738126"/>
            <a:ext cx="7793356" cy="3794183"/>
          </a:xfrm>
        </p:spPr>
        <p:txBody>
          <a:bodyPr>
            <a:normAutofit lnSpcReduction="10000"/>
          </a:bodyPr>
          <a:lstStyle/>
          <a:p>
            <a:pPr marL="0" indent="0">
              <a:buNone/>
            </a:pPr>
            <a:r>
              <a:rPr lang="en-US" b="1" dirty="0"/>
              <a:t>Patient characteristics</a:t>
            </a:r>
          </a:p>
          <a:p>
            <a:pPr lvl="1"/>
            <a:r>
              <a:rPr lang="en-US" sz="2100" dirty="0"/>
              <a:t>2062 patients, 1/3 women</a:t>
            </a:r>
          </a:p>
          <a:p>
            <a:pPr lvl="1"/>
            <a:r>
              <a:rPr lang="en-US" sz="2100" dirty="0"/>
              <a:t>35% of men and 17% of women were diagnosed with functionally relevant CAD</a:t>
            </a:r>
          </a:p>
          <a:p>
            <a:pPr marL="0" indent="0">
              <a:buNone/>
            </a:pPr>
            <a:r>
              <a:rPr lang="en-US" b="1" dirty="0"/>
              <a:t>Troponin and clinical assessment</a:t>
            </a:r>
          </a:p>
          <a:p>
            <a:pPr lvl="1"/>
            <a:r>
              <a:rPr lang="en-US" sz="2100" dirty="0" err="1"/>
              <a:t>hs-cTnI</a:t>
            </a:r>
            <a:r>
              <a:rPr lang="en-US" sz="2100" dirty="0"/>
              <a:t> concentrations were half as high as </a:t>
            </a:r>
            <a:r>
              <a:rPr lang="en-US" sz="2100" dirty="0" err="1"/>
              <a:t>hs-cTnT</a:t>
            </a:r>
            <a:endParaRPr lang="en-US" sz="2100" dirty="0"/>
          </a:p>
          <a:p>
            <a:pPr lvl="1"/>
            <a:r>
              <a:rPr lang="en-US" sz="2100" dirty="0"/>
              <a:t>For both (</a:t>
            </a:r>
            <a:r>
              <a:rPr lang="en-US" sz="2100" dirty="0" err="1"/>
              <a:t>hs-cTnI</a:t>
            </a:r>
            <a:r>
              <a:rPr lang="en-US" sz="2100" dirty="0"/>
              <a:t> and T) concentrations were about 50% higher in men</a:t>
            </a:r>
          </a:p>
          <a:p>
            <a:pPr lvl="1"/>
            <a:r>
              <a:rPr lang="en-US" sz="2100" dirty="0"/>
              <a:t>Male patient, known CAD and presentation of chest discomfort increases the accuracy of clinical assessment for the presence of functionally relevant CAD</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a:p>
        </p:txBody>
      </p:sp>
    </p:spTree>
    <p:extLst>
      <p:ext uri="{BB962C8B-B14F-4D97-AF65-F5344CB8AC3E}">
        <p14:creationId xmlns:p14="http://schemas.microsoft.com/office/powerpoint/2010/main" val="41706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sp>
        <p:nvSpPr>
          <p:cNvPr id="3" name="Rectangle 2"/>
          <p:cNvSpPr/>
          <p:nvPr/>
        </p:nvSpPr>
        <p:spPr>
          <a:xfrm>
            <a:off x="2090056" y="4950673"/>
            <a:ext cx="6770915" cy="1354217"/>
          </a:xfrm>
          <a:prstGeom prst="rect">
            <a:avLst/>
          </a:prstGeom>
          <a:solidFill>
            <a:schemeClr val="bg1">
              <a:lumMod val="75000"/>
            </a:schemeClr>
          </a:solidFill>
        </p:spPr>
        <p:txBody>
          <a:bodyPr wrap="square">
            <a:spAutoFit/>
          </a:bodyPr>
          <a:lstStyle/>
          <a:p>
            <a:r>
              <a:rPr lang="en-US" b="1" dirty="0">
                <a:solidFill>
                  <a:srgbClr val="B11F24"/>
                </a:solidFill>
              </a:rPr>
              <a:t>Figure 1.</a:t>
            </a:r>
            <a:r>
              <a:rPr lang="en-GB" b="1" dirty="0"/>
              <a:t> </a:t>
            </a:r>
            <a:r>
              <a:rPr lang="en-GB" sz="1600" dirty="0"/>
              <a:t>Diagnostic accuracy quantified by area under the receiver operating characteristics curve (AUC) of </a:t>
            </a:r>
            <a:r>
              <a:rPr lang="en-GB" sz="1600" dirty="0" err="1"/>
              <a:t>hs-cTn</a:t>
            </a:r>
            <a:r>
              <a:rPr lang="en-GB" sz="1600" dirty="0"/>
              <a:t>, clinical assessment and combinations with their corresponding 95% confidence intervals for the detection of functionally relevant coronary artery disease. </a:t>
            </a:r>
            <a:r>
              <a:rPr lang="en-GB" sz="1600" dirty="0" err="1"/>
              <a:t>hs-cTn</a:t>
            </a:r>
            <a:r>
              <a:rPr lang="en-GB" sz="1600" dirty="0"/>
              <a:t> = High-sensitivity cardiac troponin.</a:t>
            </a:r>
            <a:endParaRPr lang="en-US" sz="1600" i="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085" y="683007"/>
            <a:ext cx="7070382" cy="41611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22543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B897C2A1-9313-CA4F-AEA9-36A479C1E1AD}" type="slidenum">
              <a:rPr lang="en-US" smtClean="0"/>
              <a:pPr/>
              <a:t>9</a:t>
            </a:fld>
            <a:endParaRPr lang="en-US"/>
          </a:p>
        </p:txBody>
      </p:sp>
      <p:graphicFrame>
        <p:nvGraphicFramePr>
          <p:cNvPr id="4" name="Tabelle 3"/>
          <p:cNvGraphicFramePr>
            <a:graphicFrameLocks noGrp="1"/>
          </p:cNvGraphicFramePr>
          <p:nvPr>
            <p:extLst>
              <p:ext uri="{D42A27DB-BD31-4B8C-83A1-F6EECF244321}">
                <p14:modId xmlns:p14="http://schemas.microsoft.com/office/powerpoint/2010/main" val="124976069"/>
              </p:ext>
            </p:extLst>
          </p:nvPr>
        </p:nvGraphicFramePr>
        <p:xfrm>
          <a:off x="587831" y="751112"/>
          <a:ext cx="7347856" cy="3649899"/>
        </p:xfrm>
        <a:graphic>
          <a:graphicData uri="http://schemas.openxmlformats.org/drawingml/2006/table">
            <a:tbl>
              <a:tblPr firstRow="1" firstCol="1" bandRow="1"/>
              <a:tblGrid>
                <a:gridCol w="1179684">
                  <a:extLst>
                    <a:ext uri="{9D8B030D-6E8A-4147-A177-3AD203B41FA5}">
                      <a16:colId xmlns:a16="http://schemas.microsoft.com/office/drawing/2014/main" val="20000"/>
                    </a:ext>
                  </a:extLst>
                </a:gridCol>
                <a:gridCol w="1012146">
                  <a:extLst>
                    <a:ext uri="{9D8B030D-6E8A-4147-A177-3AD203B41FA5}">
                      <a16:colId xmlns:a16="http://schemas.microsoft.com/office/drawing/2014/main" val="20001"/>
                    </a:ext>
                  </a:extLst>
                </a:gridCol>
                <a:gridCol w="1012146">
                  <a:extLst>
                    <a:ext uri="{9D8B030D-6E8A-4147-A177-3AD203B41FA5}">
                      <a16:colId xmlns:a16="http://schemas.microsoft.com/office/drawing/2014/main" val="20002"/>
                    </a:ext>
                  </a:extLst>
                </a:gridCol>
                <a:gridCol w="1012146">
                  <a:extLst>
                    <a:ext uri="{9D8B030D-6E8A-4147-A177-3AD203B41FA5}">
                      <a16:colId xmlns:a16="http://schemas.microsoft.com/office/drawing/2014/main" val="20003"/>
                    </a:ext>
                  </a:extLst>
                </a:gridCol>
                <a:gridCol w="1012146">
                  <a:extLst>
                    <a:ext uri="{9D8B030D-6E8A-4147-A177-3AD203B41FA5}">
                      <a16:colId xmlns:a16="http://schemas.microsoft.com/office/drawing/2014/main" val="20004"/>
                    </a:ext>
                  </a:extLst>
                </a:gridCol>
                <a:gridCol w="1059794">
                  <a:extLst>
                    <a:ext uri="{9D8B030D-6E8A-4147-A177-3AD203B41FA5}">
                      <a16:colId xmlns:a16="http://schemas.microsoft.com/office/drawing/2014/main" val="20005"/>
                    </a:ext>
                  </a:extLst>
                </a:gridCol>
                <a:gridCol w="1059794">
                  <a:extLst>
                    <a:ext uri="{9D8B030D-6E8A-4147-A177-3AD203B41FA5}">
                      <a16:colId xmlns:a16="http://schemas.microsoft.com/office/drawing/2014/main" val="20006"/>
                    </a:ext>
                  </a:extLst>
                </a:gridCol>
              </a:tblGrid>
              <a:tr h="325161">
                <a:tc>
                  <a:txBody>
                    <a:bodyPr/>
                    <a:lstStyle/>
                    <a:p>
                      <a:pPr>
                        <a:lnSpc>
                          <a:spcPct val="115000"/>
                        </a:lnSpc>
                        <a:spcAft>
                          <a:spcPts val="0"/>
                        </a:spcAft>
                      </a:pPr>
                      <a:r>
                        <a:rPr lang="en-GB" sz="1100" b="1" dirty="0">
                          <a:effectLst/>
                          <a:latin typeface="Arial"/>
                          <a:ea typeface="Calibri"/>
                          <a:cs typeface="Times New Roman"/>
                        </a:rPr>
                        <a:t> </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11F24"/>
                    </a:solidFill>
                  </a:tcPr>
                </a:tc>
                <a:tc gridSpan="3">
                  <a:txBody>
                    <a:bodyPr/>
                    <a:lstStyle/>
                    <a:p>
                      <a:pPr algn="ctr">
                        <a:lnSpc>
                          <a:spcPct val="115000"/>
                        </a:lnSpc>
                        <a:spcAft>
                          <a:spcPts val="0"/>
                        </a:spcAft>
                      </a:pPr>
                      <a:r>
                        <a:rPr lang="en-US" sz="1100" b="1" dirty="0" err="1">
                          <a:effectLst/>
                          <a:latin typeface="Arial"/>
                          <a:ea typeface="Calibri"/>
                          <a:cs typeface="Times New Roman"/>
                        </a:rPr>
                        <a:t>hs-cTnI</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11F24"/>
                    </a:solidFill>
                  </a:tcPr>
                </a:tc>
                <a:tc hMerge="1">
                  <a:txBody>
                    <a:bodyPr/>
                    <a:lstStyle/>
                    <a:p>
                      <a:endParaRPr lang="de-CH"/>
                    </a:p>
                  </a:txBody>
                  <a:tcPr/>
                </a:tc>
                <a:tc hMerge="1">
                  <a:txBody>
                    <a:bodyPr/>
                    <a:lstStyle/>
                    <a:p>
                      <a:endParaRPr lang="de-CH"/>
                    </a:p>
                  </a:txBody>
                  <a:tcPr/>
                </a:tc>
                <a:tc gridSpan="3">
                  <a:txBody>
                    <a:bodyPr/>
                    <a:lstStyle/>
                    <a:p>
                      <a:pPr algn="ctr">
                        <a:lnSpc>
                          <a:spcPct val="115000"/>
                        </a:lnSpc>
                        <a:spcAft>
                          <a:spcPts val="0"/>
                        </a:spcAft>
                      </a:pPr>
                      <a:r>
                        <a:rPr lang="en-US" sz="1100" b="1" dirty="0" err="1">
                          <a:effectLst/>
                          <a:latin typeface="Arial"/>
                          <a:ea typeface="Calibri"/>
                          <a:cs typeface="Times New Roman"/>
                        </a:rPr>
                        <a:t>hs-cTnT</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B11F24"/>
                    </a:solidFill>
                  </a:tcPr>
                </a:tc>
                <a:tc hMerge="1">
                  <a:txBody>
                    <a:bodyPr/>
                    <a:lstStyle/>
                    <a:p>
                      <a:endParaRPr lang="de-CH"/>
                    </a:p>
                  </a:txBody>
                  <a:tcPr/>
                </a:tc>
                <a:tc hMerge="1">
                  <a:txBody>
                    <a:bodyPr/>
                    <a:lstStyle/>
                    <a:p>
                      <a:endParaRPr lang="de-CH"/>
                    </a:p>
                  </a:txBody>
                  <a:tcPr/>
                </a:tc>
                <a:extLst>
                  <a:ext uri="{0D108BD9-81ED-4DB2-BD59-A6C34878D82A}">
                    <a16:rowId xmlns:a16="http://schemas.microsoft.com/office/drawing/2014/main" val="10000"/>
                  </a:ext>
                </a:extLst>
              </a:tr>
              <a:tr h="322359">
                <a:tc rowSpan="2">
                  <a:txBody>
                    <a:bodyPr/>
                    <a:lstStyle/>
                    <a:p>
                      <a:pPr>
                        <a:lnSpc>
                          <a:spcPct val="115000"/>
                        </a:lnSpc>
                        <a:spcAft>
                          <a:spcPts val="0"/>
                        </a:spcAft>
                      </a:pPr>
                      <a:r>
                        <a:rPr lang="en-GB" sz="1100" b="1" dirty="0">
                          <a:effectLst/>
                          <a:latin typeface="Arial"/>
                          <a:ea typeface="Calibri"/>
                          <a:cs typeface="Times New Roman"/>
                        </a:rPr>
                        <a:t>Rule-out</a:t>
                      </a:r>
                      <a:endParaRPr lang="de-CH" sz="1100" dirty="0">
                        <a:effectLst/>
                        <a:latin typeface="Calibri"/>
                        <a:ea typeface="Calibri"/>
                        <a:cs typeface="Times New Roman"/>
                      </a:endParaRPr>
                    </a:p>
                    <a:p>
                      <a:pPr>
                        <a:lnSpc>
                          <a:spcPct val="115000"/>
                        </a:lnSpc>
                        <a:spcAft>
                          <a:spcPts val="0"/>
                        </a:spcAft>
                      </a:pPr>
                      <a:r>
                        <a:rPr lang="en-GB" sz="1100" b="1" dirty="0">
                          <a:effectLst/>
                          <a:latin typeface="Arial"/>
                          <a:ea typeface="Calibri"/>
                          <a:cs typeface="Times New Roman"/>
                        </a:rPr>
                        <a:t> </a:t>
                      </a:r>
                      <a:endParaRPr lang="de-CH" sz="1100" dirty="0">
                        <a:effectLst/>
                        <a:latin typeface="Calibri"/>
                        <a:ea typeface="Calibri"/>
                        <a:cs typeface="Times New Roman"/>
                      </a:endParaRPr>
                    </a:p>
                    <a:p>
                      <a:pPr>
                        <a:lnSpc>
                          <a:spcPct val="115000"/>
                        </a:lnSpc>
                        <a:spcAft>
                          <a:spcPts val="0"/>
                        </a:spcAft>
                      </a:pPr>
                      <a:r>
                        <a:rPr lang="en-GB" sz="1100" b="1" dirty="0">
                          <a:effectLst/>
                          <a:latin typeface="Arial"/>
                          <a:ea typeface="Calibri"/>
                          <a:cs typeface="Times New Roman"/>
                        </a:rPr>
                        <a:t> </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gridSpan="3">
                  <a:txBody>
                    <a:bodyPr/>
                    <a:lstStyle/>
                    <a:p>
                      <a:pPr algn="ctr">
                        <a:lnSpc>
                          <a:spcPct val="115000"/>
                        </a:lnSpc>
                        <a:spcAft>
                          <a:spcPts val="0"/>
                        </a:spcAft>
                      </a:pPr>
                      <a:r>
                        <a:rPr lang="en-GB" sz="1000" b="1">
                          <a:effectLst/>
                          <a:latin typeface="Arial"/>
                          <a:ea typeface="Calibri"/>
                          <a:cs typeface="Times New Roman"/>
                        </a:rPr>
                        <a:t>Uniform 95% sensitivity cut-off:</a:t>
                      </a:r>
                      <a:endParaRPr lang="de-CH" sz="1100">
                        <a:effectLst/>
                        <a:latin typeface="Calibri"/>
                        <a:ea typeface="Calibri"/>
                        <a:cs typeface="Times New Roman"/>
                      </a:endParaRPr>
                    </a:p>
                    <a:p>
                      <a:pPr algn="ctr">
                        <a:lnSpc>
                          <a:spcPct val="115000"/>
                        </a:lnSpc>
                        <a:spcAft>
                          <a:spcPts val="0"/>
                        </a:spcAft>
                      </a:pPr>
                      <a:r>
                        <a:rPr lang="en-US" sz="1000" kern="1200">
                          <a:effectLst/>
                          <a:latin typeface="Arial"/>
                          <a:ea typeface="Calibri"/>
                          <a:cs typeface="Times New Roman"/>
                        </a:rPr>
                        <a:t>≤1.3 ng/L</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de-CH"/>
                    </a:p>
                  </a:txBody>
                  <a:tcPr/>
                </a:tc>
                <a:tc hMerge="1">
                  <a:txBody>
                    <a:bodyPr/>
                    <a:lstStyle/>
                    <a:p>
                      <a:endParaRPr lang="de-CH"/>
                    </a:p>
                  </a:txBody>
                  <a:tcPr/>
                </a:tc>
                <a:tc gridSpan="3">
                  <a:txBody>
                    <a:bodyPr/>
                    <a:lstStyle/>
                    <a:p>
                      <a:pPr algn="ctr">
                        <a:lnSpc>
                          <a:spcPct val="115000"/>
                        </a:lnSpc>
                        <a:spcAft>
                          <a:spcPts val="0"/>
                        </a:spcAft>
                      </a:pPr>
                      <a:r>
                        <a:rPr lang="en-US" sz="1000" b="1" dirty="0">
                          <a:effectLst/>
                          <a:latin typeface="Arial"/>
                          <a:ea typeface="Calibri"/>
                          <a:cs typeface="Times New Roman"/>
                        </a:rPr>
                        <a:t>Uniform 95% sensitivity cut-off: </a:t>
                      </a:r>
                      <a:endParaRPr lang="de-CH" sz="1100" dirty="0">
                        <a:effectLst/>
                        <a:latin typeface="Calibri"/>
                        <a:ea typeface="Calibri"/>
                        <a:cs typeface="Times New Roman"/>
                      </a:endParaRPr>
                    </a:p>
                    <a:p>
                      <a:pPr algn="ctr">
                        <a:lnSpc>
                          <a:spcPct val="115000"/>
                        </a:lnSpc>
                        <a:spcAft>
                          <a:spcPts val="0"/>
                        </a:spcAft>
                      </a:pPr>
                      <a:r>
                        <a:rPr lang="en-US" sz="1000" kern="1200" dirty="0">
                          <a:effectLst/>
                          <a:latin typeface="Arial"/>
                          <a:ea typeface="Calibri"/>
                          <a:cs typeface="Times New Roman"/>
                        </a:rPr>
                        <a:t>≤</a:t>
                      </a:r>
                      <a:r>
                        <a:rPr lang="en-US" sz="1000" b="1" dirty="0">
                          <a:effectLst/>
                          <a:latin typeface="Arial"/>
                          <a:ea typeface="Calibri"/>
                          <a:cs typeface="Times New Roman"/>
                        </a:rPr>
                        <a:t>3 ng/L</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de-CH"/>
                    </a:p>
                  </a:txBody>
                  <a:tcPr/>
                </a:tc>
                <a:tc hMerge="1">
                  <a:txBody>
                    <a:bodyPr/>
                    <a:lstStyle/>
                    <a:p>
                      <a:endParaRPr lang="de-CH"/>
                    </a:p>
                  </a:txBody>
                  <a:tcPr/>
                </a:tc>
                <a:extLst>
                  <a:ext uri="{0D108BD9-81ED-4DB2-BD59-A6C34878D82A}">
                    <a16:rowId xmlns:a16="http://schemas.microsoft.com/office/drawing/2014/main" val="10001"/>
                  </a:ext>
                </a:extLst>
              </a:tr>
              <a:tr h="483537">
                <a:tc vMerge="1">
                  <a:txBody>
                    <a:bodyPr/>
                    <a:lstStyle/>
                    <a:p>
                      <a:endParaRPr lang="de-CH"/>
                    </a:p>
                  </a:txBody>
                  <a:tcPr/>
                </a:tc>
                <a:tc>
                  <a:txBody>
                    <a:bodyPr/>
                    <a:lstStyle/>
                    <a:p>
                      <a:pPr>
                        <a:lnSpc>
                          <a:spcPct val="115000"/>
                        </a:lnSpc>
                        <a:spcAft>
                          <a:spcPts val="0"/>
                        </a:spcAft>
                      </a:pPr>
                      <a:r>
                        <a:rPr lang="en-GB" sz="1000" b="1" dirty="0">
                          <a:effectLst/>
                          <a:latin typeface="Arial"/>
                          <a:ea typeface="Calibri"/>
                          <a:cs typeface="Times New Roman"/>
                        </a:rPr>
                        <a:t>Sensitivity (95%CI)</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US" sz="1000" b="1" dirty="0">
                          <a:effectLst/>
                          <a:latin typeface="Arial"/>
                          <a:ea typeface="Calibri"/>
                          <a:cs typeface="Times New Roman"/>
                        </a:rPr>
                        <a:t>NPV (95%CI)</a:t>
                      </a:r>
                      <a:endParaRPr lang="de-CH" sz="1100" dirty="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Calibri"/>
                          <a:cs typeface="Times New Roman"/>
                        </a:rPr>
                        <a:t>Incidence of criteria % (95%CI)</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Calibri"/>
                          <a:cs typeface="Times New Roman"/>
                        </a:rPr>
                        <a:t>Sensitivity (95%CI)</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US" sz="1000" b="1" dirty="0">
                          <a:effectLst/>
                          <a:latin typeface="Arial"/>
                          <a:ea typeface="Calibri"/>
                          <a:cs typeface="Times New Roman"/>
                        </a:rPr>
                        <a:t>NPV (95%CI)</a:t>
                      </a:r>
                      <a:endParaRPr lang="de-CH" sz="1100" dirty="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Calibri"/>
                          <a:cs typeface="Times New Roman"/>
                        </a:rPr>
                        <a:t>Incidence of criteria % (95%CI)</a:t>
                      </a:r>
                      <a:endParaRPr lang="de-CH" sz="1100" dirty="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322359">
                <a:tc>
                  <a:txBody>
                    <a:bodyPr/>
                    <a:lstStyle/>
                    <a:p>
                      <a:pPr>
                        <a:lnSpc>
                          <a:spcPct val="115000"/>
                        </a:lnSpc>
                        <a:spcAft>
                          <a:spcPts val="0"/>
                        </a:spcAft>
                      </a:pPr>
                      <a:r>
                        <a:rPr lang="en-GB" sz="1000">
                          <a:effectLst/>
                          <a:latin typeface="Arial"/>
                          <a:ea typeface="Calibri"/>
                          <a:cs typeface="Times New Roman"/>
                        </a:rPr>
                        <a:t>Whole population</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de-CH" sz="1000">
                          <a:effectLst/>
                          <a:latin typeface="Arial"/>
                          <a:ea typeface="Times New Roman"/>
                          <a:cs typeface="Times New Roman"/>
                        </a:rPr>
                        <a:t>95 (93-96)</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89 (84-92)</a:t>
                      </a:r>
                      <a:endParaRPr lang="de-CH" sz="110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kern="1200" dirty="0">
                          <a:solidFill>
                            <a:srgbClr val="000000"/>
                          </a:solidFill>
                          <a:effectLst/>
                          <a:latin typeface="Arial"/>
                          <a:ea typeface="Times New Roman"/>
                          <a:cs typeface="Times New Roman"/>
                        </a:rPr>
                        <a:t>13 (11-14)</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de-CH" sz="1000" dirty="0">
                          <a:effectLst/>
                          <a:latin typeface="Arial"/>
                          <a:ea typeface="Times New Roman"/>
                          <a:cs typeface="Times New Roman"/>
                        </a:rPr>
                        <a:t>95 (93-97)</a:t>
                      </a:r>
                      <a:endParaRPr lang="de-CH" sz="11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de-CH" sz="1000">
                          <a:effectLst/>
                          <a:latin typeface="Arial"/>
                          <a:ea typeface="Times New Roman"/>
                          <a:cs typeface="Times New Roman"/>
                        </a:rPr>
                        <a:t>88 (84-92)</a:t>
                      </a:r>
                      <a:endParaRPr lang="de-CH" sz="110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de-CH" sz="1000">
                          <a:effectLst/>
                          <a:latin typeface="Arial"/>
                          <a:ea typeface="Times New Roman"/>
                          <a:cs typeface="Times New Roman"/>
                        </a:rPr>
                        <a:t>12 (11-13)</a:t>
                      </a:r>
                      <a:endParaRPr lang="de-CH" sz="110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161179">
                <a:tc>
                  <a:txBody>
                    <a:bodyPr/>
                    <a:lstStyle/>
                    <a:p>
                      <a:pPr>
                        <a:lnSpc>
                          <a:spcPct val="115000"/>
                        </a:lnSpc>
                        <a:spcAft>
                          <a:spcPts val="0"/>
                        </a:spcAft>
                      </a:pPr>
                      <a:r>
                        <a:rPr lang="en-GB" sz="1000">
                          <a:effectLst/>
                          <a:latin typeface="Arial"/>
                          <a:ea typeface="Calibri"/>
                          <a:cs typeface="Times New Roman"/>
                        </a:rPr>
                        <a:t>Women</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de-CH" sz="1000">
                          <a:effectLst/>
                          <a:latin typeface="Arial"/>
                          <a:ea typeface="Times New Roman"/>
                          <a:cs typeface="Times New Roman"/>
                        </a:rPr>
                        <a:t>88 (81-93)</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91 (85-95)</a:t>
                      </a:r>
                      <a:endParaRPr lang="de-CH" sz="1100">
                        <a:effectLst/>
                        <a:latin typeface="Calibri"/>
                        <a:ea typeface="Calibri"/>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22 (19-25)</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de-CH" sz="1000">
                          <a:effectLst/>
                          <a:latin typeface="Arial"/>
                          <a:ea typeface="Times New Roman"/>
                          <a:cs typeface="Times New Roman"/>
                        </a:rPr>
                        <a:t>91 (84-95)</a:t>
                      </a:r>
                      <a:endParaRPr lang="de-CH"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de-CH" sz="1000">
                          <a:effectLst/>
                          <a:latin typeface="Arial"/>
                          <a:ea typeface="Times New Roman"/>
                          <a:cs typeface="Times New Roman"/>
                        </a:rPr>
                        <a:t>93 (88-96)</a:t>
                      </a:r>
                      <a:endParaRPr lang="de-CH" sz="1100">
                        <a:effectLst/>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de-CH" sz="1000">
                          <a:effectLst/>
                          <a:latin typeface="Arial"/>
                          <a:ea typeface="Times New Roman"/>
                          <a:cs typeface="Times New Roman"/>
                        </a:rPr>
                        <a:t>22 (19-25)</a:t>
                      </a:r>
                      <a:endParaRPr lang="de-CH" sz="1100">
                        <a:effectLst/>
                        <a:latin typeface="Calibri"/>
                        <a:ea typeface="Times New Roma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322359">
                <a:tc>
                  <a:txBody>
                    <a:bodyPr/>
                    <a:lstStyle/>
                    <a:p>
                      <a:pPr>
                        <a:lnSpc>
                          <a:spcPct val="115000"/>
                        </a:lnSpc>
                        <a:spcAft>
                          <a:spcPts val="0"/>
                        </a:spcAft>
                      </a:pPr>
                      <a:r>
                        <a:rPr lang="en-GB" sz="1000" dirty="0">
                          <a:effectLst/>
                          <a:latin typeface="Arial"/>
                          <a:ea typeface="Calibri"/>
                          <a:cs typeface="Times New Roman"/>
                        </a:rPr>
                        <a:t>Men</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de-CH" sz="1000">
                          <a:effectLst/>
                          <a:latin typeface="Arial"/>
                          <a:ea typeface="Times New Roman"/>
                          <a:cs typeface="Times New Roman"/>
                        </a:rPr>
                        <a:t>97 (95-98)</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85 (77-90)</a:t>
                      </a:r>
                      <a:endParaRPr lang="de-CH" sz="1100">
                        <a:effectLst/>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8.1 (6.8-9.6)</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a:effectLst/>
                          <a:latin typeface="Arial"/>
                          <a:ea typeface="Times New Roman"/>
                          <a:cs typeface="Times New Roman"/>
                        </a:rPr>
                        <a:t>96 (94-98)</a:t>
                      </a:r>
                      <a:endParaRPr lang="de-CH"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a:effectLst/>
                          <a:latin typeface="Arial"/>
                          <a:ea typeface="Times New Roman"/>
                          <a:cs typeface="Times New Roman"/>
                        </a:rPr>
                        <a:t>81 (72-87)</a:t>
                      </a:r>
                      <a:endParaRPr lang="de-CH" sz="1100">
                        <a:effectLst/>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a:effectLst/>
                          <a:latin typeface="Arial"/>
                          <a:ea typeface="Times New Roman"/>
                          <a:cs typeface="Times New Roman"/>
                        </a:rPr>
                        <a:t>7.0 (5.8-8.5)</a:t>
                      </a:r>
                      <a:endParaRPr lang="de-CH" sz="1100">
                        <a:effectLst/>
                        <a:latin typeface="Calibri"/>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22359">
                <a:tc rowSpan="2">
                  <a:txBody>
                    <a:bodyPr/>
                    <a:lstStyle/>
                    <a:p>
                      <a:pPr>
                        <a:lnSpc>
                          <a:spcPct val="115000"/>
                        </a:lnSpc>
                        <a:spcAft>
                          <a:spcPts val="0"/>
                        </a:spcAft>
                      </a:pPr>
                      <a:r>
                        <a:rPr lang="en-GB" sz="1100" b="1" dirty="0">
                          <a:effectLst/>
                          <a:latin typeface="Arial"/>
                          <a:ea typeface="Calibri"/>
                          <a:cs typeface="Times New Roman"/>
                        </a:rPr>
                        <a:t>Rule-in</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gridSpan="3">
                  <a:txBody>
                    <a:bodyPr/>
                    <a:lstStyle/>
                    <a:p>
                      <a:pPr>
                        <a:lnSpc>
                          <a:spcPct val="115000"/>
                        </a:lnSpc>
                        <a:spcAft>
                          <a:spcPts val="0"/>
                        </a:spcAft>
                      </a:pPr>
                      <a:r>
                        <a:rPr lang="en-GB" sz="1000" b="1" dirty="0">
                          <a:effectLst/>
                          <a:latin typeface="Arial"/>
                          <a:ea typeface="Calibri"/>
                          <a:cs typeface="Times New Roman"/>
                        </a:rPr>
                        <a:t>Uniform 95% specificity cut-off:</a:t>
                      </a:r>
                      <a:endParaRPr lang="de-CH" sz="1100" dirty="0">
                        <a:effectLst/>
                        <a:latin typeface="Calibri"/>
                        <a:ea typeface="Calibri"/>
                        <a:cs typeface="Times New Roman"/>
                      </a:endParaRPr>
                    </a:p>
                    <a:p>
                      <a:pPr algn="ctr">
                        <a:lnSpc>
                          <a:spcPct val="115000"/>
                        </a:lnSpc>
                        <a:spcAft>
                          <a:spcPts val="0"/>
                        </a:spcAft>
                      </a:pPr>
                      <a:r>
                        <a:rPr lang="en-GB" sz="1000" b="1" dirty="0">
                          <a:effectLst/>
                          <a:latin typeface="Arial"/>
                          <a:ea typeface="Calibri"/>
                          <a:cs typeface="Times New Roman"/>
                        </a:rPr>
                        <a:t>&gt;15.1 ng/L</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de-CH"/>
                    </a:p>
                  </a:txBody>
                  <a:tcPr/>
                </a:tc>
                <a:tc hMerge="1">
                  <a:txBody>
                    <a:bodyPr/>
                    <a:lstStyle/>
                    <a:p>
                      <a:endParaRPr lang="de-CH"/>
                    </a:p>
                  </a:txBody>
                  <a:tcPr/>
                </a:tc>
                <a:tc gridSpan="3">
                  <a:txBody>
                    <a:bodyPr/>
                    <a:lstStyle/>
                    <a:p>
                      <a:pPr algn="ctr">
                        <a:lnSpc>
                          <a:spcPct val="115000"/>
                        </a:lnSpc>
                        <a:spcAft>
                          <a:spcPts val="0"/>
                        </a:spcAft>
                      </a:pPr>
                      <a:r>
                        <a:rPr lang="en-GB" sz="1000" b="1">
                          <a:effectLst/>
                          <a:latin typeface="Arial"/>
                          <a:ea typeface="Times New Roman"/>
                          <a:cs typeface="Times New Roman"/>
                        </a:rPr>
                        <a:t>Uniform 95% specificity cut-off:</a:t>
                      </a:r>
                      <a:endParaRPr lang="de-CH" sz="1100">
                        <a:effectLst/>
                        <a:latin typeface="Calibri"/>
                        <a:ea typeface="Times New Roman"/>
                        <a:cs typeface="Times New Roman"/>
                      </a:endParaRPr>
                    </a:p>
                    <a:p>
                      <a:pPr algn="ctr">
                        <a:lnSpc>
                          <a:spcPct val="115000"/>
                        </a:lnSpc>
                        <a:spcAft>
                          <a:spcPts val="0"/>
                        </a:spcAft>
                      </a:pPr>
                      <a:r>
                        <a:rPr lang="en-GB" sz="1000" b="1">
                          <a:effectLst/>
                          <a:latin typeface="Arial"/>
                          <a:ea typeface="Times New Roman"/>
                          <a:cs typeface="Times New Roman"/>
                        </a:rPr>
                        <a:t>&gt;24 ng/L</a:t>
                      </a:r>
                      <a:endParaRPr lang="de-CH"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de-CH"/>
                    </a:p>
                  </a:txBody>
                  <a:tcPr/>
                </a:tc>
                <a:tc hMerge="1">
                  <a:txBody>
                    <a:bodyPr/>
                    <a:lstStyle/>
                    <a:p>
                      <a:endParaRPr lang="de-CH"/>
                    </a:p>
                  </a:txBody>
                  <a:tcPr/>
                </a:tc>
                <a:extLst>
                  <a:ext uri="{0D108BD9-81ED-4DB2-BD59-A6C34878D82A}">
                    <a16:rowId xmlns:a16="http://schemas.microsoft.com/office/drawing/2014/main" val="10006"/>
                  </a:ext>
                </a:extLst>
              </a:tr>
              <a:tr h="483537">
                <a:tc vMerge="1">
                  <a:txBody>
                    <a:bodyPr/>
                    <a:lstStyle/>
                    <a:p>
                      <a:endParaRPr lang="de-CH"/>
                    </a:p>
                  </a:txBody>
                  <a:tcPr/>
                </a:tc>
                <a:tc>
                  <a:txBody>
                    <a:bodyPr/>
                    <a:lstStyle/>
                    <a:p>
                      <a:pPr>
                        <a:lnSpc>
                          <a:spcPct val="115000"/>
                        </a:lnSpc>
                        <a:spcAft>
                          <a:spcPts val="0"/>
                        </a:spcAft>
                      </a:pPr>
                      <a:r>
                        <a:rPr lang="en-GB" sz="1000" b="1" dirty="0">
                          <a:effectLst/>
                          <a:latin typeface="Arial"/>
                          <a:ea typeface="Calibri"/>
                          <a:cs typeface="Times New Roman"/>
                        </a:rPr>
                        <a:t>Specificity (95%CI)</a:t>
                      </a:r>
                      <a:endParaRPr lang="de-CH"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US" sz="1000" b="1" dirty="0">
                          <a:effectLst/>
                          <a:latin typeface="Arial"/>
                          <a:ea typeface="Calibri"/>
                          <a:cs typeface="Times New Roman"/>
                        </a:rPr>
                        <a:t>PPV (95%CI)</a:t>
                      </a:r>
                      <a:endParaRPr lang="de-CH" sz="1100" dirty="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Calibri"/>
                          <a:cs typeface="Times New Roman"/>
                        </a:rPr>
                        <a:t>Incidence of criteria % (95%CI)</a:t>
                      </a:r>
                      <a:endParaRPr lang="de-CH" sz="1100" dirty="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Times New Roman"/>
                          <a:cs typeface="Times New Roman"/>
                        </a:rPr>
                        <a:t>Specificity (95%CI)</a:t>
                      </a:r>
                      <a:endParaRPr lang="de-CH" sz="11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US" sz="1000" b="1" dirty="0">
                          <a:effectLst/>
                          <a:latin typeface="Arial"/>
                          <a:ea typeface="Times New Roman"/>
                          <a:cs typeface="Times New Roman"/>
                        </a:rPr>
                        <a:t>PPV (95%CI)</a:t>
                      </a:r>
                      <a:endParaRPr lang="de-CH" sz="1100" dirty="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15000"/>
                        </a:lnSpc>
                        <a:spcAft>
                          <a:spcPts val="0"/>
                        </a:spcAft>
                      </a:pPr>
                      <a:r>
                        <a:rPr lang="en-GB" sz="1000" b="1" dirty="0">
                          <a:effectLst/>
                          <a:latin typeface="Arial"/>
                          <a:ea typeface="Times New Roman"/>
                          <a:cs typeface="Times New Roman"/>
                        </a:rPr>
                        <a:t>Incidence of criteria % (95%CI)</a:t>
                      </a:r>
                      <a:endParaRPr lang="de-CH" sz="1100" dirty="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7"/>
                  </a:ext>
                </a:extLst>
              </a:tr>
              <a:tr h="322359">
                <a:tc>
                  <a:txBody>
                    <a:bodyPr/>
                    <a:lstStyle/>
                    <a:p>
                      <a:pPr>
                        <a:lnSpc>
                          <a:spcPct val="115000"/>
                        </a:lnSpc>
                        <a:spcAft>
                          <a:spcPts val="0"/>
                        </a:spcAft>
                      </a:pPr>
                      <a:r>
                        <a:rPr lang="en-GB" sz="1000">
                          <a:effectLst/>
                          <a:latin typeface="Arial"/>
                          <a:ea typeface="Calibri"/>
                          <a:cs typeface="Times New Roman"/>
                        </a:rPr>
                        <a:t>Whole population</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US" sz="1000" kern="1200">
                          <a:solidFill>
                            <a:srgbClr val="000000"/>
                          </a:solidFill>
                          <a:effectLst/>
                          <a:latin typeface="Arial"/>
                          <a:ea typeface="Times New Roman"/>
                          <a:cs typeface="Times New Roman"/>
                        </a:rPr>
                        <a:t>95 (94-96)</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53 (45-60)</a:t>
                      </a:r>
                      <a:endParaRPr lang="de-CH" sz="1100">
                        <a:effectLst/>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7.5 (6.4-8.7)</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US" sz="1000" kern="1200" dirty="0">
                          <a:effectLst/>
                          <a:latin typeface="Arial"/>
                          <a:ea typeface="Times New Roman"/>
                          <a:cs typeface="Times New Roman"/>
                        </a:rPr>
                        <a:t>95 (94-96)</a:t>
                      </a:r>
                      <a:endParaRPr lang="de-CH" sz="1100" dirty="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a:effectLst/>
                          <a:latin typeface="Arial"/>
                          <a:ea typeface="Times New Roman"/>
                          <a:cs typeface="Times New Roman"/>
                        </a:rPr>
                        <a:t>54 (46-62)</a:t>
                      </a:r>
                      <a:endParaRPr lang="de-CH" sz="110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n-GB" sz="1000" dirty="0">
                          <a:effectLst/>
                          <a:latin typeface="Arial"/>
                          <a:ea typeface="Times New Roman"/>
                          <a:cs typeface="Times New Roman"/>
                        </a:rPr>
                        <a:t>7.7 (6.6-8.9)</a:t>
                      </a:r>
                      <a:endParaRPr lang="de-CH" sz="1100" dirty="0">
                        <a:effectLst/>
                        <a:latin typeface="Calibri"/>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8"/>
                  </a:ext>
                </a:extLst>
              </a:tr>
              <a:tr h="322359">
                <a:tc>
                  <a:txBody>
                    <a:bodyPr/>
                    <a:lstStyle/>
                    <a:p>
                      <a:pPr>
                        <a:lnSpc>
                          <a:spcPct val="115000"/>
                        </a:lnSpc>
                        <a:spcAft>
                          <a:spcPts val="0"/>
                        </a:spcAft>
                      </a:pPr>
                      <a:r>
                        <a:rPr lang="en-GB" sz="1000">
                          <a:effectLst/>
                          <a:latin typeface="Arial"/>
                          <a:ea typeface="Calibri"/>
                          <a:cs typeface="Times New Roman"/>
                        </a:rPr>
                        <a:t>Women</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US" sz="1000" kern="1200">
                          <a:solidFill>
                            <a:srgbClr val="000000"/>
                          </a:solidFill>
                          <a:effectLst/>
                          <a:latin typeface="Arial"/>
                          <a:ea typeface="Times New Roman"/>
                          <a:cs typeface="Times New Roman"/>
                        </a:rPr>
                        <a:t>98 (96-99)</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50 (33-67)</a:t>
                      </a:r>
                      <a:endParaRPr lang="de-CH" sz="1100">
                        <a:effectLst/>
                        <a:latin typeface="Calibri"/>
                        <a:ea typeface="Calibri"/>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4.2 (2.9-6.0)</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US" sz="1000" kern="1200">
                          <a:effectLst/>
                          <a:latin typeface="Arial"/>
                          <a:ea typeface="Times New Roman"/>
                          <a:cs typeface="Times New Roman"/>
                        </a:rPr>
                        <a:t>98 (97-99)</a:t>
                      </a:r>
                      <a:endParaRPr lang="de-CH"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n-GB" sz="1000">
                          <a:effectLst/>
                          <a:latin typeface="Arial"/>
                          <a:ea typeface="Times New Roman"/>
                          <a:cs typeface="Times New Roman"/>
                        </a:rPr>
                        <a:t>84 (81-87)</a:t>
                      </a:r>
                      <a:endParaRPr lang="de-CH" sz="1100">
                        <a:effectLst/>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GB" sz="1000">
                          <a:effectLst/>
                          <a:latin typeface="Arial"/>
                          <a:ea typeface="Times New Roman"/>
                          <a:cs typeface="Times New Roman"/>
                        </a:rPr>
                        <a:t>2.9 (1.8-4.4)</a:t>
                      </a:r>
                      <a:endParaRPr lang="de-CH" sz="1100">
                        <a:effectLst/>
                        <a:latin typeface="Calibri"/>
                        <a:ea typeface="Times New Roma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9"/>
                  </a:ext>
                </a:extLst>
              </a:tr>
              <a:tr h="161179">
                <a:tc>
                  <a:txBody>
                    <a:bodyPr/>
                    <a:lstStyle/>
                    <a:p>
                      <a:pPr>
                        <a:lnSpc>
                          <a:spcPct val="115000"/>
                        </a:lnSpc>
                        <a:spcAft>
                          <a:spcPts val="0"/>
                        </a:spcAft>
                      </a:pPr>
                      <a:r>
                        <a:rPr lang="en-GB" sz="1000">
                          <a:effectLst/>
                          <a:latin typeface="Arial"/>
                          <a:ea typeface="Calibri"/>
                          <a:cs typeface="Times New Roman"/>
                        </a:rPr>
                        <a:t>Men</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US" sz="1000" kern="1200">
                          <a:solidFill>
                            <a:srgbClr val="000000"/>
                          </a:solidFill>
                          <a:effectLst/>
                          <a:latin typeface="Arial"/>
                          <a:ea typeface="Times New Roman"/>
                          <a:cs typeface="Times New Roman"/>
                        </a:rPr>
                        <a:t>93 (92-95)</a:t>
                      </a:r>
                      <a:endParaRPr lang="de-CH"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53 (45-62)</a:t>
                      </a:r>
                      <a:endParaRPr lang="de-CH" sz="1100">
                        <a:effectLst/>
                        <a:latin typeface="Calibri"/>
                        <a:ea typeface="Calibri"/>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GB" sz="1000" kern="1200">
                          <a:solidFill>
                            <a:srgbClr val="000000"/>
                          </a:solidFill>
                          <a:effectLst/>
                          <a:latin typeface="Arial"/>
                          <a:ea typeface="Times New Roman"/>
                          <a:cs typeface="Times New Roman"/>
                        </a:rPr>
                        <a:t>9.0 (7.6-11)</a:t>
                      </a:r>
                      <a:endParaRPr lang="de-CH" sz="1100">
                        <a:effectLst/>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US" sz="1000" kern="1200">
                          <a:effectLst/>
                          <a:latin typeface="Arial"/>
                          <a:ea typeface="Times New Roman"/>
                          <a:cs typeface="Times New Roman"/>
                        </a:rPr>
                        <a:t>93 (91-95)</a:t>
                      </a:r>
                      <a:endParaRPr lang="de-CH"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spcAft>
                          <a:spcPts val="0"/>
                        </a:spcAft>
                      </a:pPr>
                      <a:r>
                        <a:rPr lang="en-GB" sz="1000">
                          <a:effectLst/>
                          <a:latin typeface="Arial"/>
                          <a:ea typeface="Times New Roman"/>
                          <a:cs typeface="Times New Roman"/>
                        </a:rPr>
                        <a:t>56 (47-64)</a:t>
                      </a:r>
                      <a:endParaRPr lang="de-CH" sz="1100">
                        <a:effectLst/>
                        <a:latin typeface="Calibri"/>
                        <a:ea typeface="Times New Roman"/>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GB" sz="1000" dirty="0">
                          <a:effectLst/>
                          <a:latin typeface="Arial"/>
                          <a:ea typeface="Times New Roman"/>
                          <a:cs typeface="Times New Roman"/>
                        </a:rPr>
                        <a:t>10 (8.6-12)</a:t>
                      </a:r>
                      <a:endParaRPr lang="de-CH" sz="1100" dirty="0">
                        <a:effectLst/>
                        <a:latin typeface="Calibri"/>
                        <a:ea typeface="Times New Roman"/>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10"/>
                  </a:ext>
                </a:extLst>
              </a:tr>
            </a:tbl>
          </a:graphicData>
        </a:graphic>
      </p:graphicFrame>
      <p:sp>
        <p:nvSpPr>
          <p:cNvPr id="5" name="Rectangle 2"/>
          <p:cNvSpPr/>
          <p:nvPr/>
        </p:nvSpPr>
        <p:spPr>
          <a:xfrm>
            <a:off x="2078181" y="4950673"/>
            <a:ext cx="6840188" cy="1600438"/>
          </a:xfrm>
          <a:prstGeom prst="rect">
            <a:avLst/>
          </a:prstGeom>
          <a:solidFill>
            <a:schemeClr val="bg1">
              <a:lumMod val="75000"/>
            </a:schemeClr>
          </a:solidFill>
        </p:spPr>
        <p:txBody>
          <a:bodyPr wrap="square">
            <a:spAutoFit/>
          </a:bodyPr>
          <a:lstStyle/>
          <a:p>
            <a:r>
              <a:rPr lang="en-US" b="1" dirty="0">
                <a:solidFill>
                  <a:srgbClr val="B11F24"/>
                </a:solidFill>
              </a:rPr>
              <a:t>Table 1</a:t>
            </a:r>
            <a:r>
              <a:rPr lang="en-US" dirty="0">
                <a:solidFill>
                  <a:srgbClr val="B11F24"/>
                </a:solidFill>
              </a:rPr>
              <a:t>. </a:t>
            </a:r>
            <a:r>
              <a:rPr lang="en-US" sz="1600" dirty="0"/>
              <a:t>Performance of the uniform 95% sensitivity/specificity cut-offs of </a:t>
            </a:r>
            <a:r>
              <a:rPr lang="en-US" sz="1600" dirty="0" err="1"/>
              <a:t>hs-cTnI</a:t>
            </a:r>
            <a:r>
              <a:rPr lang="en-US" sz="1600" dirty="0"/>
              <a:t> and </a:t>
            </a:r>
            <a:r>
              <a:rPr lang="en-US" sz="1600" dirty="0" err="1"/>
              <a:t>hs-cTnT</a:t>
            </a:r>
            <a:r>
              <a:rPr lang="en-US" sz="1600" dirty="0"/>
              <a:t> for a rule-out/in strategy in patients with suspected functionally relevant CAD in the whole population as well as in women and men separately. CAD = Coronary artery disease; CI = Confidence interval; </a:t>
            </a:r>
            <a:r>
              <a:rPr lang="en-US" sz="1600" dirty="0" err="1"/>
              <a:t>hs-cTn</a:t>
            </a:r>
            <a:r>
              <a:rPr lang="en-US" sz="1600" dirty="0"/>
              <a:t> = High sensitivity cardiac troponin; NPV = Negative predictive value.</a:t>
            </a:r>
            <a:endParaRPr lang="en-US" sz="1600" dirty="0">
              <a:solidFill>
                <a:srgbClr val="B11F24"/>
              </a:solidFill>
            </a:endParaRPr>
          </a:p>
        </p:txBody>
      </p:sp>
    </p:spTree>
    <p:extLst>
      <p:ext uri="{BB962C8B-B14F-4D97-AF65-F5344CB8AC3E}">
        <p14:creationId xmlns:p14="http://schemas.microsoft.com/office/powerpoint/2010/main" val="2280161034"/>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123</TotalTime>
  <Words>1128</Words>
  <Application>Microsoft Office PowerPoint</Application>
  <PresentationFormat>On-screen Show (4:3)</PresentationFormat>
  <Paragraphs>151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ＭＳ Ｐゴシック</vt:lpstr>
      <vt:lpstr>Arial</vt:lpstr>
      <vt:lpstr>Calibri</vt:lpstr>
      <vt:lpstr>Courier New</vt:lpstr>
      <vt:lpstr>Times New Roman</vt:lpstr>
      <vt:lpstr>Office Theme</vt:lpstr>
      <vt:lpstr>PowerPoint Presentation</vt:lpstr>
      <vt:lpstr>Introduction</vt:lpstr>
      <vt:lpstr>Several questions need to be addressed before a possible clinical use of hs-cTn.</vt:lpstr>
      <vt:lpstr>Question 1</vt:lpstr>
      <vt:lpstr>Materials &amp; Methods</vt:lpstr>
      <vt:lpstr>Question 2</vt:lpstr>
      <vt:lpstr>Results </vt:lpstr>
      <vt:lpstr>PowerPoint Presentation</vt:lpstr>
      <vt:lpstr>PowerPoint Presentation</vt:lpstr>
      <vt:lpstr>PowerPoint Presentation</vt:lpstr>
      <vt:lpstr>Question 3</vt:lpstr>
      <vt:lpstr>Discussion </vt:lpstr>
      <vt:lpstr>Editorial: High-Sensitivity Troponin and the Selection of Patients for Cardiac Imaging in the Outpatient Clinic Philip D. Adamson &amp; Nicholas L. Mills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123</cp:revision>
  <dcterms:created xsi:type="dcterms:W3CDTF">2014-07-07T15:02:10Z</dcterms:created>
  <dcterms:modified xsi:type="dcterms:W3CDTF">2018-11-20T19:51:24Z</dcterms:modified>
</cp:coreProperties>
</file>