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7" r:id="rId3"/>
    <p:sldId id="264" r:id="rId4"/>
    <p:sldId id="265" r:id="rId5"/>
    <p:sldId id="267" r:id="rId6"/>
    <p:sldId id="270" r:id="rId7"/>
    <p:sldId id="268" r:id="rId8"/>
    <p:sldId id="263" r:id="rId9"/>
    <p:sldId id="272" r:id="rId10"/>
    <p:sldId id="273" r:id="rId11"/>
    <p:sldId id="274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6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9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8000" b="1" dirty="0"/>
              <a:t>A Padlock Probe Assay for Detection and Subtyping of Seasonal Influenza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/>
              <a:t>F. Neumann, I. Hernández-</a:t>
            </a:r>
            <a:r>
              <a:rPr lang="en-US" sz="7200" dirty="0" err="1"/>
              <a:t>Neuta</a:t>
            </a:r>
            <a:r>
              <a:rPr lang="en-US" sz="7200" dirty="0"/>
              <a:t>, M. </a:t>
            </a:r>
            <a:r>
              <a:rPr lang="en-US" sz="7200" dirty="0" err="1"/>
              <a:t>Grabbe</a:t>
            </a:r>
            <a:r>
              <a:rPr lang="en-US" sz="7200" dirty="0"/>
              <a:t>, N. </a:t>
            </a:r>
            <a:r>
              <a:rPr lang="en-US" sz="7200" dirty="0" err="1"/>
              <a:t>Madaboosi</a:t>
            </a:r>
            <a:r>
              <a:rPr lang="en-US" sz="7200" dirty="0"/>
              <a:t>, J. Albert, and M. Nilsson </a:t>
            </a:r>
          </a:p>
          <a:p>
            <a:pPr marL="0" indent="0">
              <a:buNone/>
            </a:pP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December 2018</a:t>
            </a:r>
            <a:endParaRPr lang="en-US" sz="6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www.clinchem.org/content/64/12/1704.full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5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2018 by the American Association for Clinical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0860E-5F7B-4035-98E3-039924E7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8" y="1971073"/>
            <a:ext cx="3493335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 –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433487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What appears to be the biggest limitation of the PLP-based assay for routine influenza diagnostics?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What are the benefits and drawbacks of this subtyping approach when compared to next-generation sequencing?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A8474-6CF6-794E-BE34-8B5CACB1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5268B2-3D0E-DA43-8ACE-6FF316C5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3855"/>
            <a:ext cx="7250202" cy="747396"/>
          </a:xfrm>
        </p:spPr>
        <p:txBody>
          <a:bodyPr/>
          <a:lstStyle/>
          <a:p>
            <a:r>
              <a:rPr lang="sv-SE" dirty="0" err="1"/>
              <a:t>Summary</a:t>
            </a:r>
            <a:r>
              <a:rPr lang="sv-SE" dirty="0"/>
              <a:t> and </a:t>
            </a:r>
            <a:r>
              <a:rPr lang="sv-SE" dirty="0" err="1"/>
              <a:t>Conclusion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5E485-3730-CD44-9499-33DCA1FC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99" y="1338194"/>
            <a:ext cx="7250202" cy="480208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Current Technology</a:t>
            </a:r>
          </a:p>
          <a:p>
            <a:pPr lvl="1"/>
            <a:r>
              <a:rPr lang="en-US" sz="1800" dirty="0"/>
              <a:t>Current influenza diagnostic usually requires assay validation to prevent false-negative results and lacks information on the subtype level</a:t>
            </a:r>
          </a:p>
          <a:p>
            <a:r>
              <a:rPr lang="en-US" sz="2000" dirty="0"/>
              <a:t>RT-C2CA</a:t>
            </a:r>
          </a:p>
          <a:p>
            <a:pPr lvl="1"/>
            <a:r>
              <a:rPr lang="en-US" sz="1800" dirty="0"/>
              <a:t>Increased sensitivity by assay design of down to 18 RNA copies and specificity of up to 100% for all four subtypes</a:t>
            </a:r>
          </a:p>
          <a:p>
            <a:pPr lvl="1"/>
            <a:r>
              <a:rPr lang="en-US" sz="1800" dirty="0"/>
              <a:t>Clinical performance was demonstrated with a sensitivity of 77.5% and a specificity of 100% </a:t>
            </a:r>
          </a:p>
          <a:p>
            <a:pPr lvl="1"/>
            <a:r>
              <a:rPr lang="en-US" sz="1800" dirty="0"/>
              <a:t>Subtyping performance showed sensitivities of 73% for influenza A and 67% for influenza B</a:t>
            </a:r>
          </a:p>
          <a:p>
            <a:r>
              <a:rPr lang="en-US" sz="2000" dirty="0"/>
              <a:t>Conclusions</a:t>
            </a:r>
          </a:p>
          <a:p>
            <a:pPr lvl="1"/>
            <a:r>
              <a:rPr lang="en-US" sz="1800" dirty="0"/>
              <a:t>Presented proof-of-concept and diagnostic performance of a PLP-based assay for the detection and subtyping of influenza</a:t>
            </a:r>
          </a:p>
          <a:p>
            <a:pPr lvl="1"/>
            <a:r>
              <a:rPr lang="en-US" sz="1800" dirty="0"/>
              <a:t>Successful integration of the multiplexed assay with an inexpensive digital quantification read-out to bring the assay closer to 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4342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8866"/>
            <a:ext cx="8470250" cy="4264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Background</a:t>
            </a:r>
          </a:p>
          <a:p>
            <a:pPr lvl="1" algn="just"/>
            <a:r>
              <a:rPr lang="en-US" sz="1600" dirty="0"/>
              <a:t>Influenza remains as a constant threat worldwide and WHO estimates that it affects 5-15 % of the global population each season,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with an associated 3-5 million severe cases and up to 500,000 deaths</a:t>
            </a:r>
          </a:p>
          <a:p>
            <a:pPr lvl="1" algn="just"/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Modern influenza diagnostics are dominated by nucleic acid tests especially polymerase chain reaction (PCR), owing to its high sensitivity, specificity and short turnaround times</a:t>
            </a:r>
          </a:p>
          <a:p>
            <a:pPr lvl="1" algn="just"/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Due to the genetic variation and drift of influenza, PCR-based assays require continuous assay validation and occasional optimization to reliably detect all relevant influenza variants</a:t>
            </a:r>
          </a:p>
          <a:p>
            <a:pPr marL="57150" indent="0" algn="just">
              <a:buNone/>
            </a:pPr>
            <a:r>
              <a:rPr lang="en-US" dirty="0"/>
              <a:t>Objective</a:t>
            </a:r>
          </a:p>
          <a:p>
            <a:pPr marL="800100" lvl="1" algn="just"/>
            <a:r>
              <a:rPr lang="en-US" sz="1600" dirty="0"/>
              <a:t>To evaluate the performance of a new diagnostic test based on padlock probes (PLPs) and isothermal rolling circle amplification (RCA) for detection and subtyping of seasonal influenza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 –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Why are RNA viruses, such as Influenza showing such high mutation rates?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What is the benefit of an approach targeting all 8 genome segments of Influenza virus when compared to classical methods that target only a single gene?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Why should influenza viruses be subtyped?</a:t>
            </a:r>
          </a:p>
          <a:p>
            <a:pPr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636" y="1194955"/>
            <a:ext cx="8137741" cy="4613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Methods</a:t>
            </a:r>
          </a:p>
          <a:p>
            <a:pPr lvl="1" algn="just"/>
            <a:r>
              <a:rPr lang="en-US" sz="1700" dirty="0"/>
              <a:t>A PLP-based assay to simultaneously target all eight genome segments of the four circulating influenza variants, A(H1N1), A(H3N2), B/Yamagata and B/Victoria was developed</a:t>
            </a:r>
          </a:p>
          <a:p>
            <a:pPr lvl="1" algn="just"/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</a:rPr>
              <a:t>PLPs are linear oligonucleotides that are circularized by ligation in a strictly target-dependent manner and upon combination with the digital RCA create a powerful tool for highly multiplexed assays</a:t>
            </a:r>
            <a:endParaRPr lang="en-US" sz="1700" dirty="0"/>
          </a:p>
          <a:p>
            <a:pPr lvl="1" algn="just"/>
            <a:r>
              <a:rPr lang="en-US" sz="1700" dirty="0"/>
              <a:t>We use two consecutive rounds of RCA (RT-C2CA)* to increase sensitivity and combine it with a prototype cartridge for inexpensive digital quantification</a:t>
            </a:r>
          </a:p>
          <a:p>
            <a:pPr marL="57150" indent="0" algn="just">
              <a:buNone/>
            </a:pPr>
            <a:r>
              <a:rPr lang="en-US" dirty="0"/>
              <a:t>Study Design</a:t>
            </a:r>
          </a:p>
          <a:p>
            <a:pPr marL="800100" lvl="1" algn="just"/>
            <a:r>
              <a:rPr lang="en-US" sz="1700" dirty="0"/>
              <a:t>Analytical performance of the PLP-based approach was demonstrated on isolated RNA from cell culture</a:t>
            </a:r>
          </a:p>
          <a:p>
            <a:pPr marL="800100" lvl="1" algn="just"/>
            <a:r>
              <a:rPr lang="en-US" sz="1700" dirty="0"/>
              <a:t>Diagnostic performance to detect and subtype influenza was assessed by blinded testing of 50 nasopharyngeal patient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DACB1-8A4E-E645-98F0-2CE4BD0840B7}"/>
              </a:ext>
            </a:extLst>
          </p:cNvPr>
          <p:cNvSpPr txBox="1"/>
          <p:nvPr/>
        </p:nvSpPr>
        <p:spPr>
          <a:xfrm>
            <a:off x="4206124" y="6098027"/>
            <a:ext cx="414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*Reverse transcription circle-to-circle amplification</a:t>
            </a:r>
          </a:p>
        </p:txBody>
      </p:sp>
    </p:spTree>
    <p:extLst>
      <p:ext uri="{BB962C8B-B14F-4D97-AF65-F5344CB8AC3E}">
        <p14:creationId xmlns:p14="http://schemas.microsoft.com/office/powerpoint/2010/main" val="142754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8046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Padlock probe and assay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085818"/>
            <a:ext cx="6828312" cy="16619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B11F24"/>
                </a:solidFill>
              </a:rPr>
              <a:t>Figure 1. </a:t>
            </a:r>
            <a:r>
              <a:rPr lang="en-US" sz="1400" dirty="0"/>
              <a:t>(A) </a:t>
            </a:r>
            <a:r>
              <a:rPr lang="en-US" sz="1400" dirty="0">
                <a:ea typeface="Calibri" panose="020F0502020204030204" pitchFamily="34" charset="0"/>
              </a:rPr>
              <a:t>PLPs comprised of: </a:t>
            </a:r>
            <a:r>
              <a:rPr lang="en-US" sz="1400" dirty="0" err="1">
                <a:ea typeface="Calibri" panose="020F0502020204030204" pitchFamily="34" charset="0"/>
              </a:rPr>
              <a:t>i</a:t>
            </a:r>
            <a:r>
              <a:rPr lang="en-US" sz="1400" dirty="0">
                <a:ea typeface="Calibri" panose="020F0502020204030204" pitchFamily="34" charset="0"/>
              </a:rPr>
              <a:t>) complementary sequences to the target at the 5´ and 3´ ends, ii) a backbone including a restriction oligonucleotide (RO) sequence, and iii) pan-influenza and subtype-specific barcodes (detection oligonucleotide site - DO)</a:t>
            </a:r>
            <a:r>
              <a:rPr lang="sv-SE" sz="1400" dirty="0">
                <a:ea typeface="Calibri" panose="020F0502020204030204" pitchFamily="34" charset="0"/>
              </a:rPr>
              <a:t>.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/>
              <a:t>(B) Reverse transcription and capturing on beads (1). PLP hybridization and ligation (2). First RCA reaction (3) and the subsequent restriction-digestion (4). Second round of ligation and amplification (5). Labeling and detection of RCA products (RCPs). (C) Dual-labeling scheme.</a:t>
            </a:r>
            <a:endParaRPr lang="sv-S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965F8-FC7C-B441-960E-FE5D38F83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642" y="1253310"/>
            <a:ext cx="5543088" cy="3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403" y="696003"/>
            <a:ext cx="9566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Microfluidic enrichment and barcoding principle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3538" y="5042108"/>
            <a:ext cx="6828312" cy="8002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sz="1400" dirty="0"/>
              <a:t>(A) </a:t>
            </a:r>
            <a:r>
              <a:rPr lang="en-US" sz="1400" dirty="0">
                <a:ea typeface="Calibri" panose="020F0502020204030204" pitchFamily="34" charset="0"/>
              </a:rPr>
              <a:t>Principle of microfluidic enrichment (MRE). </a:t>
            </a:r>
            <a:r>
              <a:rPr lang="sv-SE" sz="1400" dirty="0">
                <a:ea typeface="Calibri" panose="020F0502020204030204" pitchFamily="34" charset="0"/>
              </a:rPr>
              <a:t>(B) </a:t>
            </a:r>
            <a:r>
              <a:rPr lang="en-US" sz="1400" dirty="0"/>
              <a:t>Principle of MRE-based influenza detection and subtyping using 5 different fluorophore barcodes; here, H3N2 as an example. Scalebars: 20 µm.</a:t>
            </a:r>
            <a:endParaRPr lang="sv-SE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EAB497-8AD5-E944-B340-C37645FE6D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018" y="2312855"/>
            <a:ext cx="2803320" cy="1863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799642-CB10-BE48-91D8-B78FBC8DEC21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5" y="2380974"/>
            <a:ext cx="5159178" cy="1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8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Methods –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What are the advantages and limitations when compared to other isothermal amplification methods, such as LAMP* or RPA**?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How could the fluorophore-based detection strategy be changed to increase multiplexing capabilities?</a:t>
            </a:r>
          </a:p>
          <a:p>
            <a:pPr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3EEC0-ED15-F642-AD1B-C412E1F27BBF}"/>
              </a:ext>
            </a:extLst>
          </p:cNvPr>
          <p:cNvSpPr txBox="1"/>
          <p:nvPr/>
        </p:nvSpPr>
        <p:spPr>
          <a:xfrm>
            <a:off x="3708228" y="5597004"/>
            <a:ext cx="523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 LAMP : Loop-mediated isothermal amplification</a:t>
            </a:r>
          </a:p>
          <a:p>
            <a:r>
              <a:rPr lang="en-US" dirty="0"/>
              <a:t>** RPA : Recombinase polymerase amplification</a:t>
            </a:r>
          </a:p>
        </p:txBody>
      </p:sp>
    </p:spTree>
    <p:extLst>
      <p:ext uri="{BB962C8B-B14F-4D97-AF65-F5344CB8AC3E}">
        <p14:creationId xmlns:p14="http://schemas.microsoft.com/office/powerpoint/2010/main" val="286634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642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 – Analytical Performance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828312" cy="12311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B11F24"/>
                </a:solidFill>
              </a:rPr>
              <a:t>Figure 3.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Comparison of 8-plex and 1-plex. Error bars correspond to the standard deviation from the mean (</a:t>
            </a:r>
            <a:r>
              <a:rPr lang="en-US" sz="1400" i="1" dirty="0"/>
              <a:t>n</a:t>
            </a:r>
            <a:r>
              <a:rPr lang="en-US" sz="1400" dirty="0"/>
              <a:t>=3). (B) Subtyping using dual-labeling and 32 PLPs in combination with MRE. Subtype percentage of total RCP count after subtracting the channel-specific limit of detection (</a:t>
            </a:r>
            <a:r>
              <a:rPr lang="en-US" sz="1400" i="1" dirty="0"/>
              <a:t>n=</a:t>
            </a:r>
            <a:r>
              <a:rPr lang="en-US" sz="1400" dirty="0"/>
              <a:t>2). The conditional color coding relative to RCP counts of the samples is shown in green.</a:t>
            </a:r>
            <a:endParaRPr lang="sv-SE" sz="1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151F4-7537-7843-8F3C-350A24A35D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894"/>
          <a:stretch/>
        </p:blipFill>
        <p:spPr>
          <a:xfrm>
            <a:off x="339105" y="1738483"/>
            <a:ext cx="3868221" cy="3329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1C1242-6197-504E-97F5-F7959E97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68"/>
          <a:stretch/>
        </p:blipFill>
        <p:spPr>
          <a:xfrm>
            <a:off x="4207326" y="1755137"/>
            <a:ext cx="4411064" cy="16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642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 – Clinical Performance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923" y="4700201"/>
            <a:ext cx="6828312" cy="12311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B11F24"/>
                </a:solidFill>
              </a:rPr>
              <a:t>Figure 4.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(A) Raw data of the RT-C2CA results for</a:t>
            </a:r>
            <a:r>
              <a:rPr lang="en-US" sz="1400" b="1" dirty="0"/>
              <a:t> </a:t>
            </a:r>
            <a:r>
              <a:rPr lang="en-US" sz="1400" dirty="0"/>
              <a:t>influenza A and B detection using the </a:t>
            </a:r>
            <a:r>
              <a:rPr lang="en-US" sz="1400" dirty="0" err="1"/>
              <a:t>Simplexa</a:t>
            </a:r>
            <a:r>
              <a:rPr lang="en-US" sz="1400" dirty="0"/>
              <a:t>™ assay (RT-PCR) as gold standard. TP: true positive, FN: false negative, TN: true negative, FP: false positive. (B) ROC analysis (</a:t>
            </a:r>
            <a:r>
              <a:rPr lang="en-US" sz="1400" i="1" dirty="0"/>
              <a:t>n</a:t>
            </a:r>
            <a:r>
              <a:rPr lang="en-US" sz="1400" dirty="0"/>
              <a:t>=50) of the RT-C2CA results. (C) Sunburst chart of assay performance including all fluorescence channels.</a:t>
            </a:r>
            <a:endParaRPr lang="sv-SE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328CE-9476-114C-BA02-EBABB2FB5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94" y="1503199"/>
            <a:ext cx="8565841" cy="2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783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Introduction – Questions:</vt:lpstr>
      <vt:lpstr>Methods</vt:lpstr>
      <vt:lpstr>PowerPoint Presentation</vt:lpstr>
      <vt:lpstr>PowerPoint Presentation</vt:lpstr>
      <vt:lpstr>Methods – Questions:</vt:lpstr>
      <vt:lpstr>PowerPoint Presentation</vt:lpstr>
      <vt:lpstr>PowerPoint Presentation</vt:lpstr>
      <vt:lpstr>Results – Questions</vt:lpstr>
      <vt:lpstr>Summary and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139</cp:revision>
  <dcterms:created xsi:type="dcterms:W3CDTF">2014-07-07T15:02:10Z</dcterms:created>
  <dcterms:modified xsi:type="dcterms:W3CDTF">2018-12-18T19:29:28Z</dcterms:modified>
</cp:coreProperties>
</file>