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4" r:id="rId3"/>
    <p:sldId id="265" r:id="rId4"/>
    <p:sldId id="266" r:id="rId5"/>
    <p:sldId id="257" r:id="rId6"/>
    <p:sldId id="258" r:id="rId7"/>
    <p:sldId id="267" r:id="rId8"/>
    <p:sldId id="268" r:id="rId9"/>
    <p:sldId id="271" r:id="rId10"/>
    <p:sldId id="270" r:id="rId11"/>
    <p:sldId id="272" r:id="rId12"/>
    <p:sldId id="273" r:id="rId13"/>
    <p:sldId id="27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3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500" b="1" dirty="0"/>
          </a:p>
          <a:p>
            <a:pPr marL="0" indent="0">
              <a:buNone/>
            </a:pPr>
            <a:r>
              <a:rPr lang="en-US" sz="8000" b="1" dirty="0"/>
              <a:t>Activity-Based Concept to Screen Biological Matrices for Opiates and (Synthetic) Opioids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6600" dirty="0"/>
              <a:t>A. </a:t>
            </a:r>
            <a:r>
              <a:rPr lang="en-US" sz="6600" dirty="0" err="1"/>
              <a:t>Cannaert</a:t>
            </a:r>
            <a:r>
              <a:rPr lang="en-US" sz="6600" dirty="0"/>
              <a:t>, L. Vasudevan, M. </a:t>
            </a:r>
            <a:r>
              <a:rPr lang="en-US" sz="6600" dirty="0" err="1"/>
              <a:t>Friscia</a:t>
            </a:r>
            <a:r>
              <a:rPr lang="en-US" sz="6600" dirty="0"/>
              <a:t>, A.L.A. Mohr, S.M.R. Wille, C.P. Stove</a:t>
            </a:r>
          </a:p>
          <a:p>
            <a:pPr marL="0" indent="0">
              <a:buNone/>
            </a:pPr>
            <a:endParaRPr lang="en-US" sz="6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August 2018</a:t>
            </a:r>
            <a:endParaRPr lang="en-US" sz="6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200" dirty="0">
                <a:latin typeface="Arial" pitchFamily="34" charset="0"/>
                <a:cs typeface="Arial" pitchFamily="34" charset="0"/>
              </a:rPr>
              <a:t>www.clinchem.org/content/64/8/1221.full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2018 by the American Association for Clinical Chemistry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1" y="1971073"/>
            <a:ext cx="3519038" cy="47084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" y="1971073"/>
            <a:ext cx="3522342" cy="47084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5" name="Rechthoek 4"/>
          <p:cNvSpPr/>
          <p:nvPr/>
        </p:nvSpPr>
        <p:spPr>
          <a:xfrm>
            <a:off x="2362200" y="1757162"/>
            <a:ext cx="289560" cy="301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kstvak 7"/>
          <p:cNvSpPr txBox="1">
            <a:spLocks noChangeArrowheads="1"/>
          </p:cNvSpPr>
          <p:nvPr/>
        </p:nvSpPr>
        <p:spPr bwMode="auto">
          <a:xfrm>
            <a:off x="1186140" y="3894059"/>
            <a:ext cx="31470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rgbClr val="C00000"/>
                </a:solidFill>
              </a:rPr>
              <a:t>Sensitivity</a:t>
            </a:r>
            <a:r>
              <a:rPr lang="nl-BE" altLang="en-US" sz="1400" b="1" dirty="0">
                <a:solidFill>
                  <a:srgbClr val="C00000"/>
                </a:solidFill>
              </a:rPr>
              <a:t> 100%    </a:t>
            </a:r>
            <a:r>
              <a:rPr lang="nl-BE" altLang="en-US" sz="1400" dirty="0">
                <a:solidFill>
                  <a:srgbClr val="C00000"/>
                </a:solidFill>
              </a:rPr>
              <a:t>(8/8 for U-47700)</a:t>
            </a:r>
            <a:endParaRPr lang="en-US" altLang="en-US" sz="1400" dirty="0">
              <a:solidFill>
                <a:srgbClr val="C00000"/>
              </a:solidFill>
            </a:endParaRPr>
          </a:p>
        </p:txBody>
      </p:sp>
      <p:sp>
        <p:nvSpPr>
          <p:cNvPr id="17" name="Tekstvak 7"/>
          <p:cNvSpPr txBox="1">
            <a:spLocks noChangeArrowheads="1"/>
          </p:cNvSpPr>
          <p:nvPr/>
        </p:nvSpPr>
        <p:spPr bwMode="auto">
          <a:xfrm>
            <a:off x="1186140" y="4335067"/>
            <a:ext cx="37737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rgbClr val="C00000"/>
                </a:solidFill>
              </a:rPr>
              <a:t>Sensitivity</a:t>
            </a:r>
            <a:r>
              <a:rPr lang="nl-BE" altLang="en-US" sz="1400" b="1" dirty="0">
                <a:solidFill>
                  <a:srgbClr val="C00000"/>
                </a:solidFill>
              </a:rPr>
              <a:t> 95%    </a:t>
            </a:r>
            <a:r>
              <a:rPr lang="nl-BE" altLang="en-US" sz="1400" dirty="0">
                <a:solidFill>
                  <a:srgbClr val="C00000"/>
                </a:solidFill>
              </a:rPr>
              <a:t>(21/22 for </a:t>
            </a:r>
            <a:r>
              <a:rPr lang="nl-BE" altLang="en-US" sz="1400" dirty="0" err="1">
                <a:solidFill>
                  <a:srgbClr val="C00000"/>
                </a:solidFill>
              </a:rPr>
              <a:t>furanyl</a:t>
            </a:r>
            <a:r>
              <a:rPr lang="nl-BE" altLang="en-US" sz="1400" dirty="0">
                <a:solidFill>
                  <a:srgbClr val="C00000"/>
                </a:solidFill>
              </a:rPr>
              <a:t> </a:t>
            </a:r>
            <a:r>
              <a:rPr lang="nl-BE" altLang="en-US" sz="1400" dirty="0" err="1">
                <a:solidFill>
                  <a:srgbClr val="C00000"/>
                </a:solidFill>
              </a:rPr>
              <a:t>fentanyl</a:t>
            </a:r>
            <a:r>
              <a:rPr lang="nl-BE" altLang="en-US" sz="1400" dirty="0">
                <a:solidFill>
                  <a:srgbClr val="C00000"/>
                </a:solidFill>
              </a:rPr>
              <a:t>)</a:t>
            </a:r>
            <a:endParaRPr lang="en-US" altLang="en-US" sz="1400" dirty="0">
              <a:solidFill>
                <a:srgbClr val="C00000"/>
              </a:solidFill>
            </a:endParaRPr>
          </a:p>
        </p:txBody>
      </p:sp>
      <p:sp>
        <p:nvSpPr>
          <p:cNvPr id="19" name="Tekstvak 7"/>
          <p:cNvSpPr txBox="1">
            <a:spLocks noChangeArrowheads="1"/>
          </p:cNvSpPr>
          <p:nvPr/>
        </p:nvSpPr>
        <p:spPr bwMode="auto">
          <a:xfrm>
            <a:off x="5733934" y="3891618"/>
            <a:ext cx="22525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rgbClr val="C00000"/>
                </a:solidFill>
              </a:rPr>
              <a:t>Specificity</a:t>
            </a:r>
            <a:r>
              <a:rPr lang="nl-BE" altLang="en-US" sz="1400" b="1" dirty="0">
                <a:solidFill>
                  <a:srgbClr val="C00000"/>
                </a:solidFill>
              </a:rPr>
              <a:t> 93%    </a:t>
            </a:r>
            <a:r>
              <a:rPr lang="nl-BE" altLang="en-US" sz="1400" dirty="0">
                <a:solidFill>
                  <a:srgbClr val="C00000"/>
                </a:solidFill>
              </a:rPr>
              <a:t>(55/59)</a:t>
            </a:r>
            <a:endParaRPr lang="en-US" altLang="en-US" sz="1400" dirty="0">
              <a:solidFill>
                <a:srgbClr val="C00000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2"/>
          <a:srcRect t="1" b="49054"/>
          <a:stretch/>
        </p:blipFill>
        <p:spPr>
          <a:xfrm>
            <a:off x="1186140" y="1828176"/>
            <a:ext cx="6800334" cy="1502137"/>
          </a:xfrm>
          <a:prstGeom prst="rect">
            <a:avLst/>
          </a:prstGeom>
        </p:spPr>
      </p:pic>
      <p:sp>
        <p:nvSpPr>
          <p:cNvPr id="2" name="Gekromde pijl-rechts 1"/>
          <p:cNvSpPr/>
          <p:nvPr/>
        </p:nvSpPr>
        <p:spPr>
          <a:xfrm>
            <a:off x="525780" y="2225040"/>
            <a:ext cx="518160" cy="195395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Gekromde pijl-rechts 11"/>
          <p:cNvSpPr/>
          <p:nvPr/>
        </p:nvSpPr>
        <p:spPr>
          <a:xfrm>
            <a:off x="525780" y="2694246"/>
            <a:ext cx="518160" cy="195395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Gekromde pijl-links 2"/>
          <p:cNvSpPr/>
          <p:nvPr/>
        </p:nvSpPr>
        <p:spPr>
          <a:xfrm>
            <a:off x="8046720" y="3200400"/>
            <a:ext cx="365130" cy="92712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04186" y="3524912"/>
            <a:ext cx="3807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Upon exclusion of naloxone positive samples</a:t>
            </a:r>
            <a:r>
              <a:rPr lang="en-US" sz="1400" dirty="0"/>
              <a:t>:</a:t>
            </a:r>
          </a:p>
        </p:txBody>
      </p:sp>
      <p:sp>
        <p:nvSpPr>
          <p:cNvPr id="20" name="Rectangle 2"/>
          <p:cNvSpPr/>
          <p:nvPr/>
        </p:nvSpPr>
        <p:spPr>
          <a:xfrm>
            <a:off x="137160" y="1347690"/>
            <a:ext cx="89064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Evaluation of MOR reporter assay on 107 authentic postmortem blood samples</a:t>
            </a:r>
          </a:p>
        </p:txBody>
      </p:sp>
    </p:spTree>
    <p:extLst>
      <p:ext uri="{BB962C8B-B14F-4D97-AF65-F5344CB8AC3E}">
        <p14:creationId xmlns:p14="http://schemas.microsoft.com/office/powerpoint/2010/main" val="165936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5" name="Rechthoek 4"/>
          <p:cNvSpPr/>
          <p:nvPr/>
        </p:nvSpPr>
        <p:spPr>
          <a:xfrm>
            <a:off x="2362200" y="1757162"/>
            <a:ext cx="289560" cy="301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t="2" b="480"/>
          <a:stretch/>
        </p:blipFill>
        <p:spPr>
          <a:xfrm>
            <a:off x="1186140" y="1828176"/>
            <a:ext cx="6800334" cy="29343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22533" y="5086152"/>
            <a:ext cx="2968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Other compounds with opiate/opioid activity were detected</a:t>
            </a:r>
          </a:p>
          <a:p>
            <a:endParaRPr lang="en-US" sz="1400" dirty="0"/>
          </a:p>
        </p:txBody>
      </p:sp>
      <p:sp>
        <p:nvSpPr>
          <p:cNvPr id="16" name="Rectangle 2"/>
          <p:cNvSpPr/>
          <p:nvPr/>
        </p:nvSpPr>
        <p:spPr>
          <a:xfrm>
            <a:off x="137160" y="1347690"/>
            <a:ext cx="89064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Evaluation of MOR reporter assay on 107 authentic postmortem blood samples</a:t>
            </a:r>
          </a:p>
        </p:txBody>
      </p:sp>
      <p:sp>
        <p:nvSpPr>
          <p:cNvPr id="13" name="Pijl-omlaag 12"/>
          <p:cNvSpPr/>
          <p:nvPr/>
        </p:nvSpPr>
        <p:spPr>
          <a:xfrm>
            <a:off x="2362200" y="4711594"/>
            <a:ext cx="213360" cy="3745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jl-omlaag 16"/>
          <p:cNvSpPr/>
          <p:nvPr/>
        </p:nvSpPr>
        <p:spPr>
          <a:xfrm>
            <a:off x="5989320" y="4696354"/>
            <a:ext cx="213360" cy="3745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vak 17"/>
          <p:cNvSpPr txBox="1"/>
          <p:nvPr/>
        </p:nvSpPr>
        <p:spPr>
          <a:xfrm>
            <a:off x="4081856" y="5118672"/>
            <a:ext cx="4028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Other compounds with opiate/opioid </a:t>
            </a:r>
          </a:p>
          <a:p>
            <a:r>
              <a:rPr lang="en-US" sz="1400" dirty="0"/>
              <a:t>     activity were </a:t>
            </a:r>
            <a:r>
              <a:rPr lang="en-US" sz="1400" b="1" u="sng" dirty="0"/>
              <a:t>not</a:t>
            </a:r>
            <a:r>
              <a:rPr lang="en-US" sz="1400" dirty="0"/>
              <a:t> detected:</a:t>
            </a:r>
          </a:p>
          <a:p>
            <a:pPr algn="ctr"/>
            <a:endParaRPr lang="en-US" sz="14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Very low concentrations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alfentanil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sufentanil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 differentiation possible between active and inactive enantiomer</a:t>
            </a:r>
          </a:p>
          <a:p>
            <a:endParaRPr lang="en-US" sz="1400" dirty="0"/>
          </a:p>
        </p:txBody>
      </p:sp>
      <p:sp>
        <p:nvSpPr>
          <p:cNvPr id="21" name="Rechthoek 20"/>
          <p:cNvSpPr/>
          <p:nvPr/>
        </p:nvSpPr>
        <p:spPr>
          <a:xfrm>
            <a:off x="1186140" y="3322320"/>
            <a:ext cx="6800334" cy="1165860"/>
          </a:xfrm>
          <a:prstGeom prst="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063931" y="3161211"/>
            <a:ext cx="5159829" cy="2940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494" y="740508"/>
            <a:ext cx="7250202" cy="747396"/>
          </a:xfrm>
        </p:spPr>
        <p:txBody>
          <a:bodyPr/>
          <a:lstStyle/>
          <a:p>
            <a:r>
              <a:rPr lang="en-US" dirty="0"/>
              <a:t>Question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6899" y="1629110"/>
            <a:ext cx="7250202" cy="153210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What is an intrinsic limitation of the activity-based screening approach encountered in this study </a:t>
            </a:r>
            <a:r>
              <a:rPr lang="en-US" sz="1800" dirty="0"/>
              <a:t>(which was not a problem for the cannabinoid activity screening, published before (Cannaert</a:t>
            </a:r>
            <a:r>
              <a:rPr lang="en-US" sz="1800" i="1" dirty="0"/>
              <a:t> et al., </a:t>
            </a:r>
            <a:r>
              <a:rPr lang="en-US" sz="1800" i="1" dirty="0" err="1"/>
              <a:t>Clin</a:t>
            </a:r>
            <a:r>
              <a:rPr lang="en-US" sz="1800" i="1" dirty="0"/>
              <a:t> </a:t>
            </a:r>
            <a:r>
              <a:rPr lang="en-US" sz="1800" i="1" dirty="0" err="1"/>
              <a:t>Chem</a:t>
            </a:r>
            <a:r>
              <a:rPr lang="en-US" sz="1800" i="1" dirty="0"/>
              <a:t>, </a:t>
            </a:r>
            <a:r>
              <a:rPr lang="en-US" sz="1800" dirty="0"/>
              <a:t>March 2018)</a:t>
            </a:r>
            <a:r>
              <a:rPr lang="en-US" sz="2000" dirty="0"/>
              <a:t>?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GB" sz="2000" dirty="0"/>
          </a:p>
        </p:txBody>
      </p:sp>
      <p:pic>
        <p:nvPicPr>
          <p:cNvPr id="6" name="Picture 2" descr="Afbeeldingsresultaat voor naloxon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6" y="3807542"/>
            <a:ext cx="2723516" cy="22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802673" y="3164649"/>
            <a:ext cx="565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/>
              <a:t>Presence</a:t>
            </a:r>
            <a:r>
              <a:rPr lang="nl-BE" dirty="0"/>
              <a:t> of </a:t>
            </a:r>
            <a:r>
              <a:rPr lang="nl-BE" b="1" dirty="0" err="1"/>
              <a:t>antidote</a:t>
            </a:r>
            <a:r>
              <a:rPr lang="nl-BE" dirty="0"/>
              <a:t> in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biological</a:t>
            </a:r>
            <a:r>
              <a:rPr lang="nl-BE" dirty="0"/>
              <a:t> samples:</a:t>
            </a:r>
          </a:p>
          <a:p>
            <a:pPr algn="ctr"/>
            <a:r>
              <a:rPr lang="nl-BE" dirty="0"/>
              <a:t>MOR antagonist </a:t>
            </a:r>
            <a:r>
              <a:rPr lang="nl-BE" b="1" dirty="0" err="1"/>
              <a:t>naloxone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0334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An alternative untargeted screening approach was developed for the detection of opiates and (synthetic) opioids, based on their activity rather than their structure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The bio-assay only screens for opioid activity; mass spectrometry is still needed to confirm and identify the opiate/opioid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Currently, an intrinsic limitation is the (co-)presence of MOR antagonists (e.g. naloxone), which are administered as an antidote in opiate/opioid intoxications and can block the receptor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0032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Highly potent synthetic opioids, which mimic the effects of heroin and morphine, are a growing health threat. Detection of these novel opioids remains challenging as new compounds continue to enter the market.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u="sng" dirty="0"/>
              <a:t>The </a:t>
            </a:r>
            <a:r>
              <a:rPr lang="en-US" sz="2000" b="1" u="sng" dirty="0"/>
              <a:t>objective</a:t>
            </a:r>
            <a:r>
              <a:rPr lang="en-US" sz="2000" u="sng" dirty="0"/>
              <a:t> of this study</a:t>
            </a:r>
            <a:r>
              <a:rPr lang="en-US" sz="2000" dirty="0"/>
              <a:t>: </a:t>
            </a:r>
          </a:p>
          <a:p>
            <a:pPr marL="0" indent="0" algn="just">
              <a:buNone/>
            </a:pPr>
            <a:r>
              <a:rPr lang="en-US" sz="2000" dirty="0"/>
              <a:t>Set-up a novel concept for screening biological matrices for the presence of opiates and (synthetic) opioids</a:t>
            </a:r>
          </a:p>
          <a:p>
            <a:pPr lvl="1" algn="just">
              <a:buBlip>
                <a:blip r:embed="rId2"/>
              </a:buBlip>
            </a:pPr>
            <a:r>
              <a:rPr lang="en-US" sz="2000" dirty="0"/>
              <a:t>Not relying on antibody-based or mass spectrometry-based recognition of the structure of these compounds</a:t>
            </a:r>
          </a:p>
          <a:p>
            <a:pPr lvl="1" algn="just">
              <a:buBlip>
                <a:blip r:embed="rId2"/>
              </a:buBlip>
            </a:pPr>
            <a:r>
              <a:rPr lang="en-US" sz="2000" dirty="0"/>
              <a:t>Based on their opioid activity.</a:t>
            </a:r>
          </a:p>
          <a:p>
            <a:pPr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494" y="740508"/>
            <a:ext cx="7250202" cy="747396"/>
          </a:xfrm>
        </p:spPr>
        <p:txBody>
          <a:bodyPr/>
          <a:lstStyle/>
          <a:p>
            <a:r>
              <a:rPr lang="en-US" dirty="0"/>
              <a:t>Question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6899" y="2099374"/>
            <a:ext cx="7250202" cy="3794183"/>
          </a:xfrm>
        </p:spPr>
        <p:txBody>
          <a:bodyPr>
            <a:normAutofit/>
          </a:bodyPr>
          <a:lstStyle/>
          <a:p>
            <a:r>
              <a:rPr lang="en-US" dirty="0"/>
              <a:t>Why do conventional screening techniques struggle to detect (new) synthetic opioids?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976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30599" y="4360333"/>
            <a:ext cx="5593753" cy="1713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latin typeface="+mn-lt"/>
              </a:rPr>
              <a:t>Two inactive </a:t>
            </a:r>
            <a:r>
              <a:rPr lang="en-US" sz="1400" b="1" dirty="0" err="1">
                <a:solidFill>
                  <a:schemeClr val="accent5"/>
                </a:solidFill>
                <a:latin typeface="+mn-lt"/>
              </a:rPr>
              <a:t>NLuc</a:t>
            </a:r>
            <a:r>
              <a:rPr lang="en-US" sz="1400" b="1" dirty="0">
                <a:solidFill>
                  <a:schemeClr val="accent5"/>
                </a:solidFill>
                <a:latin typeface="+mn-lt"/>
              </a:rPr>
              <a:t> subunits (</a:t>
            </a:r>
            <a:r>
              <a:rPr lang="en-US" sz="1400" b="1" dirty="0" err="1">
                <a:solidFill>
                  <a:schemeClr val="accent5"/>
                </a:solidFill>
                <a:latin typeface="+mn-lt"/>
              </a:rPr>
              <a:t>SmBiT</a:t>
            </a:r>
            <a:r>
              <a:rPr lang="en-US" sz="1400" b="1" dirty="0">
                <a:solidFill>
                  <a:schemeClr val="accent5"/>
                </a:solidFill>
                <a:latin typeface="+mn-lt"/>
              </a:rPr>
              <a:t>/</a:t>
            </a:r>
            <a:r>
              <a:rPr lang="en-US" sz="1400" b="1" dirty="0" err="1">
                <a:solidFill>
                  <a:schemeClr val="accent5"/>
                </a:solidFill>
                <a:latin typeface="+mn-lt"/>
              </a:rPr>
              <a:t>LgBiT</a:t>
            </a:r>
            <a:r>
              <a:rPr lang="en-US" sz="1400" b="1" dirty="0">
                <a:solidFill>
                  <a:schemeClr val="accent5"/>
                </a:solidFill>
                <a:latin typeface="+mn-lt"/>
              </a:rPr>
              <a:t>)</a:t>
            </a:r>
            <a:r>
              <a:rPr lang="en-US" sz="1400" dirty="0">
                <a:solidFill>
                  <a:schemeClr val="accent5"/>
                </a:solidFill>
                <a:latin typeface="+mn-lt"/>
              </a:rPr>
              <a:t> are fused to either the µ-opioid receptor (MOR) or the β-</a:t>
            </a:r>
            <a:r>
              <a:rPr lang="en-US" sz="1400" dirty="0" err="1">
                <a:solidFill>
                  <a:schemeClr val="accent5"/>
                </a:solidFill>
                <a:latin typeface="+mn-lt"/>
              </a:rPr>
              <a:t>arrestin</a:t>
            </a:r>
            <a:r>
              <a:rPr lang="en-US" sz="1400" dirty="0">
                <a:solidFill>
                  <a:schemeClr val="accent5"/>
                </a:solidFill>
                <a:latin typeface="+mn-lt"/>
              </a:rPr>
              <a:t> 2 (β-arr2) protein. </a:t>
            </a:r>
          </a:p>
          <a:p>
            <a:pPr marL="0" indent="0">
              <a:buNone/>
            </a:pPr>
            <a:endParaRPr lang="en-US" sz="1400" dirty="0">
              <a:solidFill>
                <a:schemeClr val="accent5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5"/>
                </a:solidFill>
                <a:latin typeface="+mn-lt"/>
              </a:rPr>
              <a:t>Activation of the receptor results in recruitment of β-arr2, resulting in </a:t>
            </a:r>
            <a:r>
              <a:rPr lang="en-US" sz="1400" b="1" dirty="0">
                <a:solidFill>
                  <a:schemeClr val="accent5"/>
                </a:solidFill>
                <a:latin typeface="+mn-lt"/>
              </a:rPr>
              <a:t>structural complementation </a:t>
            </a:r>
            <a:r>
              <a:rPr lang="en-US" sz="1400" dirty="0">
                <a:solidFill>
                  <a:schemeClr val="accent5"/>
                </a:solidFill>
                <a:latin typeface="+mn-lt"/>
              </a:rPr>
              <a:t>of </a:t>
            </a:r>
            <a:r>
              <a:rPr lang="en-US" sz="1400" dirty="0" err="1">
                <a:solidFill>
                  <a:schemeClr val="accent5"/>
                </a:solidFill>
                <a:latin typeface="+mn-lt"/>
              </a:rPr>
              <a:t>NLuc</a:t>
            </a:r>
            <a:r>
              <a:rPr lang="en-US" sz="1400" dirty="0">
                <a:solidFill>
                  <a:schemeClr val="accent5"/>
                </a:solidFill>
                <a:latin typeface="+mn-lt"/>
              </a:rPr>
              <a:t> and restoration of its activity. Following addition of a luciferase substrate, a </a:t>
            </a:r>
            <a:r>
              <a:rPr lang="en-US" sz="1400" b="1" dirty="0">
                <a:solidFill>
                  <a:schemeClr val="accent5"/>
                </a:solidFill>
                <a:latin typeface="+mn-lt"/>
              </a:rPr>
              <a:t>bioluminescent signal </a:t>
            </a:r>
            <a:r>
              <a:rPr lang="en-US" sz="1400" dirty="0">
                <a:solidFill>
                  <a:schemeClr val="accent5"/>
                </a:solidFill>
                <a:latin typeface="+mn-lt"/>
              </a:rPr>
              <a:t>is elicited that can be easily monitored.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8" y="1418219"/>
            <a:ext cx="8927694" cy="2806648"/>
          </a:xfrm>
          <a:prstGeom prst="rect">
            <a:avLst/>
          </a:prstGeom>
        </p:spPr>
      </p:pic>
      <p:sp>
        <p:nvSpPr>
          <p:cNvPr id="33" name="Tekstvak 32"/>
          <p:cNvSpPr txBox="1"/>
          <p:nvPr/>
        </p:nvSpPr>
        <p:spPr>
          <a:xfrm>
            <a:off x="95057" y="4360334"/>
            <a:ext cx="33339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The developed bio-assay is based on the </a:t>
            </a:r>
            <a:r>
              <a:rPr lang="en-US" sz="1400" b="1" dirty="0" err="1">
                <a:solidFill>
                  <a:schemeClr val="accent5"/>
                </a:solidFill>
              </a:rPr>
              <a:t>NanoBiT</a:t>
            </a:r>
            <a:r>
              <a:rPr lang="en-US" sz="1400" b="1" baseline="30000" dirty="0">
                <a:solidFill>
                  <a:schemeClr val="accent5"/>
                </a:solidFill>
              </a:rPr>
              <a:t>®</a:t>
            </a:r>
            <a:r>
              <a:rPr lang="en-US" sz="1400" b="1" dirty="0">
                <a:solidFill>
                  <a:schemeClr val="accent5"/>
                </a:solidFill>
              </a:rPr>
              <a:t> Technology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  <a:r>
              <a:rPr lang="en-US" sz="1400" b="1" dirty="0">
                <a:solidFill>
                  <a:schemeClr val="accent5"/>
                </a:solidFill>
              </a:rPr>
              <a:t>(Promega)</a:t>
            </a:r>
            <a:r>
              <a:rPr lang="en-US" sz="1400" dirty="0">
                <a:solidFill>
                  <a:schemeClr val="accent5"/>
                </a:solidFill>
              </a:rPr>
              <a:t>,</a:t>
            </a:r>
            <a:r>
              <a:rPr lang="en-US" sz="1400" b="1" dirty="0">
                <a:solidFill>
                  <a:schemeClr val="accent5"/>
                </a:solidFill>
              </a:rPr>
              <a:t> </a:t>
            </a:r>
            <a:r>
              <a:rPr lang="en-US" sz="1400" dirty="0">
                <a:solidFill>
                  <a:schemeClr val="accent5"/>
                </a:solidFill>
              </a:rPr>
              <a:t>which uses structural complementation of </a:t>
            </a:r>
            <a:r>
              <a:rPr lang="en-US" sz="1400" dirty="0" err="1">
                <a:solidFill>
                  <a:schemeClr val="accent5"/>
                </a:solidFill>
              </a:rPr>
              <a:t>Nanoluciferase</a:t>
            </a:r>
            <a:r>
              <a:rPr lang="en-US" sz="1400" dirty="0">
                <a:solidFill>
                  <a:schemeClr val="accent5"/>
                </a:solidFill>
              </a:rPr>
              <a:t> (</a:t>
            </a:r>
            <a:r>
              <a:rPr lang="en-US" sz="1400" dirty="0" err="1">
                <a:solidFill>
                  <a:schemeClr val="accent5"/>
                </a:solidFill>
              </a:rPr>
              <a:t>NLuc</a:t>
            </a:r>
            <a:r>
              <a:rPr lang="en-US" sz="1400" dirty="0">
                <a:solidFill>
                  <a:schemeClr val="accent5"/>
                </a:solidFill>
              </a:rPr>
              <a:t>) to detect protein-protein interactions.</a:t>
            </a:r>
          </a:p>
        </p:txBody>
      </p:sp>
      <p:sp>
        <p:nvSpPr>
          <p:cNvPr id="5" name="Rechthoek 4"/>
          <p:cNvSpPr/>
          <p:nvPr/>
        </p:nvSpPr>
        <p:spPr>
          <a:xfrm>
            <a:off x="3530599" y="1554480"/>
            <a:ext cx="187961" cy="17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216978" y="1529080"/>
            <a:ext cx="293562" cy="19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2"/>
          <a:srcRect t="6904"/>
          <a:stretch/>
        </p:blipFill>
        <p:spPr>
          <a:xfrm>
            <a:off x="3555754" y="898736"/>
            <a:ext cx="5221481" cy="4581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kstvak 2"/>
          <p:cNvSpPr txBox="1"/>
          <p:nvPr/>
        </p:nvSpPr>
        <p:spPr>
          <a:xfrm>
            <a:off x="362687" y="1848497"/>
            <a:ext cx="346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002060"/>
                </a:solidFill>
              </a:rPr>
              <a:t>Bringing the fusion constructs in the cell</a:t>
            </a:r>
            <a:r>
              <a:rPr lang="en-US" sz="1200" dirty="0">
                <a:solidFill>
                  <a:srgbClr val="002060"/>
                </a:solidFill>
              </a:rPr>
              <a:t>       &lt;=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626" y="2267612"/>
            <a:ext cx="487723" cy="39322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684" y="2283464"/>
            <a:ext cx="462413" cy="3615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703" y="3100689"/>
            <a:ext cx="419712" cy="39736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152" y="3066906"/>
            <a:ext cx="408477" cy="4162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22" y="2971155"/>
            <a:ext cx="501266" cy="57148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622" y="2184106"/>
            <a:ext cx="535754" cy="685128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218371" y="225785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208788" y="300502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160079" y="22809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160079" y="301028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9" name="Rechthoek 18"/>
          <p:cNvSpPr/>
          <p:nvPr/>
        </p:nvSpPr>
        <p:spPr>
          <a:xfrm>
            <a:off x="1921397" y="6425897"/>
            <a:ext cx="6192456" cy="9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9"/>
          <a:srcRect l="19067" t="12024" r="19800" b="7841"/>
          <a:stretch/>
        </p:blipFill>
        <p:spPr>
          <a:xfrm>
            <a:off x="2226505" y="5349782"/>
            <a:ext cx="1610440" cy="142490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749" y="5480641"/>
            <a:ext cx="1838978" cy="123646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2053" y="5530553"/>
            <a:ext cx="1711275" cy="1186552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4820673" y="5480641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Blank sample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6690000" y="5478358"/>
            <a:ext cx="11304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Positive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5" grpId="0"/>
      <p:bldP spid="13" grpId="0"/>
      <p:bldP spid="17" grpId="0"/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80" y="1795008"/>
            <a:ext cx="6114818" cy="420050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362200" y="1757162"/>
            <a:ext cx="289560" cy="301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/>
          <p:nvPr/>
        </p:nvSpPr>
        <p:spPr>
          <a:xfrm>
            <a:off x="1319350" y="1241010"/>
            <a:ext cx="745788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Selection of the optimal configuration for the MOR reporter assay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7399020" y="2270760"/>
            <a:ext cx="344139" cy="7315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5" name="Rechthoek 4"/>
          <p:cNvSpPr/>
          <p:nvPr/>
        </p:nvSpPr>
        <p:spPr>
          <a:xfrm>
            <a:off x="2362200" y="1757162"/>
            <a:ext cx="289560" cy="301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/>
          <p:nvPr/>
        </p:nvSpPr>
        <p:spPr>
          <a:xfrm>
            <a:off x="650240" y="1345150"/>
            <a:ext cx="787146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Screening of biological matrices requires optimal sensitivity:</a:t>
            </a:r>
          </a:p>
          <a:p>
            <a:r>
              <a:rPr lang="en-US" b="1" dirty="0">
                <a:solidFill>
                  <a:srgbClr val="B11F24"/>
                </a:solidFill>
              </a:rPr>
              <a:t>Effect of co-expression of G protein-coupled receptor kinase 2 (GRK2)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8"/>
          <a:stretch/>
        </p:blipFill>
        <p:spPr>
          <a:xfrm>
            <a:off x="-56071" y="2432348"/>
            <a:ext cx="7070578" cy="251457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2"/>
          <a:stretch/>
        </p:blipFill>
        <p:spPr>
          <a:xfrm>
            <a:off x="7100655" y="2432348"/>
            <a:ext cx="1964955" cy="2370142"/>
          </a:xfrm>
          <a:prstGeom prst="rect">
            <a:avLst/>
          </a:prstGeom>
        </p:spPr>
      </p:pic>
      <p:sp>
        <p:nvSpPr>
          <p:cNvPr id="11" name="Pijl-omlaag 10"/>
          <p:cNvSpPr/>
          <p:nvPr/>
        </p:nvSpPr>
        <p:spPr>
          <a:xfrm rot="12489058">
            <a:off x="6265928" y="4955399"/>
            <a:ext cx="344139" cy="7315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4827884" y="513200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Sensitivity  </a:t>
            </a:r>
          </a:p>
        </p:txBody>
      </p:sp>
      <p:sp>
        <p:nvSpPr>
          <p:cNvPr id="2" name="Ovaal 1"/>
          <p:cNvSpPr/>
          <p:nvPr/>
        </p:nvSpPr>
        <p:spPr>
          <a:xfrm>
            <a:off x="5981700" y="2545080"/>
            <a:ext cx="525780" cy="24384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5" name="Rechthoek 4"/>
          <p:cNvSpPr/>
          <p:nvPr/>
        </p:nvSpPr>
        <p:spPr>
          <a:xfrm>
            <a:off x="2362200" y="1757162"/>
            <a:ext cx="289560" cy="301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/>
          <p:nvPr/>
        </p:nvSpPr>
        <p:spPr>
          <a:xfrm>
            <a:off x="137160" y="1347690"/>
            <a:ext cx="89064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Evaluation of MOR reporter assay on 107 authentic postmortem blood samples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 rot="1741912">
            <a:off x="889579" y="2277935"/>
            <a:ext cx="1168400" cy="101669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64" y="2276252"/>
            <a:ext cx="984776" cy="10069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26" y="2389364"/>
            <a:ext cx="813846" cy="81384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30432" y="238272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107</a:t>
            </a:r>
          </a:p>
        </p:txBody>
      </p:sp>
      <p:sp>
        <p:nvSpPr>
          <p:cNvPr id="8" name="Pijl-rechts 7"/>
          <p:cNvSpPr/>
          <p:nvPr/>
        </p:nvSpPr>
        <p:spPr>
          <a:xfrm>
            <a:off x="4137660" y="2567388"/>
            <a:ext cx="876300" cy="2188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jl-rechts 13"/>
          <p:cNvSpPr/>
          <p:nvPr/>
        </p:nvSpPr>
        <p:spPr>
          <a:xfrm rot="3579702">
            <a:off x="3361353" y="3740318"/>
            <a:ext cx="876300" cy="2188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vak 14"/>
          <p:cNvSpPr txBox="1"/>
          <p:nvPr/>
        </p:nvSpPr>
        <p:spPr>
          <a:xfrm>
            <a:off x="5103587" y="2492168"/>
            <a:ext cx="34249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LC-MS/MS and QTOF analysis:</a:t>
            </a:r>
          </a:p>
          <a:p>
            <a:r>
              <a:rPr lang="en-US" dirty="0"/>
              <a:t>presence or absence of the </a:t>
            </a:r>
          </a:p>
          <a:p>
            <a:r>
              <a:rPr lang="en-US" dirty="0"/>
              <a:t>synthetic opioids U-47700 </a:t>
            </a:r>
          </a:p>
          <a:p>
            <a:r>
              <a:rPr lang="en-US" dirty="0"/>
              <a:t>and </a:t>
            </a:r>
            <a:r>
              <a:rPr lang="en-US" dirty="0" err="1"/>
              <a:t>furanyl</a:t>
            </a:r>
            <a:r>
              <a:rPr lang="en-US" dirty="0"/>
              <a:t> fentanyl </a:t>
            </a:r>
          </a:p>
          <a:p>
            <a:r>
              <a:rPr lang="en-US" dirty="0"/>
              <a:t>and other drugs of abuse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431152" y="44108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 reporter assay</a:t>
            </a:r>
          </a:p>
        </p:txBody>
      </p:sp>
      <p:sp>
        <p:nvSpPr>
          <p:cNvPr id="18" name="Linkeraccolade 17"/>
          <p:cNvSpPr/>
          <p:nvPr/>
        </p:nvSpPr>
        <p:spPr>
          <a:xfrm rot="16200000">
            <a:off x="5785644" y="2425692"/>
            <a:ext cx="373380" cy="533749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vak 18"/>
          <p:cNvSpPr txBox="1"/>
          <p:nvPr/>
        </p:nvSpPr>
        <p:spPr>
          <a:xfrm>
            <a:off x="4469358" y="553843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Sensitivity and specificity</a:t>
            </a:r>
          </a:p>
        </p:txBody>
      </p:sp>
    </p:spTree>
    <p:extLst>
      <p:ext uri="{BB962C8B-B14F-4D97-AF65-F5344CB8AC3E}">
        <p14:creationId xmlns:p14="http://schemas.microsoft.com/office/powerpoint/2010/main" val="17894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/>
      <p:bldP spid="16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</a:t>
            </a:r>
          </a:p>
        </p:txBody>
      </p:sp>
      <p:sp>
        <p:nvSpPr>
          <p:cNvPr id="5" name="Rechthoek 4"/>
          <p:cNvSpPr/>
          <p:nvPr/>
        </p:nvSpPr>
        <p:spPr>
          <a:xfrm>
            <a:off x="2362200" y="1757162"/>
            <a:ext cx="289560" cy="301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t="1" b="49054"/>
          <a:stretch/>
        </p:blipFill>
        <p:spPr>
          <a:xfrm>
            <a:off x="1186140" y="1828176"/>
            <a:ext cx="6800334" cy="15021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" y="3450419"/>
            <a:ext cx="2949615" cy="204518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75" y="3473611"/>
            <a:ext cx="2997761" cy="207381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255" y="3411238"/>
            <a:ext cx="2967236" cy="210828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406854" y="5874003"/>
            <a:ext cx="53703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Effect of µ-opioid receptor antagonist naloxone</a:t>
            </a:r>
          </a:p>
        </p:txBody>
      </p:sp>
      <p:sp>
        <p:nvSpPr>
          <p:cNvPr id="11" name="Gekromde pijl-rechts 10"/>
          <p:cNvSpPr/>
          <p:nvPr/>
        </p:nvSpPr>
        <p:spPr>
          <a:xfrm rot="16200000">
            <a:off x="6157667" y="4798473"/>
            <a:ext cx="321297" cy="171767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137160" y="1347690"/>
            <a:ext cx="89064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Evaluation of MOR reporter assay on 107 authentic postmortem blood samples</a:t>
            </a:r>
          </a:p>
        </p:txBody>
      </p:sp>
    </p:spTree>
    <p:extLst>
      <p:ext uri="{BB962C8B-B14F-4D97-AF65-F5344CB8AC3E}">
        <p14:creationId xmlns:p14="http://schemas.microsoft.com/office/powerpoint/2010/main" val="397319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617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Question</vt:lpstr>
      <vt:lpstr>Materials and Methods</vt:lpstr>
      <vt:lpstr>Materials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121</cp:revision>
  <dcterms:created xsi:type="dcterms:W3CDTF">2014-07-07T15:02:10Z</dcterms:created>
  <dcterms:modified xsi:type="dcterms:W3CDTF">2018-08-30T17:38:32Z</dcterms:modified>
</cp:coreProperties>
</file>