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0" r:id="rId2"/>
    <p:sldId id="257" r:id="rId3"/>
    <p:sldId id="264" r:id="rId4"/>
    <p:sldId id="258" r:id="rId5"/>
    <p:sldId id="265" r:id="rId6"/>
    <p:sldId id="263" r:id="rId7"/>
    <p:sldId id="266" r:id="rId8"/>
    <p:sldId id="267" r:id="rId9"/>
    <p:sldId id="268" r:id="rId10"/>
    <p:sldId id="269" r:id="rId11"/>
    <p:sldId id="270" r:id="rId12"/>
    <p:sldId id="271" r:id="rId13"/>
    <p:sldId id="272"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6"/>
  </p:normalViewPr>
  <p:slideViewPr>
    <p:cSldViewPr snapToGrid="0" snapToObjects="1">
      <p:cViewPr varScale="1">
        <p:scale>
          <a:sx n="94" d="100"/>
          <a:sy n="94" d="100"/>
        </p:scale>
        <p:origin x="396"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7/30/2018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dirty="0"/>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7/30/2018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dirty="0"/>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dirty="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dirty="0"/>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dirty="0"/>
          </a:p>
        </p:txBody>
      </p:sp>
      <p:sp>
        <p:nvSpPr>
          <p:cNvPr id="4" name="TextBox 1"/>
          <p:cNvSpPr txBox="1">
            <a:spLocks noChangeArrowheads="1"/>
          </p:cNvSpPr>
          <p:nvPr userDrawn="1"/>
        </p:nvSpPr>
        <p:spPr bwMode="auto">
          <a:xfrm flipH="1">
            <a:off x="1333409" y="732559"/>
            <a:ext cx="6375581"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Download the free </a:t>
            </a: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app </a:t>
            </a:r>
          </a:p>
          <a:p>
            <a:pPr algn="ctr" defTabSz="914400" eaLnBrk="1" hangingPunct="1">
              <a:defRPr/>
            </a:pPr>
            <a:r>
              <a:rPr lang="en-US" sz="2400" kern="1200" dirty="0">
                <a:solidFill>
                  <a:srgbClr val="000000"/>
                </a:solidFill>
                <a:latin typeface="Arial" charset="0"/>
                <a:ea typeface="+mn-ea"/>
                <a:cs typeface="Arial" charset="0"/>
              </a:rPr>
              <a:t>on iTunes for additional content!</a:t>
            </a:r>
          </a:p>
        </p:txBody>
      </p:sp>
      <p:sp>
        <p:nvSpPr>
          <p:cNvPr id="9" name="TextBox 2"/>
          <p:cNvSpPr txBox="1">
            <a:spLocks noChangeArrowheads="1"/>
          </p:cNvSpPr>
          <p:nvPr userDrawn="1"/>
        </p:nvSpPr>
        <p:spPr bwMode="auto">
          <a:xfrm>
            <a:off x="3881730" y="4300850"/>
            <a:ext cx="1270000" cy="400050"/>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0" b="1" dirty="0"/>
              <a:t>Characterization of Human Salivary Extracellular RNA by Next-generation Sequencing</a:t>
            </a:r>
          </a:p>
          <a:p>
            <a:pPr marL="0" indent="0">
              <a:buNone/>
            </a:pPr>
            <a:endParaRPr lang="en-US" sz="7200" dirty="0">
              <a:latin typeface="Arial" pitchFamily="34" charset="0"/>
              <a:cs typeface="Arial" pitchFamily="34" charset="0"/>
            </a:endParaRPr>
          </a:p>
          <a:p>
            <a:pPr marL="0" indent="0">
              <a:buNone/>
            </a:pPr>
            <a:r>
              <a:rPr lang="en-US" sz="6600" dirty="0"/>
              <a:t>F. Li, K.E. Kaczor-Urbanowicz, J. Sun, B. Majem, H.-C. Lo, Y. Kim, K. Koyano, S.L. Rao, S.Y. Kang, S.M. Kim, K.-M. Kim, S. Kim, D. Chia, D. Elashoff, T.R. Grogan, X. Xiao, D.T.W. Wong</a:t>
            </a:r>
          </a:p>
          <a:p>
            <a:pPr marL="0" indent="0">
              <a:buNone/>
            </a:pPr>
            <a:endParaRPr lang="en-US" sz="6200" dirty="0">
              <a:latin typeface="Arial" pitchFamily="34" charset="0"/>
              <a:cs typeface="Arial" pitchFamily="34" charset="0"/>
            </a:endParaRPr>
          </a:p>
          <a:p>
            <a:pPr marL="0" indent="0">
              <a:buFont typeface="Arial" charset="0"/>
              <a:buNone/>
              <a:defRPr/>
            </a:pPr>
            <a:r>
              <a:rPr lang="en-US" sz="6200" dirty="0">
                <a:latin typeface="Arial" pitchFamily="34" charset="0"/>
                <a:cs typeface="Arial" pitchFamily="34" charset="0"/>
              </a:rPr>
              <a:t>July 2018</a:t>
            </a:r>
            <a:endParaRPr lang="en-US" sz="6200" dirty="0">
              <a:solidFill>
                <a:srgbClr val="C00000"/>
              </a:solidFill>
              <a:latin typeface="Arial" pitchFamily="34" charset="0"/>
              <a:cs typeface="Arial" pitchFamily="34" charset="0"/>
            </a:endParaRPr>
          </a:p>
          <a:p>
            <a:pPr marL="0" indent="0">
              <a:buFont typeface="Arial" charset="0"/>
              <a:buNone/>
              <a:defRPr/>
            </a:pPr>
            <a:endParaRPr lang="en-US" sz="6200" b="1" dirty="0">
              <a:solidFill>
                <a:srgbClr val="C00000"/>
              </a:solidFill>
              <a:latin typeface="Arial" pitchFamily="34" charset="0"/>
              <a:cs typeface="Arial" pitchFamily="34" charset="0"/>
            </a:endParaRPr>
          </a:p>
          <a:p>
            <a:pPr marL="0" indent="0">
              <a:buFont typeface="Arial" pitchFamily="34" charset="0"/>
              <a:buNone/>
              <a:defRPr/>
            </a:pPr>
            <a:r>
              <a:rPr lang="en-US" sz="6200" dirty="0">
                <a:latin typeface="Arial" pitchFamily="34" charset="0"/>
                <a:cs typeface="Arial" pitchFamily="34" charset="0"/>
              </a:rPr>
              <a:t>www.clinchem.org/content/64/7/</a:t>
            </a:r>
            <a:r>
              <a:rPr lang="en-US" altLang="zh-CN" sz="6200" dirty="0">
                <a:latin typeface="Arial" pitchFamily="34" charset="0"/>
                <a:cs typeface="Arial" pitchFamily="34" charset="0"/>
              </a:rPr>
              <a:t>1085</a:t>
            </a:r>
            <a:r>
              <a:rPr lang="en-US" sz="6200" dirty="0">
                <a:latin typeface="Arial" pitchFamily="34" charset="0"/>
                <a:cs typeface="Arial" pitchFamily="34" charset="0"/>
              </a:rPr>
              <a:t>.full</a:t>
            </a:r>
          </a:p>
          <a:p>
            <a:pPr marL="0" indent="0">
              <a:buFont typeface="Arial" pitchFamily="34" charset="0"/>
              <a:buNone/>
              <a:defRPr/>
            </a:pPr>
            <a:endParaRPr lang="en-US" sz="9600" b="1" dirty="0">
              <a:latin typeface="Arial" pitchFamily="34" charset="0"/>
              <a:cs typeface="Arial" pitchFamily="34" charset="0"/>
            </a:endParaRPr>
          </a:p>
          <a:p>
            <a:pPr marL="0" indent="0">
              <a:buFont typeface="Arial" pitchFamily="34" charset="0"/>
              <a:buNone/>
              <a:defRPr/>
            </a:pPr>
            <a:r>
              <a:rPr lang="en-US" sz="5200" dirty="0">
                <a:latin typeface="Arial" pitchFamily="34" charset="0"/>
                <a:cs typeface="Arial" pitchFamily="34" charset="0"/>
              </a:rPr>
              <a:t>© Copyright 2018 by the American Association for Clinical Chemistry</a:t>
            </a:r>
          </a:p>
        </p:txBody>
      </p:sp>
      <p:pic>
        <p:nvPicPr>
          <p:cNvPr id="5" name="Picture 4">
            <a:extLst>
              <a:ext uri="{FF2B5EF4-FFF2-40B4-BE49-F238E27FC236}">
                <a16:creationId xmlns:a16="http://schemas.microsoft.com/office/drawing/2014/main" id="{1AC72BE0-5F92-489E-9C8C-33C99DE234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59" y="1971073"/>
            <a:ext cx="3517089" cy="4708408"/>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dirty="0"/>
          </a:p>
        </p:txBody>
      </p:sp>
      <p:sp>
        <p:nvSpPr>
          <p:cNvPr id="7" name="TextBox 6"/>
          <p:cNvSpPr txBox="1"/>
          <p:nvPr/>
        </p:nvSpPr>
        <p:spPr>
          <a:xfrm>
            <a:off x="0" y="456944"/>
            <a:ext cx="7849571" cy="553998"/>
          </a:xfrm>
          <a:prstGeom prst="rect">
            <a:avLst/>
          </a:prstGeom>
          <a:noFill/>
        </p:spPr>
        <p:txBody>
          <a:bodyPr wrap="square" rtlCol="0">
            <a:spAutoFit/>
          </a:bodyPr>
          <a:lstStyle/>
          <a:p>
            <a:r>
              <a:rPr lang="en-US" sz="3000" b="1" dirty="0">
                <a:latin typeface="+mj-lt"/>
              </a:rPr>
              <a:t>Results: </a:t>
            </a:r>
            <a:r>
              <a:rPr lang="en-US" sz="2400" b="1" dirty="0">
                <a:latin typeface="+mj-lt"/>
              </a:rPr>
              <a:t>T</a:t>
            </a:r>
            <a:r>
              <a:rPr lang="en-US" sz="2400" b="1" dirty="0"/>
              <a:t>he small RNAs in human CFS samples. </a:t>
            </a:r>
            <a:endParaRPr lang="en-US" sz="2400" b="1" dirty="0">
              <a:latin typeface="+mj-lt"/>
            </a:endParaRPr>
          </a:p>
        </p:txBody>
      </p:sp>
      <p:sp>
        <p:nvSpPr>
          <p:cNvPr id="3" name="Rectangle 2"/>
          <p:cNvSpPr/>
          <p:nvPr/>
        </p:nvSpPr>
        <p:spPr>
          <a:xfrm>
            <a:off x="2052019" y="5597004"/>
            <a:ext cx="6828312" cy="646331"/>
          </a:xfrm>
          <a:prstGeom prst="rect">
            <a:avLst/>
          </a:prstGeom>
          <a:solidFill>
            <a:schemeClr val="bg1">
              <a:lumMod val="75000"/>
            </a:schemeClr>
          </a:solidFill>
        </p:spPr>
        <p:txBody>
          <a:bodyPr wrap="square">
            <a:spAutoFit/>
          </a:bodyPr>
          <a:lstStyle/>
          <a:p>
            <a:r>
              <a:rPr lang="en-US" b="1" dirty="0">
                <a:solidFill>
                  <a:srgbClr val="B11F24"/>
                </a:solidFill>
              </a:rPr>
              <a:t>Figure 5. </a:t>
            </a:r>
            <a:r>
              <a:rPr lang="en-US" b="1" dirty="0"/>
              <a:t>Proportion of small RNAs in human CFS samples including tRNA fragments (tRFs). </a:t>
            </a:r>
          </a:p>
        </p:txBody>
      </p:sp>
      <p:pic>
        <p:nvPicPr>
          <p:cNvPr id="2" name="Picture 1">
            <a:extLst>
              <a:ext uri="{FF2B5EF4-FFF2-40B4-BE49-F238E27FC236}">
                <a16:creationId xmlns:a16="http://schemas.microsoft.com/office/drawing/2014/main" id="{B75B2379-7BBD-5348-90A5-3514ECFCF1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615" y="969254"/>
            <a:ext cx="8796769" cy="4563324"/>
          </a:xfrm>
          <a:prstGeom prst="rect">
            <a:avLst/>
          </a:prstGeom>
        </p:spPr>
      </p:pic>
    </p:spTree>
    <p:extLst>
      <p:ext uri="{BB962C8B-B14F-4D97-AF65-F5344CB8AC3E}">
        <p14:creationId xmlns:p14="http://schemas.microsoft.com/office/powerpoint/2010/main" val="200445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F8BEF6-8083-BD48-8AED-2C6990F4FBDD}"/>
              </a:ext>
            </a:extLst>
          </p:cNvPr>
          <p:cNvSpPr>
            <a:spLocks noGrp="1"/>
          </p:cNvSpPr>
          <p:nvPr>
            <p:ph type="sldNum" sz="quarter" idx="12"/>
          </p:nvPr>
        </p:nvSpPr>
        <p:spPr/>
        <p:txBody>
          <a:bodyPr/>
          <a:lstStyle/>
          <a:p>
            <a:fld id="{B897C2A1-9313-CA4F-AEA9-36A479C1E1AD}" type="slidenum">
              <a:rPr lang="en-US" smtClean="0"/>
              <a:pPr/>
              <a:t>11</a:t>
            </a:fld>
            <a:endParaRPr lang="en-US" dirty="0"/>
          </a:p>
        </p:txBody>
      </p:sp>
      <p:sp>
        <p:nvSpPr>
          <p:cNvPr id="3" name="TextBox 2">
            <a:extLst>
              <a:ext uri="{FF2B5EF4-FFF2-40B4-BE49-F238E27FC236}">
                <a16:creationId xmlns:a16="http://schemas.microsoft.com/office/drawing/2014/main" id="{7C45B011-B0A1-024C-B1CA-10FAE28A26D4}"/>
              </a:ext>
            </a:extLst>
          </p:cNvPr>
          <p:cNvSpPr txBox="1"/>
          <p:nvPr/>
        </p:nvSpPr>
        <p:spPr>
          <a:xfrm>
            <a:off x="165716" y="467403"/>
            <a:ext cx="7849571" cy="553998"/>
          </a:xfrm>
          <a:prstGeom prst="rect">
            <a:avLst/>
          </a:prstGeom>
          <a:noFill/>
        </p:spPr>
        <p:txBody>
          <a:bodyPr wrap="square" rtlCol="0">
            <a:spAutoFit/>
          </a:bodyPr>
          <a:lstStyle/>
          <a:p>
            <a:r>
              <a:rPr lang="en-US" sz="3000" b="1" dirty="0">
                <a:latin typeface="+mj-lt"/>
              </a:rPr>
              <a:t>Results summary</a:t>
            </a:r>
            <a:r>
              <a:rPr lang="en-US" sz="2400" b="1" dirty="0"/>
              <a:t> </a:t>
            </a:r>
            <a:endParaRPr lang="en-US" sz="2400" b="1" dirty="0">
              <a:latin typeface="+mj-lt"/>
            </a:endParaRPr>
          </a:p>
        </p:txBody>
      </p:sp>
      <p:sp>
        <p:nvSpPr>
          <p:cNvPr id="4" name="Content Placeholder 2">
            <a:extLst>
              <a:ext uri="{FF2B5EF4-FFF2-40B4-BE49-F238E27FC236}">
                <a16:creationId xmlns:a16="http://schemas.microsoft.com/office/drawing/2014/main" id="{3AFFFC63-79CF-3943-8FCA-2DC6B415BBD2}"/>
              </a:ext>
            </a:extLst>
          </p:cNvPr>
          <p:cNvSpPr txBox="1">
            <a:spLocks/>
          </p:cNvSpPr>
          <p:nvPr/>
        </p:nvSpPr>
        <p:spPr>
          <a:xfrm>
            <a:off x="521844" y="1021401"/>
            <a:ext cx="8255391" cy="49221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1800" dirty="0"/>
              <a:t>Comparison of the 6 commercial RNA extraction kits revealed that the miRNeasy Micro Kit showed the highest total RNA yield and best recovery of small RNA.</a:t>
            </a:r>
          </a:p>
          <a:p>
            <a:pPr>
              <a:spcBef>
                <a:spcPts val="600"/>
              </a:spcBef>
              <a:spcAft>
                <a:spcPts val="600"/>
              </a:spcAft>
            </a:pPr>
            <a:r>
              <a:rPr lang="en-US" sz="1800" dirty="0"/>
              <a:t>Comparing 5 library generation kits, the NEBNext library preparation kits resulted in the highest number of detected human genes and small RNAs.</a:t>
            </a:r>
          </a:p>
          <a:p>
            <a:pPr>
              <a:spcBef>
                <a:spcPts val="600"/>
              </a:spcBef>
              <a:spcAft>
                <a:spcPts val="600"/>
              </a:spcAft>
            </a:pPr>
            <a:r>
              <a:rPr lang="en-US" sz="1800" dirty="0"/>
              <a:t>Selectively removing bacterial rRNAs allowed an increase in the sensitivity of detection of human transcripts and genes which improves the comprehensiveness of human exRNA profile in saliva.</a:t>
            </a:r>
          </a:p>
          <a:p>
            <a:pPr>
              <a:spcBef>
                <a:spcPts val="600"/>
              </a:spcBef>
              <a:spcAft>
                <a:spcPts val="600"/>
              </a:spcAft>
            </a:pPr>
            <a:r>
              <a:rPr lang="en-US" sz="1800" dirty="0"/>
              <a:t>The proportion of human RNA-Seq reads was much higher in rRNA-depleted saliva samples (41%) than in samples without rRNA depletion (14%).</a:t>
            </a:r>
          </a:p>
          <a:p>
            <a:pPr>
              <a:spcBef>
                <a:spcPts val="600"/>
              </a:spcBef>
              <a:spcAft>
                <a:spcPts val="600"/>
              </a:spcAft>
            </a:pPr>
            <a:r>
              <a:rPr lang="en-US" sz="1800" dirty="0"/>
              <a:t>The transfer RNA (tRNA)-derived RNA fragments (tRFs), a novel class of small RNAs, were highly abundant in human saliva. The majority of salivary piRNAs identified in our study and derived from 5′ tRFs were due to cleavage.</a:t>
            </a:r>
          </a:p>
        </p:txBody>
      </p:sp>
    </p:spTree>
    <p:extLst>
      <p:ext uri="{BB962C8B-B14F-4D97-AF65-F5344CB8AC3E}">
        <p14:creationId xmlns:p14="http://schemas.microsoft.com/office/powerpoint/2010/main" val="209236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C52F3B-27E6-724F-BDFF-DF93591B9346}"/>
              </a:ext>
            </a:extLst>
          </p:cNvPr>
          <p:cNvSpPr>
            <a:spLocks noGrp="1"/>
          </p:cNvSpPr>
          <p:nvPr>
            <p:ph type="sldNum" sz="quarter" idx="12"/>
          </p:nvPr>
        </p:nvSpPr>
        <p:spPr/>
        <p:txBody>
          <a:bodyPr/>
          <a:lstStyle/>
          <a:p>
            <a:fld id="{B897C2A1-9313-CA4F-AEA9-36A479C1E1AD}" type="slidenum">
              <a:rPr lang="en-US" smtClean="0"/>
              <a:pPr/>
              <a:t>12</a:t>
            </a:fld>
            <a:endParaRPr lang="en-US" dirty="0"/>
          </a:p>
        </p:txBody>
      </p:sp>
      <p:sp>
        <p:nvSpPr>
          <p:cNvPr id="5" name="Rectangle 4">
            <a:extLst>
              <a:ext uri="{FF2B5EF4-FFF2-40B4-BE49-F238E27FC236}">
                <a16:creationId xmlns:a16="http://schemas.microsoft.com/office/drawing/2014/main" id="{85371D98-DB2D-7B4C-8BEF-34A80D4096EC}"/>
              </a:ext>
            </a:extLst>
          </p:cNvPr>
          <p:cNvSpPr/>
          <p:nvPr/>
        </p:nvSpPr>
        <p:spPr>
          <a:xfrm>
            <a:off x="653738" y="1094065"/>
            <a:ext cx="7758112" cy="4862870"/>
          </a:xfrm>
          <a:prstGeom prst="rect">
            <a:avLst/>
          </a:prstGeom>
        </p:spPr>
        <p:txBody>
          <a:bodyPr wrap="square">
            <a:spAutoFit/>
          </a:bodyPr>
          <a:lstStyle/>
          <a:p>
            <a:pPr marL="285750" indent="-285750">
              <a:spcBef>
                <a:spcPts val="1200"/>
              </a:spcBef>
              <a:buFont typeface="Arial" panose="020B0604020202020204" pitchFamily="34" charset="0"/>
              <a:buChar char="•"/>
            </a:pPr>
            <a:r>
              <a:rPr lang="en-US" sz="2000" dirty="0"/>
              <a:t>The tRFs discovered with RNA-seq could have arisen from stress-induced tRNA cleavage or resulted from the inability of the reverse transcriptase to process cDNA of the entire tRNA with posttranscriptional modifications (such as methylation). The 2 most highly abundant tRF species, Glu</a:t>
            </a:r>
            <a:r>
              <a:rPr lang="en-US" sz="2000" baseline="30000" dirty="0"/>
              <a:t>CTC</a:t>
            </a:r>
            <a:r>
              <a:rPr lang="en-US" sz="2000" dirty="0"/>
              <a:t> and Gly</a:t>
            </a:r>
            <a:r>
              <a:rPr lang="en-US" sz="2000" baseline="30000" dirty="0"/>
              <a:t>GCC</a:t>
            </a:r>
            <a:r>
              <a:rPr lang="en-US" sz="2000" dirty="0"/>
              <a:t>, which made up close to 70% of the tRFs seen in the exRNA, had no methylation modification at the anticodon loop. This suggests that the majority of salivary piRNAs identified in our study and derived from 5′ tRFs were due to cleavage.</a:t>
            </a:r>
            <a:endParaRPr lang="en-US" sz="2000" dirty="0">
              <a:solidFill>
                <a:srgbClr val="666666"/>
              </a:solidFill>
              <a:latin typeface="Helvetica" pitchFamily="2" charset="0"/>
            </a:endParaRPr>
          </a:p>
          <a:p>
            <a:pPr marL="285750" indent="-285750">
              <a:spcBef>
                <a:spcPts val="1200"/>
              </a:spcBef>
              <a:buFont typeface="Arial" panose="020B0604020202020204" pitchFamily="34" charset="0"/>
              <a:buChar char="•"/>
            </a:pPr>
            <a:r>
              <a:rPr lang="en-US" sz="2000" dirty="0">
                <a:latin typeface="Helvetica" pitchFamily="2" charset="0"/>
              </a:rPr>
              <a:t>Our optimized protocol can selectively remove bacterial rRNAs allowing an increase in the sensitivity of detection of human transcripts and genes. We strongly suggest applying this treatment before library preparation to reduce sequencing costs, particularly in salivary transcriptomics studies, for which deep coverage is needed.</a:t>
            </a:r>
            <a:endParaRPr lang="en-US" sz="2000" dirty="0"/>
          </a:p>
        </p:txBody>
      </p:sp>
      <p:sp>
        <p:nvSpPr>
          <p:cNvPr id="6" name="Rectangle 5">
            <a:extLst>
              <a:ext uri="{FF2B5EF4-FFF2-40B4-BE49-F238E27FC236}">
                <a16:creationId xmlns:a16="http://schemas.microsoft.com/office/drawing/2014/main" id="{8AC8F7D7-85EA-BE42-937F-57801129B906}"/>
              </a:ext>
            </a:extLst>
          </p:cNvPr>
          <p:cNvSpPr/>
          <p:nvPr/>
        </p:nvSpPr>
        <p:spPr>
          <a:xfrm>
            <a:off x="490486" y="540067"/>
            <a:ext cx="2364750" cy="553998"/>
          </a:xfrm>
          <a:prstGeom prst="rect">
            <a:avLst/>
          </a:prstGeom>
        </p:spPr>
        <p:txBody>
          <a:bodyPr wrap="none">
            <a:spAutoFit/>
          </a:bodyPr>
          <a:lstStyle/>
          <a:p>
            <a:r>
              <a:rPr lang="en-US" sz="3000" b="1" dirty="0">
                <a:latin typeface="Helvetica" pitchFamily="2" charset="0"/>
              </a:rPr>
              <a:t>Discussion:</a:t>
            </a:r>
            <a:endParaRPr lang="en-US" sz="3000" dirty="0"/>
          </a:p>
        </p:txBody>
      </p:sp>
    </p:spTree>
    <p:extLst>
      <p:ext uri="{BB962C8B-B14F-4D97-AF65-F5344CB8AC3E}">
        <p14:creationId xmlns:p14="http://schemas.microsoft.com/office/powerpoint/2010/main" val="2934767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FBBF7F-D649-3149-8851-080541B42545}"/>
              </a:ext>
            </a:extLst>
          </p:cNvPr>
          <p:cNvSpPr>
            <a:spLocks noGrp="1"/>
          </p:cNvSpPr>
          <p:nvPr>
            <p:ph type="sldNum" sz="quarter" idx="12"/>
          </p:nvPr>
        </p:nvSpPr>
        <p:spPr/>
        <p:txBody>
          <a:bodyPr/>
          <a:lstStyle/>
          <a:p>
            <a:fld id="{B897C2A1-9313-CA4F-AEA9-36A479C1E1AD}" type="slidenum">
              <a:rPr lang="en-US" smtClean="0"/>
              <a:pPr/>
              <a:t>13</a:t>
            </a:fld>
            <a:endParaRPr lang="en-US" dirty="0"/>
          </a:p>
        </p:txBody>
      </p:sp>
      <p:sp>
        <p:nvSpPr>
          <p:cNvPr id="3" name="Rectangle 2">
            <a:extLst>
              <a:ext uri="{FF2B5EF4-FFF2-40B4-BE49-F238E27FC236}">
                <a16:creationId xmlns:a16="http://schemas.microsoft.com/office/drawing/2014/main" id="{020D8FCD-CC64-CF47-8A32-6A8D02DE2636}"/>
              </a:ext>
            </a:extLst>
          </p:cNvPr>
          <p:cNvSpPr/>
          <p:nvPr/>
        </p:nvSpPr>
        <p:spPr>
          <a:xfrm>
            <a:off x="719086" y="1215955"/>
            <a:ext cx="2622834" cy="553998"/>
          </a:xfrm>
          <a:prstGeom prst="rect">
            <a:avLst/>
          </a:prstGeom>
        </p:spPr>
        <p:txBody>
          <a:bodyPr wrap="none">
            <a:spAutoFit/>
          </a:bodyPr>
          <a:lstStyle/>
          <a:p>
            <a:r>
              <a:rPr lang="en-US" sz="3000" b="1" dirty="0">
                <a:latin typeface="Helvetica" pitchFamily="2" charset="0"/>
              </a:rPr>
              <a:t>Conclusions:</a:t>
            </a:r>
            <a:endParaRPr lang="en-US" sz="3000" dirty="0"/>
          </a:p>
        </p:txBody>
      </p:sp>
      <p:sp>
        <p:nvSpPr>
          <p:cNvPr id="4" name="Rectangle 3">
            <a:extLst>
              <a:ext uri="{FF2B5EF4-FFF2-40B4-BE49-F238E27FC236}">
                <a16:creationId xmlns:a16="http://schemas.microsoft.com/office/drawing/2014/main" id="{BE6AB4AC-6461-9F48-B79C-A4357A3EEEF6}"/>
              </a:ext>
            </a:extLst>
          </p:cNvPr>
          <p:cNvSpPr/>
          <p:nvPr/>
        </p:nvSpPr>
        <p:spPr>
          <a:xfrm>
            <a:off x="1139511" y="2267247"/>
            <a:ext cx="7272339" cy="2908489"/>
          </a:xfrm>
          <a:prstGeom prst="rect">
            <a:avLst/>
          </a:prstGeom>
        </p:spPr>
        <p:txBody>
          <a:bodyPr wrap="square">
            <a:spAutoFit/>
          </a:bodyPr>
          <a:lstStyle/>
          <a:p>
            <a:pPr marL="285750" indent="-285750">
              <a:spcBef>
                <a:spcPts val="1200"/>
              </a:spcBef>
              <a:spcAft>
                <a:spcPts val="600"/>
              </a:spcAft>
              <a:buFont typeface="Arial" panose="020B0604020202020204" pitchFamily="34" charset="0"/>
              <a:buChar char="•"/>
            </a:pPr>
            <a:r>
              <a:rPr lang="en-US" sz="2400" dirty="0"/>
              <a:t>The results from this study may help in selection of the best adapted methods of RNA isolation and small and long RNA library constructions for salivary exRNA studies.</a:t>
            </a:r>
          </a:p>
          <a:p>
            <a:pPr marL="285750" indent="-285750">
              <a:spcBef>
                <a:spcPts val="1200"/>
              </a:spcBef>
              <a:spcAft>
                <a:spcPts val="600"/>
              </a:spcAft>
              <a:buFont typeface="Arial" panose="020B0604020202020204" pitchFamily="34" charset="0"/>
              <a:buChar char="•"/>
            </a:pPr>
            <a:r>
              <a:rPr lang="en-US" sz="2400" dirty="0"/>
              <a:t>This study paves the way for further biomarker discoveries and  functional investigations related to exRNAs in human saliva.</a:t>
            </a:r>
          </a:p>
        </p:txBody>
      </p:sp>
    </p:spTree>
    <p:extLst>
      <p:ext uri="{BB962C8B-B14F-4D97-AF65-F5344CB8AC3E}">
        <p14:creationId xmlns:p14="http://schemas.microsoft.com/office/powerpoint/2010/main" val="45755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dirty="0"/>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603411"/>
          </a:xfrm>
        </p:spPr>
        <p:txBody>
          <a:bodyPr/>
          <a:lstStyle/>
          <a:p>
            <a:r>
              <a:rPr lang="en-US" altLang="zh-CN" dirty="0"/>
              <a:t>Introduction</a:t>
            </a:r>
            <a:endParaRPr lang="en-US" dirty="0"/>
          </a:p>
        </p:txBody>
      </p:sp>
      <p:sp>
        <p:nvSpPr>
          <p:cNvPr id="3" name="Content Placeholder 2"/>
          <p:cNvSpPr>
            <a:spLocks noGrp="1"/>
          </p:cNvSpPr>
          <p:nvPr>
            <p:ph idx="4294967295"/>
          </p:nvPr>
        </p:nvSpPr>
        <p:spPr>
          <a:xfrm>
            <a:off x="731446" y="1380939"/>
            <a:ext cx="7793356" cy="4191187"/>
          </a:xfrm>
        </p:spPr>
        <p:txBody>
          <a:bodyPr>
            <a:normAutofit lnSpcReduction="10000"/>
          </a:bodyPr>
          <a:lstStyle/>
          <a:p>
            <a:pPr>
              <a:spcBef>
                <a:spcPts val="1200"/>
              </a:spcBef>
              <a:spcAft>
                <a:spcPts val="600"/>
              </a:spcAft>
            </a:pPr>
            <a:r>
              <a:rPr lang="en-US" sz="2000" dirty="0"/>
              <a:t>Salivary </a:t>
            </a:r>
            <a:r>
              <a:rPr lang="zh-CN" altLang="en-US" sz="2000" dirty="0"/>
              <a:t> </a:t>
            </a:r>
            <a:r>
              <a:rPr lang="en-US" altLang="zh-CN" sz="2000" dirty="0"/>
              <a:t>extracellular RNAs (</a:t>
            </a:r>
            <a:r>
              <a:rPr lang="en-US" sz="2000" dirty="0"/>
              <a:t>exRNAs) have</a:t>
            </a:r>
            <a:r>
              <a:rPr lang="zh-CN" altLang="en-US" sz="2000" dirty="0"/>
              <a:t> </a:t>
            </a:r>
            <a:r>
              <a:rPr lang="en-US" sz="2000" dirty="0"/>
              <a:t>become a useful biomarker source for clinical detection of local and systemic diseases such as oral cancer, Sjögren syndrome, pancreatic cancer and breast cancer.</a:t>
            </a:r>
          </a:p>
          <a:p>
            <a:pPr>
              <a:spcBef>
                <a:spcPts val="1200"/>
              </a:spcBef>
              <a:spcAft>
                <a:spcPts val="600"/>
              </a:spcAft>
            </a:pPr>
            <a:r>
              <a:rPr lang="en-US" sz="2000" dirty="0"/>
              <a:t>Use of RNA Sequencing (RNA-Seq) to profile salivary exRNA  is challenging owing to the substantial differences of saliva from other physiological fluids resulting from its specific characteristics such as low RNA abundance, low integrity of exRNA, and high abundance of bacterial content.</a:t>
            </a:r>
          </a:p>
          <a:p>
            <a:pPr>
              <a:spcBef>
                <a:spcPts val="1200"/>
              </a:spcBef>
              <a:spcAft>
                <a:spcPts val="600"/>
              </a:spcAft>
            </a:pPr>
            <a:r>
              <a:rPr lang="en-US" sz="2000" dirty="0"/>
              <a:t>All the methods of RNA extraction, RNA-seq library construction and bioinformatic analysis that can be applied to other biofluids need to be tested and optimized specifically to human saliva for exRNA biomarker development</a:t>
            </a:r>
          </a:p>
          <a:p>
            <a:pPr>
              <a:spcBef>
                <a:spcPts val="1200"/>
              </a:spcBef>
              <a:spcAft>
                <a:spcPts val="600"/>
              </a:spcAft>
            </a:pPr>
            <a:endParaRPr lang="en-US" sz="1900" dirty="0"/>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603411"/>
          </a:xfrm>
        </p:spPr>
        <p:txBody>
          <a:bodyPr/>
          <a:lstStyle/>
          <a:p>
            <a:r>
              <a:rPr lang="en-US" altLang="zh-CN" dirty="0"/>
              <a:t>Materials &amp; Methods</a:t>
            </a:r>
            <a:endParaRPr lang="en-US" dirty="0"/>
          </a:p>
        </p:txBody>
      </p:sp>
      <p:sp>
        <p:nvSpPr>
          <p:cNvPr id="3" name="Content Placeholder 2"/>
          <p:cNvSpPr>
            <a:spLocks noGrp="1"/>
          </p:cNvSpPr>
          <p:nvPr>
            <p:ph idx="4294967295"/>
          </p:nvPr>
        </p:nvSpPr>
        <p:spPr>
          <a:xfrm>
            <a:off x="745734" y="1523814"/>
            <a:ext cx="7793356" cy="4076886"/>
          </a:xfrm>
        </p:spPr>
        <p:txBody>
          <a:bodyPr>
            <a:normAutofit/>
          </a:bodyPr>
          <a:lstStyle/>
          <a:p>
            <a:pPr>
              <a:spcBef>
                <a:spcPts val="1200"/>
              </a:spcBef>
              <a:spcAft>
                <a:spcPts val="600"/>
              </a:spcAft>
            </a:pPr>
            <a:r>
              <a:rPr lang="en-US" sz="2000" dirty="0"/>
              <a:t>Six commercial kits were used to compare RNA isolation efficiency from saliva and the RNA quantification was performed with RiboGreen RNA assay, bioanalyzer and RT-qPCR methods.</a:t>
            </a:r>
          </a:p>
          <a:p>
            <a:pPr>
              <a:spcBef>
                <a:spcPts val="1200"/>
              </a:spcBef>
              <a:spcAft>
                <a:spcPts val="600"/>
              </a:spcAft>
            </a:pPr>
            <a:r>
              <a:rPr lang="en-US" sz="2000" dirty="0"/>
              <a:t>Five RNA library preparation kits (3 for long RNA library and 2 for small RNA library) were used to compare the performance of  RNA library construction.</a:t>
            </a:r>
          </a:p>
          <a:p>
            <a:pPr>
              <a:spcBef>
                <a:spcPts val="1200"/>
              </a:spcBef>
              <a:spcAft>
                <a:spcPts val="600"/>
              </a:spcAft>
            </a:pPr>
            <a:r>
              <a:rPr lang="en-US" sz="2000" dirty="0"/>
              <a:t>Salivary small RNA-seq data analysis with optimized bioinformatics pipeline.</a:t>
            </a:r>
          </a:p>
          <a:p>
            <a:pPr>
              <a:spcBef>
                <a:spcPts val="1200"/>
              </a:spcBef>
              <a:spcAft>
                <a:spcPts val="600"/>
              </a:spcAft>
            </a:pPr>
            <a:r>
              <a:rPr lang="en-US" sz="2000" dirty="0"/>
              <a:t>Ribosomal RNA (rRNA) depletion was conducted and the gene coverage was analyzed with small RNA-seq data.</a:t>
            </a:r>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dirty="0"/>
          </a:p>
        </p:txBody>
      </p:sp>
    </p:spTree>
    <p:extLst>
      <p:ext uri="{BB962C8B-B14F-4D97-AF65-F5344CB8AC3E}">
        <p14:creationId xmlns:p14="http://schemas.microsoft.com/office/powerpoint/2010/main" val="1271805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dirty="0"/>
          </a:p>
        </p:txBody>
      </p:sp>
      <p:sp>
        <p:nvSpPr>
          <p:cNvPr id="3" name="Rectangle 2"/>
          <p:cNvSpPr/>
          <p:nvPr/>
        </p:nvSpPr>
        <p:spPr>
          <a:xfrm>
            <a:off x="2287741" y="5801438"/>
            <a:ext cx="5970434" cy="646331"/>
          </a:xfrm>
          <a:prstGeom prst="rect">
            <a:avLst/>
          </a:prstGeom>
          <a:solidFill>
            <a:schemeClr val="bg1">
              <a:lumMod val="75000"/>
            </a:schemeClr>
          </a:solidFill>
        </p:spPr>
        <p:txBody>
          <a:bodyPr wrap="square">
            <a:spAutoFit/>
          </a:bodyPr>
          <a:lstStyle/>
          <a:p>
            <a:r>
              <a:rPr lang="en-US" b="1" dirty="0">
                <a:solidFill>
                  <a:srgbClr val="B11F24"/>
                </a:solidFill>
              </a:rPr>
              <a:t>Table 1</a:t>
            </a:r>
            <a:r>
              <a:rPr lang="en-US" dirty="0">
                <a:solidFill>
                  <a:srgbClr val="B11F24"/>
                </a:solidFill>
              </a:rPr>
              <a:t>. </a:t>
            </a:r>
            <a:r>
              <a:rPr lang="en-US" b="1" dirty="0"/>
              <a:t>Comparison of different RNA extraction kits</a:t>
            </a:r>
          </a:p>
          <a:p>
            <a:r>
              <a:rPr lang="en-US" b="1" dirty="0"/>
              <a:t> </a:t>
            </a:r>
            <a:r>
              <a:rPr lang="en-US" baseline="30000" dirty="0"/>
              <a:t>a</a:t>
            </a:r>
            <a:r>
              <a:rPr lang="en-US" dirty="0"/>
              <a:t> </a:t>
            </a:r>
            <a:r>
              <a:rPr lang="en-US" sz="1400" dirty="0"/>
              <a:t>shRNA, short (or small) hairpin RNA.</a:t>
            </a:r>
          </a:p>
        </p:txBody>
      </p:sp>
      <p:graphicFrame>
        <p:nvGraphicFramePr>
          <p:cNvPr id="2" name="Table 1">
            <a:extLst>
              <a:ext uri="{FF2B5EF4-FFF2-40B4-BE49-F238E27FC236}">
                <a16:creationId xmlns:a16="http://schemas.microsoft.com/office/drawing/2014/main" id="{329350DB-7080-F541-912E-E8479C7977E5}"/>
              </a:ext>
            </a:extLst>
          </p:cNvPr>
          <p:cNvGraphicFramePr>
            <a:graphicFrameLocks noGrp="1"/>
          </p:cNvGraphicFramePr>
          <p:nvPr>
            <p:extLst>
              <p:ext uri="{D42A27DB-BD31-4B8C-83A1-F6EECF244321}">
                <p14:modId xmlns:p14="http://schemas.microsoft.com/office/powerpoint/2010/main" val="3854105014"/>
              </p:ext>
            </p:extLst>
          </p:nvPr>
        </p:nvGraphicFramePr>
        <p:xfrm>
          <a:off x="216054" y="1264292"/>
          <a:ext cx="8716603" cy="4436420"/>
        </p:xfrm>
        <a:graphic>
          <a:graphicData uri="http://schemas.openxmlformats.org/drawingml/2006/table">
            <a:tbl>
              <a:tblPr/>
              <a:tblGrid>
                <a:gridCol w="826934">
                  <a:extLst>
                    <a:ext uri="{9D8B030D-6E8A-4147-A177-3AD203B41FA5}">
                      <a16:colId xmlns:a16="http://schemas.microsoft.com/office/drawing/2014/main" val="3148567102"/>
                    </a:ext>
                  </a:extLst>
                </a:gridCol>
                <a:gridCol w="1314450">
                  <a:extLst>
                    <a:ext uri="{9D8B030D-6E8A-4147-A177-3AD203B41FA5}">
                      <a16:colId xmlns:a16="http://schemas.microsoft.com/office/drawing/2014/main" val="1434082829"/>
                    </a:ext>
                  </a:extLst>
                </a:gridCol>
                <a:gridCol w="1114425">
                  <a:extLst>
                    <a:ext uri="{9D8B030D-6E8A-4147-A177-3AD203B41FA5}">
                      <a16:colId xmlns:a16="http://schemas.microsoft.com/office/drawing/2014/main" val="763541009"/>
                    </a:ext>
                  </a:extLst>
                </a:gridCol>
                <a:gridCol w="1328738">
                  <a:extLst>
                    <a:ext uri="{9D8B030D-6E8A-4147-A177-3AD203B41FA5}">
                      <a16:colId xmlns:a16="http://schemas.microsoft.com/office/drawing/2014/main" val="990137720"/>
                    </a:ext>
                  </a:extLst>
                </a:gridCol>
                <a:gridCol w="1300162">
                  <a:extLst>
                    <a:ext uri="{9D8B030D-6E8A-4147-A177-3AD203B41FA5}">
                      <a16:colId xmlns:a16="http://schemas.microsoft.com/office/drawing/2014/main" val="1399129291"/>
                    </a:ext>
                  </a:extLst>
                </a:gridCol>
                <a:gridCol w="1400175">
                  <a:extLst>
                    <a:ext uri="{9D8B030D-6E8A-4147-A177-3AD203B41FA5}">
                      <a16:colId xmlns:a16="http://schemas.microsoft.com/office/drawing/2014/main" val="3343023421"/>
                    </a:ext>
                  </a:extLst>
                </a:gridCol>
                <a:gridCol w="1431719">
                  <a:extLst>
                    <a:ext uri="{9D8B030D-6E8A-4147-A177-3AD203B41FA5}">
                      <a16:colId xmlns:a16="http://schemas.microsoft.com/office/drawing/2014/main" val="790814767"/>
                    </a:ext>
                  </a:extLst>
                </a:gridCol>
              </a:tblGrid>
              <a:tr h="411199">
                <a:tc>
                  <a:txBody>
                    <a:bodyPr/>
                    <a:lstStyle/>
                    <a:p>
                      <a:pPr algn="ctr" fontAlgn="base"/>
                      <a:r>
                        <a:rPr lang="en-US" sz="1200" b="1" dirty="0">
                          <a:solidFill>
                            <a:srgbClr val="6B6B6B"/>
                          </a:solidFill>
                          <a:effectLst/>
                          <a:latin typeface="inherit"/>
                        </a:rPr>
                        <a:t>RNA isolation kit</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0F0F0"/>
                    </a:solidFill>
                  </a:tcPr>
                </a:tc>
                <a:tc>
                  <a:txBody>
                    <a:bodyPr/>
                    <a:lstStyle/>
                    <a:p>
                      <a:pPr algn="ctr" fontAlgn="base"/>
                      <a:r>
                        <a:rPr lang="en-US" sz="1200" b="1" dirty="0">
                          <a:solidFill>
                            <a:srgbClr val="6B6B6B"/>
                          </a:solidFill>
                          <a:effectLst/>
                          <a:latin typeface="inherit"/>
                        </a:rPr>
                        <a:t>miRNeasy Micro Kit</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0F0F0"/>
                    </a:solidFill>
                  </a:tcPr>
                </a:tc>
                <a:tc>
                  <a:txBody>
                    <a:bodyPr/>
                    <a:lstStyle/>
                    <a:p>
                      <a:pPr algn="ctr" fontAlgn="base"/>
                      <a:r>
                        <a:rPr lang="en-US" sz="1200" b="1" dirty="0">
                          <a:solidFill>
                            <a:srgbClr val="6B6B6B"/>
                          </a:solidFill>
                          <a:effectLst/>
                          <a:latin typeface="inherit"/>
                        </a:rPr>
                        <a:t>TRIzol Plus RNA Purification Kit</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0F0F0"/>
                    </a:solidFill>
                  </a:tcPr>
                </a:tc>
                <a:tc>
                  <a:txBody>
                    <a:bodyPr/>
                    <a:lstStyle/>
                    <a:p>
                      <a:pPr algn="ctr" fontAlgn="base"/>
                      <a:r>
                        <a:rPr lang="en-US" sz="1200" b="1" dirty="0">
                          <a:solidFill>
                            <a:srgbClr val="6B6B6B"/>
                          </a:solidFill>
                          <a:effectLst/>
                          <a:latin typeface="inherit"/>
                        </a:rPr>
                        <a:t>Quick-RNA MicroPrep kit</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0F0F0"/>
                    </a:solidFill>
                  </a:tcPr>
                </a:tc>
                <a:tc>
                  <a:txBody>
                    <a:bodyPr/>
                    <a:lstStyle/>
                    <a:p>
                      <a:pPr algn="ctr" fontAlgn="base"/>
                      <a:r>
                        <a:rPr lang="en-US" sz="1200" b="1" dirty="0">
                          <a:solidFill>
                            <a:srgbClr val="6B6B6B"/>
                          </a:solidFill>
                          <a:effectLst/>
                          <a:latin typeface="inherit"/>
                        </a:rPr>
                        <a:t>QIAamp Viral RNA Mini Kit</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0F0F0"/>
                    </a:solidFill>
                  </a:tcPr>
                </a:tc>
                <a:tc>
                  <a:txBody>
                    <a:bodyPr/>
                    <a:lstStyle/>
                    <a:p>
                      <a:pPr algn="ctr" fontAlgn="base"/>
                      <a:r>
                        <a:rPr lang="en-US" sz="1200" b="1" dirty="0">
                          <a:solidFill>
                            <a:srgbClr val="6B6B6B"/>
                          </a:solidFill>
                          <a:effectLst/>
                          <a:latin typeface="inherit"/>
                        </a:rPr>
                        <a:t>NucleoSpin miRNA kit</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0F0F0"/>
                    </a:solidFill>
                  </a:tcPr>
                </a:tc>
                <a:tc>
                  <a:txBody>
                    <a:bodyPr/>
                    <a:lstStyle/>
                    <a:p>
                      <a:pPr algn="ctr" fontAlgn="base"/>
                      <a:r>
                        <a:rPr lang="en-US" sz="1200" b="1" dirty="0">
                          <a:solidFill>
                            <a:srgbClr val="6B6B6B"/>
                          </a:solidFill>
                          <a:effectLst/>
                          <a:latin typeface="inherit"/>
                        </a:rPr>
                        <a:t>mirVana miRNA Isolation Kit</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0F0F0"/>
                    </a:solidFill>
                  </a:tcPr>
                </a:tc>
                <a:extLst>
                  <a:ext uri="{0D108BD9-81ED-4DB2-BD59-A6C34878D82A}">
                    <a16:rowId xmlns:a16="http://schemas.microsoft.com/office/drawing/2014/main" val="635261183"/>
                  </a:ext>
                </a:extLst>
              </a:tr>
              <a:tr h="1095375">
                <a:tc>
                  <a:txBody>
                    <a:bodyPr/>
                    <a:lstStyle/>
                    <a:p>
                      <a:pPr algn="l" fontAlgn="base"/>
                      <a:r>
                        <a:rPr lang="en-US" sz="1200" dirty="0">
                          <a:solidFill>
                            <a:srgbClr val="6B6B6B"/>
                          </a:solidFill>
                          <a:effectLst/>
                        </a:rPr>
                        <a:t>Principle</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Phenol/guanidine-based and silica membrane-based method</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GITC-based method</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Nonphenol-based, Zymo-Spin column technology</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Nonphenol-based, silica membrane-based spin column or vacuum technology</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Nonphenol-based, silica membrane-based mini spin column technology</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Phenol-based, organic extraction with spin column technology (Glass Fiber Filter)</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588304952"/>
                  </a:ext>
                </a:extLst>
              </a:tr>
              <a:tr h="917385">
                <a:tc>
                  <a:txBody>
                    <a:bodyPr/>
                    <a:lstStyle/>
                    <a:p>
                      <a:pPr fontAlgn="base"/>
                      <a:endParaRPr lang="en-US" sz="1200" dirty="0">
                        <a:solidFill>
                          <a:srgbClr val="6B6B6B"/>
                        </a:solidFill>
                        <a:effectLst/>
                      </a:endParaRP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Combined method of organic extraction and spin filter clean up</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Organic extraction method</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Combined method of organic extraction and spin filter clean up</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Spin filter-based method</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Spin filter-based method</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Combined method of organic extraction and spin filter-based method</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242466269"/>
                  </a:ext>
                </a:extLst>
              </a:tr>
              <a:tr h="1028597">
                <a:tc>
                  <a:txBody>
                    <a:bodyPr/>
                    <a:lstStyle/>
                    <a:p>
                      <a:pPr algn="l" fontAlgn="base"/>
                      <a:r>
                        <a:rPr lang="en-US" sz="1200" dirty="0">
                          <a:solidFill>
                            <a:srgbClr val="6B6B6B"/>
                          </a:solidFill>
                          <a:effectLst/>
                        </a:rPr>
                        <a:t>Size of RNAs</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Total RNA, including miRNA and other small RNAs (smaller than ∼200 nt)</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Total RNA</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Total RNA (including small RNAs 17–200 nt)</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Total viral RNA greater than 200 nucleotides</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Total RNA including miRNA, siRNA, shRNA</a:t>
                      </a:r>
                      <a:r>
                        <a:rPr lang="en-US" sz="1200" b="1" u="none" strike="noStrike" baseline="30000" dirty="0">
                          <a:solidFill>
                            <a:srgbClr val="666666"/>
                          </a:solidFill>
                          <a:effectLst/>
                          <a:latin typeface="inherit"/>
                        </a:rPr>
                        <a:t>a</a:t>
                      </a:r>
                      <a:r>
                        <a:rPr lang="en-US" sz="1200" dirty="0">
                          <a:solidFill>
                            <a:srgbClr val="6B6B6B"/>
                          </a:solidFill>
                          <a:effectLst/>
                        </a:rPr>
                        <a:t> (small RNA: &lt;200 nt, large RNA: &gt;200 nt)</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Total RNA including miRNA, siRNA, shRNA, and snRNA</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115690258"/>
                  </a:ext>
                </a:extLst>
              </a:tr>
              <a:tr h="983864">
                <a:tc>
                  <a:txBody>
                    <a:bodyPr/>
                    <a:lstStyle/>
                    <a:p>
                      <a:pPr algn="l" fontAlgn="base"/>
                      <a:r>
                        <a:rPr lang="en-US" sz="1200" dirty="0">
                          <a:solidFill>
                            <a:srgbClr val="6B6B6B"/>
                          </a:solidFill>
                          <a:effectLst/>
                        </a:rPr>
                        <a:t>Sample source</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Cultured cells, various animal and human tissues</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Animal and plant cells, tissue, bacteria, or yeast</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Any cells (animal, blood cells, etc.), all tissues, yeast, plant, or bacteria</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Plasma (treated not with heparin), serum, and other cell-free body fluids</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Cultured cells, human/animal tissue, plant tissue, &lt;150 </a:t>
                      </a:r>
                      <a:r>
                        <a:rPr lang="el-GR" sz="1200" dirty="0">
                          <a:solidFill>
                            <a:srgbClr val="6B6B6B"/>
                          </a:solidFill>
                          <a:effectLst/>
                        </a:rPr>
                        <a:t>μ</a:t>
                      </a:r>
                      <a:r>
                        <a:rPr lang="en-US" sz="1200" dirty="0">
                          <a:solidFill>
                            <a:srgbClr val="6B6B6B"/>
                          </a:solidFill>
                          <a:effectLst/>
                        </a:rPr>
                        <a:t>L reaction mixture</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pPr algn="l" fontAlgn="base"/>
                      <a:r>
                        <a:rPr lang="en-US" sz="1200" dirty="0">
                          <a:solidFill>
                            <a:srgbClr val="6B6B6B"/>
                          </a:solidFill>
                          <a:effectLst/>
                        </a:rPr>
                        <a:t>All cell and tissue types, bacteria, plants, viral samples, and yeast</a:t>
                      </a:r>
                    </a:p>
                  </a:txBody>
                  <a:tcPr marL="22551" marR="22551" marT="14094" marB="14094"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076660587"/>
                  </a:ext>
                </a:extLst>
              </a:tr>
            </a:tbl>
          </a:graphicData>
        </a:graphic>
      </p:graphicFrame>
      <p:sp>
        <p:nvSpPr>
          <p:cNvPr id="8" name="Title 1">
            <a:extLst>
              <a:ext uri="{FF2B5EF4-FFF2-40B4-BE49-F238E27FC236}">
                <a16:creationId xmlns:a16="http://schemas.microsoft.com/office/drawing/2014/main" id="{19BED517-2CC0-604D-A87D-07B1C57AED77}"/>
              </a:ext>
            </a:extLst>
          </p:cNvPr>
          <p:cNvSpPr txBox="1">
            <a:spLocks/>
          </p:cNvSpPr>
          <p:nvPr/>
        </p:nvSpPr>
        <p:spPr>
          <a:xfrm>
            <a:off x="83127" y="653889"/>
            <a:ext cx="5488998" cy="603411"/>
          </a:xfrm>
          <a:prstGeom prst="rect">
            <a:avLst/>
          </a:prstGeom>
        </p:spPr>
        <p:txBody>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altLang="zh-CN" dirty="0"/>
              <a:t>Materials &amp; Methods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dirty="0"/>
          </a:p>
        </p:txBody>
      </p:sp>
      <p:sp>
        <p:nvSpPr>
          <p:cNvPr id="7" name="TextBox 6"/>
          <p:cNvSpPr txBox="1"/>
          <p:nvPr/>
        </p:nvSpPr>
        <p:spPr>
          <a:xfrm>
            <a:off x="222867" y="380488"/>
            <a:ext cx="8671751" cy="892552"/>
          </a:xfrm>
          <a:prstGeom prst="rect">
            <a:avLst/>
          </a:prstGeom>
          <a:noFill/>
        </p:spPr>
        <p:txBody>
          <a:bodyPr wrap="square" rtlCol="0">
            <a:spAutoFit/>
          </a:bodyPr>
          <a:lstStyle/>
          <a:p>
            <a:r>
              <a:rPr lang="en-US" sz="2800" b="1" dirty="0">
                <a:latin typeface="+mj-lt"/>
              </a:rPr>
              <a:t>Results: </a:t>
            </a:r>
          </a:p>
          <a:p>
            <a:r>
              <a:rPr lang="en-US" sz="2400" b="1" dirty="0"/>
              <a:t>The majority of RNA molecules were shorter than 200 nt</a:t>
            </a:r>
            <a:endParaRPr lang="en-US" sz="2400" b="1" dirty="0">
              <a:latin typeface="+mj-lt"/>
            </a:endParaRPr>
          </a:p>
        </p:txBody>
      </p:sp>
      <p:sp>
        <p:nvSpPr>
          <p:cNvPr id="3" name="Rectangle 2"/>
          <p:cNvSpPr/>
          <p:nvPr/>
        </p:nvSpPr>
        <p:spPr>
          <a:xfrm>
            <a:off x="2066306" y="5353835"/>
            <a:ext cx="6828312" cy="923330"/>
          </a:xfrm>
          <a:prstGeom prst="rect">
            <a:avLst/>
          </a:prstGeom>
          <a:solidFill>
            <a:schemeClr val="bg1">
              <a:lumMod val="75000"/>
            </a:schemeClr>
          </a:solidFill>
        </p:spPr>
        <p:txBody>
          <a:bodyPr wrap="square">
            <a:spAutoFit/>
          </a:bodyPr>
          <a:lstStyle/>
          <a:p>
            <a:r>
              <a:rPr lang="en-US" b="1" dirty="0">
                <a:solidFill>
                  <a:srgbClr val="B11F24"/>
                </a:solidFill>
              </a:rPr>
              <a:t>Supplemental Figure 1. </a:t>
            </a:r>
            <a:r>
              <a:rPr lang="en-US" dirty="0"/>
              <a:t>The size distributions of the extracted RNA from samples using different methods were assessed using Bioanalyzer. </a:t>
            </a:r>
            <a:endParaRPr lang="en-US" b="1" dirty="0">
              <a:solidFill>
                <a:srgbClr val="C00000"/>
              </a:solidFill>
            </a:endParaRPr>
          </a:p>
        </p:txBody>
      </p:sp>
      <p:pic>
        <p:nvPicPr>
          <p:cNvPr id="5" name="Picture 4">
            <a:extLst>
              <a:ext uri="{FF2B5EF4-FFF2-40B4-BE49-F238E27FC236}">
                <a16:creationId xmlns:a16="http://schemas.microsoft.com/office/drawing/2014/main" id="{C8258D5C-BC21-8A4B-92F3-D11A0A1E4D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0834" y="1408459"/>
            <a:ext cx="7635815" cy="3802697"/>
          </a:xfrm>
          <a:prstGeom prst="rect">
            <a:avLst/>
          </a:prstGeom>
        </p:spPr>
      </p:pic>
    </p:spTree>
    <p:extLst>
      <p:ext uri="{BB962C8B-B14F-4D97-AF65-F5344CB8AC3E}">
        <p14:creationId xmlns:p14="http://schemas.microsoft.com/office/powerpoint/2010/main" val="313003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dirty="0"/>
          </a:p>
        </p:txBody>
      </p:sp>
      <p:sp>
        <p:nvSpPr>
          <p:cNvPr id="7" name="TextBox 6"/>
          <p:cNvSpPr txBox="1"/>
          <p:nvPr/>
        </p:nvSpPr>
        <p:spPr>
          <a:xfrm>
            <a:off x="165717" y="245811"/>
            <a:ext cx="8849695" cy="861774"/>
          </a:xfrm>
          <a:prstGeom prst="rect">
            <a:avLst/>
          </a:prstGeom>
          <a:noFill/>
        </p:spPr>
        <p:txBody>
          <a:bodyPr wrap="square" rtlCol="0">
            <a:spAutoFit/>
          </a:bodyPr>
          <a:lstStyle/>
          <a:p>
            <a:r>
              <a:rPr lang="en-US" sz="3000" b="1" dirty="0">
                <a:latin typeface="+mj-lt"/>
              </a:rPr>
              <a:t>Results: </a:t>
            </a:r>
          </a:p>
          <a:p>
            <a:r>
              <a:rPr lang="en-US" sz="2000" b="1" dirty="0"/>
              <a:t>Evaluation of exRNA isolation efficiency from CFS with commercial kits</a:t>
            </a:r>
          </a:p>
        </p:txBody>
      </p:sp>
      <p:pic>
        <p:nvPicPr>
          <p:cNvPr id="12" name="Picture 11">
            <a:extLst>
              <a:ext uri="{FF2B5EF4-FFF2-40B4-BE49-F238E27FC236}">
                <a16:creationId xmlns:a16="http://schemas.microsoft.com/office/drawing/2014/main" id="{C4E73C11-7BFA-BF4D-94F0-7C60028F18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718" y="1103044"/>
            <a:ext cx="5183189" cy="4283908"/>
          </a:xfrm>
          <a:prstGeom prst="rect">
            <a:avLst/>
          </a:prstGeom>
        </p:spPr>
      </p:pic>
      <p:sp>
        <p:nvSpPr>
          <p:cNvPr id="3" name="Rectangle 2"/>
          <p:cNvSpPr/>
          <p:nvPr/>
        </p:nvSpPr>
        <p:spPr>
          <a:xfrm>
            <a:off x="2066306" y="5382411"/>
            <a:ext cx="6828312" cy="923330"/>
          </a:xfrm>
          <a:prstGeom prst="rect">
            <a:avLst/>
          </a:prstGeom>
          <a:solidFill>
            <a:schemeClr val="bg1">
              <a:lumMod val="75000"/>
            </a:schemeClr>
          </a:solidFill>
        </p:spPr>
        <p:txBody>
          <a:bodyPr wrap="square">
            <a:spAutoFit/>
          </a:bodyPr>
          <a:lstStyle/>
          <a:p>
            <a:r>
              <a:rPr lang="en-US" b="1" dirty="0">
                <a:solidFill>
                  <a:srgbClr val="B11F24"/>
                </a:solidFill>
              </a:rPr>
              <a:t>Figure 1.</a:t>
            </a:r>
            <a:r>
              <a:rPr lang="en-US" b="1" dirty="0"/>
              <a:t> Comparison of RNA isolation efficiency with commercial kits and their performance on human cell free saliva (CFS) samples. </a:t>
            </a:r>
            <a:endParaRPr lang="en-US" b="1" dirty="0">
              <a:solidFill>
                <a:srgbClr val="B11F24"/>
              </a:solidFill>
            </a:endParaRPr>
          </a:p>
        </p:txBody>
      </p:sp>
      <p:sp>
        <p:nvSpPr>
          <p:cNvPr id="11" name="Rectangle 10">
            <a:extLst>
              <a:ext uri="{FF2B5EF4-FFF2-40B4-BE49-F238E27FC236}">
                <a16:creationId xmlns:a16="http://schemas.microsoft.com/office/drawing/2014/main" id="{D0485EA5-5890-5947-8747-FBBE4308C8DF}"/>
              </a:ext>
            </a:extLst>
          </p:cNvPr>
          <p:cNvSpPr/>
          <p:nvPr/>
        </p:nvSpPr>
        <p:spPr>
          <a:xfrm>
            <a:off x="5410509" y="1091664"/>
            <a:ext cx="3484109" cy="4185761"/>
          </a:xfrm>
          <a:prstGeom prst="rect">
            <a:avLst/>
          </a:prstGeom>
        </p:spPr>
        <p:txBody>
          <a:bodyPr wrap="square">
            <a:spAutoFit/>
          </a:bodyPr>
          <a:lstStyle/>
          <a:p>
            <a:pPr algn="just"/>
            <a:r>
              <a:rPr lang="en-US" sz="1400" b="1" dirty="0"/>
              <a:t>(A)</a:t>
            </a:r>
            <a:r>
              <a:rPr lang="en-US" sz="1400" dirty="0"/>
              <a:t>The miRNeasy Micro Kit and the NucleoSpin miRNA kit showed the highest total RNA yields based on  measurements with RiboGreen RNA assay.  </a:t>
            </a:r>
            <a:r>
              <a:rPr lang="en-US" sz="1400" b="1" dirty="0"/>
              <a:t>(B) </a:t>
            </a:r>
            <a:r>
              <a:rPr lang="en-US" sz="1400" dirty="0"/>
              <a:t>The recovery of mRNAs of three reference genes (GAPDH, ACTB and RPS9) from different kits was determined with RT-qPCR. The highest RNA yield was achieved with the mirVana miRNA Isolation Kit and Quick-RNA MicroPrep kit. The recovery of small RNAs including miRNAs </a:t>
            </a:r>
            <a:r>
              <a:rPr lang="en-US" sz="1400" b="1" dirty="0"/>
              <a:t>(C)</a:t>
            </a:r>
            <a:r>
              <a:rPr lang="en-US" sz="1400" dirty="0"/>
              <a:t> and piRNAs </a:t>
            </a:r>
            <a:r>
              <a:rPr lang="en-US" sz="1400" b="1" dirty="0"/>
              <a:t>(D) </a:t>
            </a:r>
            <a:r>
              <a:rPr lang="en-US" sz="1400" dirty="0"/>
              <a:t>was the best with the miRNeasy Micro Kit and NucleoSpin miRNA kit based on the measurements with droplet digital PCR (ddPCR)</a:t>
            </a:r>
          </a:p>
          <a:p>
            <a:pPr marL="12700" indent="-12700" algn="just">
              <a:buFont typeface="Wingdings" pitchFamily="2" charset="2"/>
              <a:buChar char="v"/>
            </a:pPr>
            <a:r>
              <a:rPr lang="en-US" sz="1400" dirty="0"/>
              <a:t>Comparing all results, the </a:t>
            </a:r>
            <a:r>
              <a:rPr lang="en-US" sz="1400" b="1" dirty="0"/>
              <a:t>miRNeasy Micro Kit</a:t>
            </a:r>
            <a:r>
              <a:rPr lang="en-US" sz="1400" dirty="0"/>
              <a:t> was chosen for total RNA extraction from CFS.</a:t>
            </a:r>
          </a:p>
        </p:txBody>
      </p:sp>
    </p:spTree>
    <p:extLst>
      <p:ext uri="{BB962C8B-B14F-4D97-AF65-F5344CB8AC3E}">
        <p14:creationId xmlns:p14="http://schemas.microsoft.com/office/powerpoint/2010/main" val="174310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dirty="0"/>
          </a:p>
        </p:txBody>
      </p:sp>
      <p:sp>
        <p:nvSpPr>
          <p:cNvPr id="7" name="TextBox 6"/>
          <p:cNvSpPr txBox="1"/>
          <p:nvPr/>
        </p:nvSpPr>
        <p:spPr>
          <a:xfrm>
            <a:off x="48334" y="285800"/>
            <a:ext cx="8846284" cy="923330"/>
          </a:xfrm>
          <a:prstGeom prst="rect">
            <a:avLst/>
          </a:prstGeom>
          <a:noFill/>
        </p:spPr>
        <p:txBody>
          <a:bodyPr wrap="square" rtlCol="0">
            <a:spAutoFit/>
          </a:bodyPr>
          <a:lstStyle/>
          <a:p>
            <a:r>
              <a:rPr lang="en-US" sz="3000" b="1" dirty="0">
                <a:latin typeface="+mj-lt"/>
              </a:rPr>
              <a:t>Results: </a:t>
            </a:r>
            <a:r>
              <a:rPr lang="en-US" sz="2400" b="1" dirty="0"/>
              <a:t>Evaluation of performance of </a:t>
            </a:r>
          </a:p>
          <a:p>
            <a:r>
              <a:rPr lang="en-US" sz="2400" b="1" dirty="0"/>
              <a:t>RNA library preparation kits for RNA-seq of human CFS</a:t>
            </a:r>
          </a:p>
        </p:txBody>
      </p:sp>
      <p:sp>
        <p:nvSpPr>
          <p:cNvPr id="3" name="Rectangle 2"/>
          <p:cNvSpPr/>
          <p:nvPr/>
        </p:nvSpPr>
        <p:spPr>
          <a:xfrm>
            <a:off x="2048269" y="5649001"/>
            <a:ext cx="6828312" cy="646331"/>
          </a:xfrm>
          <a:prstGeom prst="rect">
            <a:avLst/>
          </a:prstGeom>
          <a:solidFill>
            <a:schemeClr val="bg1">
              <a:lumMod val="75000"/>
            </a:schemeClr>
          </a:solidFill>
        </p:spPr>
        <p:txBody>
          <a:bodyPr wrap="square">
            <a:spAutoFit/>
          </a:bodyPr>
          <a:lstStyle/>
          <a:p>
            <a:r>
              <a:rPr lang="en-US" b="1" dirty="0">
                <a:solidFill>
                  <a:srgbClr val="B11F24"/>
                </a:solidFill>
              </a:rPr>
              <a:t>Figure 2 .</a:t>
            </a:r>
            <a:r>
              <a:rPr lang="en-US" dirty="0"/>
              <a:t> </a:t>
            </a:r>
            <a:r>
              <a:rPr lang="en-US" b="1" dirty="0"/>
              <a:t>Comparison of library preparation kits and their performance on human cell free saliva samples. </a:t>
            </a:r>
            <a:endParaRPr lang="en-US" b="1" dirty="0">
              <a:solidFill>
                <a:srgbClr val="B11F24"/>
              </a:solidFill>
            </a:endParaRPr>
          </a:p>
        </p:txBody>
      </p:sp>
      <p:pic>
        <p:nvPicPr>
          <p:cNvPr id="2" name="Picture 1">
            <a:extLst>
              <a:ext uri="{FF2B5EF4-FFF2-40B4-BE49-F238E27FC236}">
                <a16:creationId xmlns:a16="http://schemas.microsoft.com/office/drawing/2014/main" id="{FB79AF5C-619D-614F-81A2-29DEA274B8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439" y="1246436"/>
            <a:ext cx="5811035" cy="4126743"/>
          </a:xfrm>
          <a:prstGeom prst="rect">
            <a:avLst/>
          </a:prstGeom>
        </p:spPr>
      </p:pic>
      <p:sp>
        <p:nvSpPr>
          <p:cNvPr id="5" name="Rectangle 4">
            <a:extLst>
              <a:ext uri="{FF2B5EF4-FFF2-40B4-BE49-F238E27FC236}">
                <a16:creationId xmlns:a16="http://schemas.microsoft.com/office/drawing/2014/main" id="{4ACD0029-5E8F-AE49-92FB-F4AFA06A48B6}"/>
              </a:ext>
            </a:extLst>
          </p:cNvPr>
          <p:cNvSpPr/>
          <p:nvPr/>
        </p:nvSpPr>
        <p:spPr>
          <a:xfrm>
            <a:off x="6041047" y="1513832"/>
            <a:ext cx="2853572" cy="3539430"/>
          </a:xfrm>
          <a:prstGeom prst="rect">
            <a:avLst/>
          </a:prstGeom>
        </p:spPr>
        <p:txBody>
          <a:bodyPr wrap="square">
            <a:spAutoFit/>
          </a:bodyPr>
          <a:lstStyle/>
          <a:p>
            <a:pPr marL="12700" indent="-12700" algn="just">
              <a:buFont typeface="Wingdings" pitchFamily="2" charset="2"/>
              <a:buChar char="v"/>
            </a:pPr>
            <a:r>
              <a:rPr lang="en-US" sz="1600" dirty="0"/>
              <a:t>NEBNext short and long RNA library preparation methods provided the best transcriptional coverage of detected long RNAs (</a:t>
            </a:r>
            <a:r>
              <a:rPr lang="en-US" sz="1600" b="1" dirty="0"/>
              <a:t>A</a:t>
            </a:r>
            <a:r>
              <a:rPr lang="en-US" sz="1600" dirty="0"/>
              <a:t>) and small RNAs (</a:t>
            </a:r>
            <a:r>
              <a:rPr lang="en-US" sz="1600" b="1" dirty="0"/>
              <a:t>B</a:t>
            </a:r>
            <a:r>
              <a:rPr lang="en-US" sz="1600" dirty="0"/>
              <a:t>). </a:t>
            </a:r>
          </a:p>
          <a:p>
            <a:pPr algn="just"/>
            <a:r>
              <a:rPr lang="en-US" sz="1600" dirty="0"/>
              <a:t>(</a:t>
            </a:r>
            <a:r>
              <a:rPr lang="en-US" sz="1600" b="1" dirty="0"/>
              <a:t>C</a:t>
            </a:r>
            <a:r>
              <a:rPr lang="en-US" sz="1600" dirty="0"/>
              <a:t>) Proportion of bacterial exRNAs and non-coding RNA from small RNA library and (</a:t>
            </a:r>
            <a:r>
              <a:rPr lang="en-US" sz="1600" b="1" dirty="0"/>
              <a:t>D</a:t>
            </a:r>
            <a:r>
              <a:rPr lang="en-US" sz="1600" dirty="0"/>
              <a:t>) lists of top 10 miRNAs and piRNAs. </a:t>
            </a:r>
          </a:p>
          <a:p>
            <a:pPr algn="just"/>
            <a:r>
              <a:rPr lang="en-US" sz="1600" b="1" dirty="0"/>
              <a:t>(E) </a:t>
            </a:r>
            <a:r>
              <a:rPr lang="en-US" sz="1600" dirty="0"/>
              <a:t>The majority of top listed salivary piRNAs are derived from 5’ fragment of tRNA. </a:t>
            </a:r>
          </a:p>
        </p:txBody>
      </p:sp>
    </p:spTree>
    <p:extLst>
      <p:ext uri="{BB962C8B-B14F-4D97-AF65-F5344CB8AC3E}">
        <p14:creationId xmlns:p14="http://schemas.microsoft.com/office/powerpoint/2010/main" val="155963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dirty="0"/>
          </a:p>
        </p:txBody>
      </p:sp>
      <p:sp>
        <p:nvSpPr>
          <p:cNvPr id="7" name="TextBox 6"/>
          <p:cNvSpPr txBox="1"/>
          <p:nvPr/>
        </p:nvSpPr>
        <p:spPr>
          <a:xfrm>
            <a:off x="165717" y="342451"/>
            <a:ext cx="7378084" cy="923330"/>
          </a:xfrm>
          <a:prstGeom prst="rect">
            <a:avLst/>
          </a:prstGeom>
          <a:noFill/>
        </p:spPr>
        <p:txBody>
          <a:bodyPr wrap="square" rtlCol="0">
            <a:spAutoFit/>
          </a:bodyPr>
          <a:lstStyle/>
          <a:p>
            <a:r>
              <a:rPr lang="en-US" sz="3000" b="1" dirty="0">
                <a:latin typeface="+mj-lt"/>
              </a:rPr>
              <a:t>Results: </a:t>
            </a:r>
            <a:r>
              <a:rPr lang="en-US" sz="2400" b="1" dirty="0"/>
              <a:t>Optimized rRNA depletion can increase the sensitivity of human gene detection </a:t>
            </a:r>
            <a:endParaRPr lang="en-US" sz="2400" b="1" dirty="0">
              <a:latin typeface="+mj-lt"/>
            </a:endParaRPr>
          </a:p>
        </p:txBody>
      </p:sp>
      <p:sp>
        <p:nvSpPr>
          <p:cNvPr id="3" name="Rectangle 2"/>
          <p:cNvSpPr/>
          <p:nvPr/>
        </p:nvSpPr>
        <p:spPr>
          <a:xfrm>
            <a:off x="2066307" y="5874003"/>
            <a:ext cx="6828312" cy="369332"/>
          </a:xfrm>
          <a:prstGeom prst="rect">
            <a:avLst/>
          </a:prstGeom>
          <a:solidFill>
            <a:schemeClr val="bg1">
              <a:lumMod val="75000"/>
            </a:schemeClr>
          </a:solidFill>
        </p:spPr>
        <p:txBody>
          <a:bodyPr wrap="square">
            <a:spAutoFit/>
          </a:bodyPr>
          <a:lstStyle/>
          <a:p>
            <a:r>
              <a:rPr lang="en-US" b="1" dirty="0">
                <a:solidFill>
                  <a:srgbClr val="B11F24"/>
                </a:solidFill>
              </a:rPr>
              <a:t>Figure 3. </a:t>
            </a:r>
            <a:r>
              <a:rPr lang="en-US" b="1" dirty="0"/>
              <a:t>Assessment of rRNA depletion.</a:t>
            </a:r>
          </a:p>
        </p:txBody>
      </p:sp>
      <p:pic>
        <p:nvPicPr>
          <p:cNvPr id="2" name="Picture 1">
            <a:extLst>
              <a:ext uri="{FF2B5EF4-FFF2-40B4-BE49-F238E27FC236}">
                <a16:creationId xmlns:a16="http://schemas.microsoft.com/office/drawing/2014/main" id="{35998EF4-4304-4548-B64E-36A8F6DB74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017" y="1513832"/>
            <a:ext cx="5647765" cy="3900488"/>
          </a:xfrm>
          <a:prstGeom prst="rect">
            <a:avLst/>
          </a:prstGeom>
        </p:spPr>
      </p:pic>
      <p:sp>
        <p:nvSpPr>
          <p:cNvPr id="8" name="Rectangle 7">
            <a:extLst>
              <a:ext uri="{FF2B5EF4-FFF2-40B4-BE49-F238E27FC236}">
                <a16:creationId xmlns:a16="http://schemas.microsoft.com/office/drawing/2014/main" id="{1BB37B12-5267-3545-B2CE-F908BA36AF42}"/>
              </a:ext>
            </a:extLst>
          </p:cNvPr>
          <p:cNvSpPr/>
          <p:nvPr/>
        </p:nvSpPr>
        <p:spPr>
          <a:xfrm>
            <a:off x="6013510" y="1448139"/>
            <a:ext cx="3101573" cy="4278094"/>
          </a:xfrm>
          <a:prstGeom prst="rect">
            <a:avLst/>
          </a:prstGeom>
        </p:spPr>
        <p:txBody>
          <a:bodyPr wrap="square">
            <a:spAutoFit/>
          </a:bodyPr>
          <a:lstStyle/>
          <a:p>
            <a:r>
              <a:rPr lang="en-US" sz="1600" dirty="0"/>
              <a:t>(</a:t>
            </a:r>
            <a:r>
              <a:rPr lang="en-US" sz="1600" b="1" dirty="0"/>
              <a:t>A</a:t>
            </a:r>
            <a:r>
              <a:rPr lang="en-US" sz="1600" dirty="0"/>
              <a:t>) Relative RNA yield after rRNA depletion measured with the Quant-iT RiboGreen RNA Assay Kit. (</a:t>
            </a:r>
            <a:r>
              <a:rPr lang="en-US" sz="1600" b="1" dirty="0"/>
              <a:t>B</a:t>
            </a:r>
            <a:r>
              <a:rPr lang="en-US" sz="1600" dirty="0"/>
              <a:t>)The RT-qPCR measurements showed the relative abundance of 16S rRNA was significantly decreased but there were no dramatic changes  with human reference RNAs (</a:t>
            </a:r>
            <a:r>
              <a:rPr lang="en-US" sz="1600" b="1" dirty="0"/>
              <a:t>C</a:t>
            </a:r>
            <a:r>
              <a:rPr lang="en-US" sz="1600" dirty="0"/>
              <a:t>). The rRNA depletion resulted in increased human gene coverage (</a:t>
            </a:r>
            <a:r>
              <a:rPr lang="en-US" sz="1600" b="1" dirty="0"/>
              <a:t>D</a:t>
            </a:r>
            <a:r>
              <a:rPr lang="en-US" sz="1600" dirty="0"/>
              <a:t>) with different cut-off RPKM thresholds. (</a:t>
            </a:r>
            <a:r>
              <a:rPr lang="en-US" sz="1600" b="1" dirty="0"/>
              <a:t>E</a:t>
            </a:r>
            <a:r>
              <a:rPr lang="en-US" sz="1600" dirty="0"/>
              <a:t>) Comparison of of detected genes in rRNA-depleted and non-depleted CFS samples for long RNA libraries.</a:t>
            </a:r>
          </a:p>
        </p:txBody>
      </p:sp>
    </p:spTree>
    <p:extLst>
      <p:ext uri="{BB962C8B-B14F-4D97-AF65-F5344CB8AC3E}">
        <p14:creationId xmlns:p14="http://schemas.microsoft.com/office/powerpoint/2010/main" val="229123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dirty="0"/>
          </a:p>
        </p:txBody>
      </p:sp>
      <p:sp>
        <p:nvSpPr>
          <p:cNvPr id="7" name="TextBox 6"/>
          <p:cNvSpPr txBox="1"/>
          <p:nvPr/>
        </p:nvSpPr>
        <p:spPr>
          <a:xfrm>
            <a:off x="410509" y="349595"/>
            <a:ext cx="7563822" cy="923330"/>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Results: </a:t>
            </a:r>
          </a:p>
          <a:p>
            <a:r>
              <a:rPr lang="en-US" sz="2400" b="1" dirty="0">
                <a:latin typeface="Arial" panose="020B0604020202020204" pitchFamily="34" charset="0"/>
                <a:cs typeface="Arial" panose="020B0604020202020204" pitchFamily="34" charset="0"/>
              </a:rPr>
              <a:t>The microbial rRNA analysis (16S rRNA) </a:t>
            </a:r>
          </a:p>
        </p:txBody>
      </p:sp>
      <p:sp>
        <p:nvSpPr>
          <p:cNvPr id="3" name="Rectangle 2"/>
          <p:cNvSpPr/>
          <p:nvPr/>
        </p:nvSpPr>
        <p:spPr>
          <a:xfrm>
            <a:off x="2052018" y="5597004"/>
            <a:ext cx="6828312" cy="646331"/>
          </a:xfrm>
          <a:prstGeom prst="rect">
            <a:avLst/>
          </a:prstGeom>
          <a:solidFill>
            <a:schemeClr val="bg1">
              <a:lumMod val="75000"/>
            </a:schemeClr>
          </a:solidFill>
        </p:spPr>
        <p:txBody>
          <a:bodyPr wrap="square">
            <a:spAutoFit/>
          </a:bodyPr>
          <a:lstStyle/>
          <a:p>
            <a:r>
              <a:rPr lang="en-US" b="1" dirty="0">
                <a:solidFill>
                  <a:srgbClr val="B11F24"/>
                </a:solidFill>
              </a:rPr>
              <a:t>Figure 4. </a:t>
            </a:r>
            <a:r>
              <a:rPr lang="en-US" b="1" dirty="0"/>
              <a:t>The rRNA depletion resulted in substantially increased detection of new bacterial transcripts.</a:t>
            </a:r>
          </a:p>
        </p:txBody>
      </p:sp>
      <p:pic>
        <p:nvPicPr>
          <p:cNvPr id="5" name="Picture 4">
            <a:extLst>
              <a:ext uri="{FF2B5EF4-FFF2-40B4-BE49-F238E27FC236}">
                <a16:creationId xmlns:a16="http://schemas.microsoft.com/office/drawing/2014/main" id="{C99F63E6-3FB7-B74B-B0B7-704C3544AE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0112" y="1455487"/>
            <a:ext cx="7301784" cy="3776392"/>
          </a:xfrm>
          <a:prstGeom prst="rect">
            <a:avLst/>
          </a:prstGeom>
        </p:spPr>
      </p:pic>
    </p:spTree>
    <p:extLst>
      <p:ext uri="{BB962C8B-B14F-4D97-AF65-F5344CB8AC3E}">
        <p14:creationId xmlns:p14="http://schemas.microsoft.com/office/powerpoint/2010/main" val="1348816595"/>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885</TotalTime>
  <Words>1200</Words>
  <Application>Microsoft Office PowerPoint</Application>
  <PresentationFormat>On-screen Show (4:3)</PresentationFormat>
  <Paragraphs>102</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ＭＳ Ｐゴシック</vt:lpstr>
      <vt:lpstr>ＭＳ Ｐゴシック</vt:lpstr>
      <vt:lpstr>黑体</vt:lpstr>
      <vt:lpstr>Arial</vt:lpstr>
      <vt:lpstr>Calibri</vt:lpstr>
      <vt:lpstr>Courier New</vt:lpstr>
      <vt:lpstr>Helvetica</vt:lpstr>
      <vt:lpstr>inherit</vt:lpstr>
      <vt:lpstr>Times New Roman</vt:lpstr>
      <vt:lpstr>Wingdings</vt:lpstr>
      <vt:lpstr>Office Theme</vt:lpstr>
      <vt:lpstr>PowerPoint Presentation</vt:lpstr>
      <vt:lpstr>Introduction</vt:lpstr>
      <vt:lpstr>Materials &amp;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132</cp:revision>
  <dcterms:created xsi:type="dcterms:W3CDTF">2014-07-07T15:02:10Z</dcterms:created>
  <dcterms:modified xsi:type="dcterms:W3CDTF">2018-07-30T14:13:56Z</dcterms:modified>
</cp:coreProperties>
</file>