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0" r:id="rId2"/>
    <p:sldId id="264" r:id="rId3"/>
    <p:sldId id="265" r:id="rId4"/>
    <p:sldId id="266" r:id="rId5"/>
    <p:sldId id="267" r:id="rId6"/>
    <p:sldId id="268" r:id="rId7"/>
    <p:sldId id="258" r:id="rId8"/>
    <p:sldId id="269" r:id="rId9"/>
    <p:sldId id="270" r:id="rId10"/>
    <p:sldId id="271" r:id="rId11"/>
    <p:sldId id="263" r:id="rId12"/>
    <p:sldId id="272" r:id="rId13"/>
    <p:sldId id="273" r:id="rId14"/>
    <p:sldId id="274" r:id="rId15"/>
    <p:sldId id="26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32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png"/><Relationship Id="rId7" Type="http://schemas.openxmlformats.org/officeDocument/2006/relationships/hyperlink" Target="https://www.facebook.com/ClinicalChemistry" TargetMode="External"/><Relationship Id="rId2" Type="http://schemas.openxmlformats.org/officeDocument/2006/relationships/hyperlink" Target="https://www.youtube.com/user/ClinicalChemistry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twitter.com/Clin_Chem_AACC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br>
              <a:rPr lang="en-US" sz="4000">
                <a:solidFill>
                  <a:schemeClr val="bg1">
                    <a:lumMod val="50000"/>
                  </a:schemeClr>
                </a:solidFill>
              </a:rPr>
            </a:br>
            <a:endParaRPr lang="en-US" sz="6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0" dirty="0">
                <a:solidFill>
                  <a:srgbClr val="B11F24"/>
                </a:solidFill>
              </a:rPr>
              <a:t>Journal Club</a:t>
            </a:r>
          </a:p>
        </p:txBody>
      </p:sp>
      <p:pic>
        <p:nvPicPr>
          <p:cNvPr id="8" name="Picture 7" descr="AACC+tag_horiz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57" y="199780"/>
            <a:ext cx="2386209" cy="3928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3175" y="693855"/>
            <a:ext cx="7250202" cy="747396"/>
          </a:xfrm>
        </p:spPr>
        <p:txBody>
          <a:bodyPr/>
          <a:lstStyle/>
          <a:p>
            <a:r>
              <a:rPr lang="en-US" dirty="0"/>
              <a:t>Slide headline goes here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33409" y="1388341"/>
            <a:ext cx="637558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10" name="Picture 9" descr="http://upload.wikimedia.org/wikipedia/commons/4/41/YouTube_icon_block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942" y="4868949"/>
            <a:ext cx="457200" cy="45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icons.iconarchive.com/icons/limav/flat-gradient-social/512/Twitter-icon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04" y="4845879"/>
            <a:ext cx="501726" cy="50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09" y="48680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hlinkClick r:id="rId7"/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54690" y="4852947"/>
            <a:ext cx="457200" cy="48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46297"/>
            <a:ext cx="1871134" cy="777838"/>
          </a:xfrm>
          <a:prstGeom prst="rect">
            <a:avLst/>
          </a:prstGeom>
        </p:spPr>
      </p:pic>
      <p:pic>
        <p:nvPicPr>
          <p:cNvPr id="4" name="Picture 3" descr="AACC+tag_horiz_rgb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927" y="276426"/>
            <a:ext cx="2023533" cy="333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3719745" y="1971073"/>
            <a:ext cx="5343896" cy="47084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4200" b="1" dirty="0"/>
              <a:t>Effect of Lipoprotein(a) on the Diagnosis of Familial Hypercholesterolemia: Does it Make a Difference in the Clinic?</a:t>
            </a:r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r>
              <a:rPr lang="en-US" sz="4500" dirty="0"/>
              <a:t>D.C. Chan, J. Pang, A.J. Hooper, D.A. Bell, J.R. Burnett, G.F. Watts </a:t>
            </a:r>
            <a:endParaRPr lang="en-US" sz="45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4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4200" dirty="0">
                <a:latin typeface="Arial" pitchFamily="34" charset="0"/>
                <a:cs typeface="Arial" pitchFamily="34" charset="0"/>
              </a:rPr>
              <a:t>October 2019</a:t>
            </a:r>
            <a:endParaRPr lang="en-US" sz="4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4400" dirty="0">
                <a:latin typeface="Arial" pitchFamily="34" charset="0"/>
                <a:cs typeface="Arial" pitchFamily="34" charset="0"/>
              </a:rPr>
              <a:t>www.clinchem.org/content/65/10/1258.full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4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3800" dirty="0">
                <a:latin typeface="Arial" pitchFamily="34" charset="0"/>
                <a:cs typeface="Arial" pitchFamily="34" charset="0"/>
              </a:rPr>
              <a:t>© Copyright 2019 by the American Association for Clinical Chemistry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298C68-37FE-44E2-9ECF-FB37F7720E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91" y="1971072"/>
            <a:ext cx="3485042" cy="4708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88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332" y="928759"/>
            <a:ext cx="88617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lt"/>
              </a:rPr>
              <a:t>Table 4. </a:t>
            </a:r>
            <a:r>
              <a:rPr lang="en-US" sz="1600" dirty="0">
                <a:latin typeface="+mj-lt"/>
              </a:rPr>
              <a:t>LDL cholesterol cutoffs, proportions of FH by DLCN and SB criteria, and the corresponding reclassification rates before and after adjusting LDL cholesterol concentration for </a:t>
            </a:r>
            <a:r>
              <a:rPr lang="en-US" sz="1600" dirty="0" err="1">
                <a:latin typeface="+mj-lt"/>
              </a:rPr>
              <a:t>Lp</a:t>
            </a:r>
            <a:r>
              <a:rPr lang="en-US" sz="1600" dirty="0">
                <a:latin typeface="+mj-lt"/>
              </a:rPr>
              <a:t>(a) cholesterol in patients with </a:t>
            </a:r>
            <a:r>
              <a:rPr lang="en-US" sz="1600" dirty="0" err="1">
                <a:latin typeface="+mj-lt"/>
              </a:rPr>
              <a:t>Lp</a:t>
            </a:r>
            <a:r>
              <a:rPr lang="en-US" sz="1600" dirty="0">
                <a:latin typeface="+mj-lt"/>
              </a:rPr>
              <a:t>(a) &gt; 1.0 g/L (a correction factor of 30%).</a:t>
            </a:r>
            <a:r>
              <a:rPr lang="en-US" sz="1600" baseline="30000" dirty="0">
                <a:latin typeface="+mj-lt"/>
              </a:rPr>
              <a:t>a</a:t>
            </a:r>
            <a:endParaRPr lang="en-US" sz="1600" b="1" baseline="30000" dirty="0"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A51DF0A-1674-43F6-B637-4E46231FFE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686" y="1790533"/>
            <a:ext cx="6137771" cy="418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438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716" y="696003"/>
            <a:ext cx="87289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Figure 1 </a:t>
            </a:r>
            <a:r>
              <a:rPr lang="en-US" dirty="0"/>
              <a:t>The frequency distributions of LDL cholesterol concentrations before and after adjustment for lipoprotein(a) in all patients (A and B), those with </a:t>
            </a:r>
            <a:r>
              <a:rPr lang="en-US" dirty="0" err="1"/>
              <a:t>Lp</a:t>
            </a:r>
            <a:r>
              <a:rPr lang="en-US" dirty="0"/>
              <a:t>(a) &gt;0.51 and ≤1.0 g/L (C and D), and those with &gt;1.0 g/L (E and F).</a:t>
            </a:r>
            <a:endParaRPr lang="en-US" b="1" dirty="0"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59BB01-DC42-44C0-ADEC-41C5190175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432" y="1828966"/>
            <a:ext cx="8056110" cy="402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101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332" y="928759"/>
            <a:ext cx="88617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lt"/>
              </a:rPr>
              <a:t>Table 5. </a:t>
            </a:r>
            <a:r>
              <a:rPr lang="en-US" sz="1600" dirty="0">
                <a:latin typeface="+mj-lt"/>
              </a:rPr>
              <a:t>Sensitivity, specificity, net reclassification index, and AUROC curves for LDL cholesterol concentration, DLCN, and SB criteria in predicting the presence of a pathogenic FH mutation before and after adjusting LDL cholesterol concentration for </a:t>
            </a:r>
            <a:r>
              <a:rPr lang="en-US" sz="1600" dirty="0" err="1">
                <a:latin typeface="+mj-lt"/>
              </a:rPr>
              <a:t>Lp</a:t>
            </a:r>
            <a:r>
              <a:rPr lang="en-US" sz="1600" dirty="0">
                <a:latin typeface="+mj-lt"/>
              </a:rPr>
              <a:t>(a) cholesterol in patients with </a:t>
            </a:r>
            <a:r>
              <a:rPr lang="en-US" sz="1600" dirty="0" err="1">
                <a:latin typeface="+mj-lt"/>
              </a:rPr>
              <a:t>Lp</a:t>
            </a:r>
            <a:r>
              <a:rPr lang="en-US" sz="1600" dirty="0">
                <a:latin typeface="+mj-lt"/>
              </a:rPr>
              <a:t>(a) &gt;0.5 g/L (a correction factor of 30%).</a:t>
            </a:r>
            <a:endParaRPr lang="en-US" sz="1600" b="1" baseline="300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4569" y="5791656"/>
            <a:ext cx="6189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study used a clinical population. How could we detect FH in the community? </a:t>
            </a:r>
            <a:endParaRPr lang="en-AU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F0238A-102A-4515-8075-2B3F39CAE8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8754" y="2005977"/>
            <a:ext cx="5429251" cy="380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971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1435872"/>
            <a:ext cx="7793356" cy="3311492"/>
          </a:xfrm>
        </p:spPr>
        <p:txBody>
          <a:bodyPr>
            <a:normAutofit/>
          </a:bodyPr>
          <a:lstStyle/>
          <a:p>
            <a:endParaRPr lang="en-AU" dirty="0"/>
          </a:p>
          <a:p>
            <a:r>
              <a:rPr lang="en-US" sz="1900" dirty="0"/>
              <a:t>High </a:t>
            </a:r>
            <a:r>
              <a:rPr lang="en-US" sz="1900" dirty="0" err="1"/>
              <a:t>Lp</a:t>
            </a:r>
            <a:r>
              <a:rPr lang="en-US" sz="1900" dirty="0"/>
              <a:t>(a) may lead to misclassification of FH</a:t>
            </a:r>
            <a:endParaRPr lang="en-AU" sz="1900" dirty="0"/>
          </a:p>
          <a:p>
            <a:endParaRPr lang="en-AU" sz="1900" dirty="0"/>
          </a:p>
          <a:p>
            <a:r>
              <a:rPr lang="en-AU" sz="1900" dirty="0"/>
              <a:t>Adjusting LDL cholesterol concentration </a:t>
            </a:r>
            <a:r>
              <a:rPr lang="en-US" sz="1900" dirty="0"/>
              <a:t>for </a:t>
            </a:r>
            <a:r>
              <a:rPr lang="en-US" sz="1900" dirty="0" err="1"/>
              <a:t>Lp</a:t>
            </a:r>
            <a:r>
              <a:rPr lang="en-US" sz="1900" dirty="0"/>
              <a:t>(a) cholesterol improves the precision of making the clinical diagnosis of FH and the selection of patients for genetic testing 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sz="1900" dirty="0" err="1"/>
              <a:t>Lp</a:t>
            </a:r>
            <a:r>
              <a:rPr lang="en-US" sz="1900" dirty="0"/>
              <a:t>(a) should be measured in all patients suspected of having FH, consistent with both European and US consensus statements</a:t>
            </a:r>
          </a:p>
          <a:p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3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Discussions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1435871"/>
            <a:ext cx="7793356" cy="41507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/>
          </a:p>
          <a:p>
            <a:r>
              <a:rPr lang="en-US" sz="2600" dirty="0"/>
              <a:t>Whether all individuals having lipid profiles done for cardiovascular risk prediction, regardless of FH suspicion, should have </a:t>
            </a:r>
            <a:r>
              <a:rPr lang="en-US" sz="2600" dirty="0" err="1"/>
              <a:t>Lp</a:t>
            </a:r>
            <a:r>
              <a:rPr lang="en-US" sz="2600" dirty="0"/>
              <a:t>(a) measured to identify those at genetically higher risk of ASCVD?</a:t>
            </a:r>
          </a:p>
          <a:p>
            <a:endParaRPr lang="en-US" sz="2600" dirty="0"/>
          </a:p>
          <a:p>
            <a:r>
              <a:rPr lang="en-US" sz="2600" dirty="0"/>
              <a:t>Any safe and effective treatment to lower </a:t>
            </a:r>
            <a:r>
              <a:rPr lang="en-US" sz="2600" dirty="0" err="1"/>
              <a:t>Lp</a:t>
            </a:r>
            <a:r>
              <a:rPr lang="en-US" sz="2600" dirty="0"/>
              <a:t>(a) in FH?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94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50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Familial hypercholesterolemia (FH)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4097409"/>
          </a:xfrm>
        </p:spPr>
        <p:txBody>
          <a:bodyPr>
            <a:normAutofit fontScale="55000" lnSpcReduction="20000"/>
          </a:bodyPr>
          <a:lstStyle/>
          <a:p>
            <a:pPr lvl="1"/>
            <a:r>
              <a:rPr lang="en-US" sz="3300" dirty="0"/>
              <a:t>An autosomal dominant condition found in roughly 1 in 250 individuals</a:t>
            </a:r>
          </a:p>
          <a:p>
            <a:pPr lvl="1"/>
            <a:endParaRPr lang="en-US" sz="3300" dirty="0"/>
          </a:p>
          <a:p>
            <a:pPr lvl="1"/>
            <a:r>
              <a:rPr lang="en-US" sz="3300" dirty="0"/>
              <a:t>A high-risk condition predisposing to premature coronary artery disease (CAD)</a:t>
            </a:r>
          </a:p>
          <a:p>
            <a:pPr lvl="1"/>
            <a:endParaRPr lang="en-AU" sz="3300" dirty="0"/>
          </a:p>
          <a:p>
            <a:pPr lvl="1"/>
            <a:r>
              <a:rPr lang="en-AU" sz="3300" dirty="0"/>
              <a:t>Diagnosis of FH: The Dutch Lipid Clinic Network (DLCN) and Simon Broome (SB) criteria</a:t>
            </a:r>
          </a:p>
          <a:p>
            <a:pPr lvl="1"/>
            <a:endParaRPr lang="en-AU" sz="3300" dirty="0"/>
          </a:p>
          <a:p>
            <a:pPr lvl="1"/>
            <a:r>
              <a:rPr lang="en-AU" sz="3300" dirty="0"/>
              <a:t>Both DLCN and SB criteria rely on estimating of LDL-cholesterol concentration</a:t>
            </a:r>
          </a:p>
          <a:p>
            <a:pPr lvl="1"/>
            <a:endParaRPr lang="en-AU" sz="3300" dirty="0"/>
          </a:p>
          <a:p>
            <a:pPr lvl="1"/>
            <a:r>
              <a:rPr lang="en-AU" sz="3300" dirty="0"/>
              <a:t>Routine calculation or measurement of LDL-cholesterol concentration contains a contribution from the cholesterol content of lipoprotein(a) [</a:t>
            </a:r>
            <a:r>
              <a:rPr lang="en-AU" sz="3300" dirty="0" err="1"/>
              <a:t>Lp</a:t>
            </a:r>
            <a:r>
              <a:rPr lang="en-AU" sz="3300" dirty="0"/>
              <a:t>(a)]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40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Lipoprotein(a)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4205473"/>
          </a:xfrm>
        </p:spPr>
        <p:txBody>
          <a:bodyPr>
            <a:normAutofit/>
          </a:bodyPr>
          <a:lstStyle/>
          <a:p>
            <a:r>
              <a:rPr lang="en-AU" sz="1800" dirty="0"/>
              <a:t>An </a:t>
            </a:r>
            <a:r>
              <a:rPr lang="en-US" sz="1800" dirty="0"/>
              <a:t>LDL-like particle with an </a:t>
            </a:r>
            <a:r>
              <a:rPr lang="en-US" sz="1800" dirty="0" err="1"/>
              <a:t>apo</a:t>
            </a:r>
            <a:r>
              <a:rPr lang="en-US" sz="1800" dirty="0"/>
              <a:t>(a) protein bound to the apoB-100 </a:t>
            </a:r>
          </a:p>
          <a:p>
            <a:pPr marL="0" indent="0">
              <a:buNone/>
            </a:pPr>
            <a:endParaRPr lang="en-AU" sz="1800" dirty="0"/>
          </a:p>
          <a:p>
            <a:r>
              <a:rPr lang="en-US" sz="1800" dirty="0"/>
              <a:t>Classical and Mendelian epidemiological studies suggest that High </a:t>
            </a:r>
            <a:r>
              <a:rPr lang="en-US" sz="1800" dirty="0" err="1"/>
              <a:t>Lp</a:t>
            </a:r>
            <a:r>
              <a:rPr lang="en-US" sz="1800" dirty="0"/>
              <a:t>(a) is a genetic causal risk </a:t>
            </a:r>
            <a:r>
              <a:rPr lang="en-AU" sz="1800" dirty="0"/>
              <a:t>factor for ASCVD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FH patients with simultaneous high </a:t>
            </a:r>
            <a:r>
              <a:rPr lang="en-US" sz="1800" dirty="0" err="1"/>
              <a:t>Lp</a:t>
            </a:r>
            <a:r>
              <a:rPr lang="en-US" sz="1800" dirty="0"/>
              <a:t>(a) are at extreme high risk of ASCVD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Cholesterol content of </a:t>
            </a:r>
            <a:r>
              <a:rPr lang="en-US" sz="1800" dirty="0" err="1"/>
              <a:t>Lp</a:t>
            </a:r>
            <a:r>
              <a:rPr lang="en-US" sz="1800" dirty="0"/>
              <a:t>(a) may influence the LDL cholesterol values, and hence the clinical diagnosis of FH, especially with increased </a:t>
            </a:r>
            <a:r>
              <a:rPr lang="en-US" sz="1800" dirty="0" err="1"/>
              <a:t>Lp</a:t>
            </a:r>
            <a:r>
              <a:rPr lang="en-US" sz="1800" dirty="0"/>
              <a:t>(a)</a:t>
            </a:r>
          </a:p>
          <a:p>
            <a:endParaRPr lang="en-US" sz="1800" dirty="0"/>
          </a:p>
          <a:p>
            <a:r>
              <a:rPr lang="en-US" sz="1800" dirty="0">
                <a:solidFill>
                  <a:srgbClr val="FF0000"/>
                </a:solidFill>
              </a:rPr>
              <a:t>Does high </a:t>
            </a:r>
            <a:r>
              <a:rPr lang="en-US" sz="1800" dirty="0" err="1">
                <a:solidFill>
                  <a:srgbClr val="FF0000"/>
                </a:solidFill>
              </a:rPr>
              <a:t>Lp</a:t>
            </a:r>
            <a:r>
              <a:rPr lang="en-US" sz="1800" dirty="0">
                <a:solidFill>
                  <a:srgbClr val="FF0000"/>
                </a:solidFill>
              </a:rPr>
              <a:t>(a) represent a direct genetic cause of clinical FH?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22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Aims of the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7"/>
            <a:ext cx="7793356" cy="1844317"/>
          </a:xfrm>
        </p:spPr>
        <p:txBody>
          <a:bodyPr>
            <a:normAutofit/>
          </a:bodyPr>
          <a:lstStyle/>
          <a:p>
            <a:r>
              <a:rPr lang="en-US" sz="1800" dirty="0"/>
              <a:t>Whether adjusting for </a:t>
            </a:r>
            <a:r>
              <a:rPr lang="en-US" sz="1800" dirty="0" err="1"/>
              <a:t>Lp</a:t>
            </a:r>
            <a:r>
              <a:rPr lang="en-US" sz="1800" dirty="0"/>
              <a:t>(a)-cholesterol influences the phenotypic diagnosis of FH by DLCN and SB criteria </a:t>
            </a:r>
          </a:p>
          <a:p>
            <a:endParaRPr lang="en-US" sz="1800" dirty="0"/>
          </a:p>
          <a:p>
            <a:r>
              <a:rPr lang="en-US" sz="1800" dirty="0"/>
              <a:t>The extent to which this adjustment affects the detection rates of pathogenic variants causative of FH.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74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7"/>
            <a:ext cx="7793356" cy="3021764"/>
          </a:xfrm>
        </p:spPr>
        <p:txBody>
          <a:bodyPr>
            <a:normAutofit/>
          </a:bodyPr>
          <a:lstStyle/>
          <a:p>
            <a:r>
              <a:rPr lang="en-US" sz="1800" dirty="0"/>
              <a:t>A cohort of 907 adult index patients attending a clinic were studied. </a:t>
            </a:r>
          </a:p>
          <a:p>
            <a:endParaRPr lang="en-US" sz="1800" dirty="0"/>
          </a:p>
          <a:p>
            <a:r>
              <a:rPr lang="en-US" sz="1800" dirty="0"/>
              <a:t>The Dutch Lipid Clinic Network </a:t>
            </a:r>
            <a:r>
              <a:rPr lang="en-AU" sz="1800" dirty="0"/>
              <a:t>(DLCN) and Simon Broome (SB) diagnostic criteria </a:t>
            </a:r>
            <a:r>
              <a:rPr lang="en-US" sz="1800" dirty="0"/>
              <a:t>were estimated before and after adjusting LDL cholesterol concentration for the cholesterol content (30%) of </a:t>
            </a:r>
            <a:r>
              <a:rPr lang="en-US" sz="1800" dirty="0" err="1"/>
              <a:t>Lp</a:t>
            </a:r>
            <a:r>
              <a:rPr lang="en-US" sz="1800" dirty="0"/>
              <a:t>(a). </a:t>
            </a:r>
          </a:p>
          <a:p>
            <a:endParaRPr lang="en-US" sz="1800" dirty="0"/>
          </a:p>
          <a:p>
            <a:r>
              <a:rPr lang="en-US" sz="1800" dirty="0"/>
              <a:t>Diagnostic reclassification rates and area under the ROC (AUROC) curves in predicting an FH </a:t>
            </a:r>
            <a:r>
              <a:rPr lang="en-AU" sz="1800" dirty="0"/>
              <a:t>mutation were also compared.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15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7"/>
            <a:ext cx="7793356" cy="2771244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A cohort of 907 adult index patients attending a clinic were studied. </a:t>
            </a:r>
          </a:p>
          <a:p>
            <a:endParaRPr lang="en-US" sz="1800" dirty="0"/>
          </a:p>
          <a:p>
            <a:r>
              <a:rPr lang="en-US" sz="1800" dirty="0"/>
              <a:t>The Dutch Lipid Clinic Network </a:t>
            </a:r>
            <a:r>
              <a:rPr lang="en-AU" sz="1800" dirty="0"/>
              <a:t>(DLCN) and Simon Broome (SB) diagnostic criteria </a:t>
            </a:r>
            <a:r>
              <a:rPr lang="en-US" sz="1800" dirty="0"/>
              <a:t>were estimated before and after adjusting LDL cholesterol concentration for the cholesterol content (30%) of </a:t>
            </a:r>
            <a:r>
              <a:rPr lang="en-US" sz="1800" dirty="0" err="1"/>
              <a:t>Lp</a:t>
            </a:r>
            <a:r>
              <a:rPr lang="en-US" sz="1800" dirty="0"/>
              <a:t>(a). </a:t>
            </a:r>
          </a:p>
          <a:p>
            <a:endParaRPr lang="en-US" sz="1800" dirty="0"/>
          </a:p>
          <a:p>
            <a:r>
              <a:rPr lang="en-US" sz="1800" dirty="0"/>
              <a:t>Diagnostic reclassification rates and area under the ROC (AUROC) curves in predicting an FH </a:t>
            </a:r>
            <a:r>
              <a:rPr lang="en-AU" sz="1800" dirty="0"/>
              <a:t>mutation were also compared.</a:t>
            </a:r>
          </a:p>
          <a:p>
            <a:endParaRPr lang="en-US" sz="1800" dirty="0"/>
          </a:p>
          <a:p>
            <a:r>
              <a:rPr lang="en-US" sz="1800" dirty="0">
                <a:solidFill>
                  <a:srgbClr val="FF0000"/>
                </a:solidFill>
              </a:rPr>
              <a:t>What are major technical problems in measuring </a:t>
            </a:r>
            <a:r>
              <a:rPr lang="en-US" sz="1800" dirty="0" err="1">
                <a:solidFill>
                  <a:srgbClr val="FF0000"/>
                </a:solidFill>
              </a:rPr>
              <a:t>Lp</a:t>
            </a:r>
            <a:r>
              <a:rPr lang="en-US" sz="1800" dirty="0">
                <a:solidFill>
                  <a:srgbClr val="FF0000"/>
                </a:solidFill>
              </a:rPr>
              <a:t>(a)?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79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332" y="928759"/>
            <a:ext cx="88617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Table 1</a:t>
            </a:r>
            <a:r>
              <a:rPr lang="en-US" sz="1600" b="1" dirty="0"/>
              <a:t>. </a:t>
            </a:r>
            <a:r>
              <a:rPr lang="en-US" sz="1600" dirty="0">
                <a:latin typeface="+mj-lt"/>
              </a:rPr>
              <a:t>LDL cholesterol cutoffs, proportions of FH by DLCN and SB criteria, and the corresponding reclassification rates before and after adjusting LDL cholesterol concentration for </a:t>
            </a:r>
            <a:r>
              <a:rPr lang="en-US" sz="1600" dirty="0" err="1">
                <a:latin typeface="+mj-lt"/>
              </a:rPr>
              <a:t>Lp</a:t>
            </a:r>
            <a:r>
              <a:rPr lang="en-US" sz="1600" dirty="0">
                <a:latin typeface="+mj-lt"/>
              </a:rPr>
              <a:t>(a) cholesterol in patients with </a:t>
            </a:r>
            <a:r>
              <a:rPr lang="en-US" sz="1600" dirty="0" err="1">
                <a:latin typeface="+mj-lt"/>
              </a:rPr>
              <a:t>Lp</a:t>
            </a:r>
            <a:r>
              <a:rPr lang="en-US" sz="1600" dirty="0">
                <a:latin typeface="+mj-lt"/>
              </a:rPr>
              <a:t>(a) ≤0.5 g/L (a correction factor of 30%).</a:t>
            </a:r>
            <a:r>
              <a:rPr lang="en-US" sz="1600" baseline="30000" dirty="0">
                <a:latin typeface="+mj-lt"/>
              </a:rPr>
              <a:t>a</a:t>
            </a:r>
            <a:endParaRPr lang="en-US" sz="1600" b="1" baseline="30000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08413A-89FC-480A-BE3A-4813DEEAE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447" y="1790533"/>
            <a:ext cx="6421507" cy="41387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332" y="928759"/>
            <a:ext cx="88617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lt"/>
              </a:rPr>
              <a:t>Table 2. </a:t>
            </a:r>
            <a:r>
              <a:rPr lang="en-US" sz="1600" dirty="0">
                <a:latin typeface="+mj-lt"/>
              </a:rPr>
              <a:t>LDL cholesterol cutoffs, proportions of FH by DLCN and SB criteria, and the corresponding reclassification rates before and after adjusting LDL cholesterol concentration for </a:t>
            </a:r>
            <a:r>
              <a:rPr lang="en-US" sz="1600" dirty="0" err="1">
                <a:latin typeface="+mj-lt"/>
              </a:rPr>
              <a:t>Lp</a:t>
            </a:r>
            <a:r>
              <a:rPr lang="en-US" sz="1600" dirty="0">
                <a:latin typeface="+mj-lt"/>
              </a:rPr>
              <a:t>(a) cholesterol in patients with </a:t>
            </a:r>
            <a:r>
              <a:rPr lang="en-US" sz="1600" dirty="0" err="1">
                <a:latin typeface="+mj-lt"/>
              </a:rPr>
              <a:t>Lp</a:t>
            </a:r>
            <a:r>
              <a:rPr lang="en-US" sz="1600" dirty="0">
                <a:latin typeface="+mj-lt"/>
              </a:rPr>
              <a:t>(a) &gt;0.5 g/L (a correction factor of 30%).</a:t>
            </a:r>
            <a:r>
              <a:rPr lang="en-US" sz="1600" baseline="30000" dirty="0">
                <a:latin typeface="+mj-lt"/>
              </a:rPr>
              <a:t>a</a:t>
            </a:r>
            <a:endParaRPr lang="en-US" sz="1600" b="1" baseline="30000" dirty="0"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47AD72-1230-44E0-A642-9FEAC3173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834" y="1709468"/>
            <a:ext cx="6340331" cy="421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636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332" y="928759"/>
            <a:ext cx="88617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lt"/>
              </a:rPr>
              <a:t>Table 3. </a:t>
            </a:r>
            <a:r>
              <a:rPr lang="en-US" sz="1600" dirty="0">
                <a:latin typeface="+mj-lt"/>
              </a:rPr>
              <a:t>LDL cholesterol cutoffs, proportions of FH by DLCN and SB criteria, and the corresponding reclassification rates before and after adjusting LDL cholesterol concentration for </a:t>
            </a:r>
            <a:r>
              <a:rPr lang="en-US" sz="1600" dirty="0" err="1">
                <a:latin typeface="+mj-lt"/>
              </a:rPr>
              <a:t>Lp</a:t>
            </a:r>
            <a:r>
              <a:rPr lang="en-US" sz="1600" dirty="0">
                <a:latin typeface="+mj-lt"/>
              </a:rPr>
              <a:t>(a) cholesterol in patients between &gt; 0.5 and ≤1.0 g/L (a correction factor of 30%).</a:t>
            </a:r>
            <a:r>
              <a:rPr lang="en-US" sz="1600" baseline="30000" dirty="0">
                <a:latin typeface="+mj-lt"/>
              </a:rPr>
              <a:t>a</a:t>
            </a:r>
            <a:endParaRPr lang="en-US" sz="1600" b="1" baseline="30000" dirty="0"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8FF1D7-2819-486C-90EC-D2D077F80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161" y="1790533"/>
            <a:ext cx="6293678" cy="421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280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1266</TotalTime>
  <Words>933</Words>
  <Application>Microsoft Office PowerPoint</Application>
  <PresentationFormat>On-screen Show (4:3)</PresentationFormat>
  <Paragraphs>81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Times New Roman</vt:lpstr>
      <vt:lpstr>Office Theme</vt:lpstr>
      <vt:lpstr>PowerPoint Presentation</vt:lpstr>
      <vt:lpstr>Familial hypercholesterolemia (FH)</vt:lpstr>
      <vt:lpstr>Lipoprotein(a) </vt:lpstr>
      <vt:lpstr>Aims of the Study</vt:lpstr>
      <vt:lpstr>Methods</vt:lpstr>
      <vt:lpstr>Methods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</vt:lpstr>
      <vt:lpstr>Discussions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Statistics and Quality Control</dc:title>
  <dc:creator>Christine Page</dc:creator>
  <cp:lastModifiedBy>Erin Roberts</cp:lastModifiedBy>
  <cp:revision>130</cp:revision>
  <dcterms:created xsi:type="dcterms:W3CDTF">2014-07-07T15:02:10Z</dcterms:created>
  <dcterms:modified xsi:type="dcterms:W3CDTF">2019-10-31T18:34:55Z</dcterms:modified>
</cp:coreProperties>
</file>