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4" r:id="rId3"/>
    <p:sldId id="265" r:id="rId4"/>
    <p:sldId id="266" r:id="rId5"/>
    <p:sldId id="267" r:id="rId6"/>
    <p:sldId id="268" r:id="rId7"/>
    <p:sldId id="263" r:id="rId8"/>
    <p:sldId id="275" r:id="rId9"/>
    <p:sldId id="270" r:id="rId10"/>
    <p:sldId id="271" r:id="rId11"/>
    <p:sldId id="274" r:id="rId12"/>
    <p:sldId id="272" r:id="rId13"/>
    <p:sldId id="273" r:id="rId14"/>
    <p:sldId id="26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31">
          <p15:clr>
            <a:srgbClr val="A4A3A4"/>
          </p15:clr>
        </p15:guide>
        <p15:guide id="4" pos="12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6" y="102"/>
      </p:cViewPr>
      <p:guideLst>
        <p:guide orient="horz" pos="2160"/>
        <p:guide pos="2880"/>
        <p:guide orient="horz" pos="2231"/>
        <p:guide pos="12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28939" y="1510554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7200" b="1" dirty="0"/>
              <a:t>Immunoglobulin-like Domain of </a:t>
            </a:r>
            <a:r>
              <a:rPr lang="en-US" sz="7200" b="1" i="1" dirty="0" err="1"/>
              <a:t>Hs</a:t>
            </a:r>
            <a:r>
              <a:rPr lang="en-US" sz="7200" b="1" dirty="0" err="1"/>
              <a:t>Fc</a:t>
            </a:r>
            <a:r>
              <a:rPr lang="el-GR" sz="7200" b="1" dirty="0"/>
              <a:t>μ</a:t>
            </a:r>
            <a:r>
              <a:rPr lang="en-US" sz="7200" b="1" dirty="0"/>
              <a:t>R as a Capture Molecule for Detection of Crimean-Congo Hemorrhagic Fever Virus- and Zika Virus-Specific IgM Antibodies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A. </a:t>
            </a:r>
            <a:r>
              <a:rPr lang="en-US" sz="6400" dirty="0" err="1"/>
              <a:t>Rackow</a:t>
            </a:r>
            <a:r>
              <a:rPr lang="en-US" sz="6400" dirty="0"/>
              <a:t>, C. </a:t>
            </a:r>
            <a:r>
              <a:rPr lang="en-US" sz="6400" dirty="0" err="1"/>
              <a:t>Ehmen</a:t>
            </a:r>
            <a:r>
              <a:rPr lang="en-US" sz="6400" dirty="0"/>
              <a:t>, R. von </a:t>
            </a:r>
            <a:r>
              <a:rPr lang="en-US" sz="6400" dirty="0" err="1"/>
              <a:t>Possel</a:t>
            </a:r>
            <a:r>
              <a:rPr lang="en-US" sz="6400" dirty="0"/>
              <a:t>, R. </a:t>
            </a:r>
            <a:r>
              <a:rPr lang="en-US" sz="6400" dirty="0" err="1"/>
              <a:t>Medialdea</a:t>
            </a:r>
            <a:r>
              <a:rPr lang="en-US" sz="6400" dirty="0"/>
              <a:t>-Carrera, D. Brown, A.M. </a:t>
            </a:r>
            <a:r>
              <a:rPr lang="en-US" sz="6400" dirty="0" err="1"/>
              <a:t>Bispo</a:t>
            </a:r>
            <a:r>
              <a:rPr lang="en-US" sz="6400" dirty="0"/>
              <a:t> de </a:t>
            </a:r>
            <a:r>
              <a:rPr lang="en-US" sz="6400" dirty="0" err="1"/>
              <a:t>Filippis</a:t>
            </a:r>
            <a:r>
              <a:rPr lang="en-US" sz="6400" dirty="0"/>
              <a:t>, P. Carvalho de </a:t>
            </a:r>
            <a:r>
              <a:rPr lang="en-US" sz="6400" dirty="0" err="1"/>
              <a:t>Sequeira</a:t>
            </a:r>
            <a:r>
              <a:rPr lang="en-US" sz="6400" dirty="0"/>
              <a:t>, R.M. Ribeiro Nogueira, B. </a:t>
            </a:r>
            <a:r>
              <a:rPr lang="en-US" sz="6400" dirty="0" err="1"/>
              <a:t>Halili</a:t>
            </a:r>
            <a:r>
              <a:rPr lang="en-US" sz="6400" dirty="0"/>
              <a:t>, X. </a:t>
            </a:r>
            <a:r>
              <a:rPr lang="en-US" sz="6400" dirty="0" err="1"/>
              <a:t>Jakupi</a:t>
            </a:r>
            <a:r>
              <a:rPr lang="en-US" sz="6400" dirty="0"/>
              <a:t>, L. </a:t>
            </a:r>
            <a:r>
              <a:rPr lang="en-US" sz="6400" dirty="0" err="1"/>
              <a:t>Berisha</a:t>
            </a:r>
            <a:r>
              <a:rPr lang="en-US" sz="6400" dirty="0"/>
              <a:t>, S. </a:t>
            </a:r>
            <a:r>
              <a:rPr lang="en-US" sz="6400" dirty="0" err="1"/>
              <a:t>Ahmeti</a:t>
            </a:r>
            <a:r>
              <a:rPr lang="en-US" sz="6400" dirty="0"/>
              <a:t>, K. </a:t>
            </a:r>
            <a:r>
              <a:rPr lang="en-US" sz="6400" dirty="0" err="1"/>
              <a:t>Sherifi</a:t>
            </a:r>
            <a:r>
              <a:rPr lang="en-US" sz="6400" dirty="0"/>
              <a:t>, J. Schmidt-</a:t>
            </a:r>
            <a:r>
              <a:rPr lang="en-US" sz="6400" dirty="0" err="1"/>
              <a:t>Chanasit</a:t>
            </a:r>
            <a:r>
              <a:rPr lang="en-US" sz="6400" dirty="0"/>
              <a:t>, H. Schmitz, A. Mika, P. Emmerich, and C. </a:t>
            </a:r>
            <a:r>
              <a:rPr lang="en-US" sz="6400" dirty="0" err="1"/>
              <a:t>Deschermeier</a:t>
            </a:r>
            <a:r>
              <a:rPr lang="en-US" sz="6400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March 2019</a:t>
            </a:r>
            <a:endParaRPr lang="en-US" sz="6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www.clinchem.org/content/65/3/451.full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2019 by the American Association for Clinical Chemistry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EEC2F-4DF7-4107-A404-FBC48049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" y="1971073"/>
            <a:ext cx="3490614" cy="47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345" y="841167"/>
            <a:ext cx="32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CCHFV </a:t>
            </a:r>
            <a:r>
              <a:rPr lang="en-US" sz="2000" b="1" dirty="0" err="1">
                <a:latin typeface="+mj-lt"/>
              </a:rPr>
              <a:t>IgM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FcµR</a:t>
            </a:r>
            <a:r>
              <a:rPr lang="en-US" sz="2000" b="1" dirty="0">
                <a:latin typeface="+mj-lt"/>
              </a:rPr>
              <a:t> ELISA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636" y="5282410"/>
            <a:ext cx="711272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B11F24"/>
                </a:solidFill>
              </a:rPr>
              <a:t>Figure 3. (A, B) Absorbance values for early and late patients samples and CCHFV </a:t>
            </a:r>
            <a:r>
              <a:rPr lang="en-US" sz="1200" b="1" dirty="0" err="1">
                <a:solidFill>
                  <a:srgbClr val="B11F24"/>
                </a:solidFill>
              </a:rPr>
              <a:t>IgM</a:t>
            </a:r>
            <a:r>
              <a:rPr lang="en-US" sz="1200" b="1" dirty="0">
                <a:solidFill>
                  <a:srgbClr val="B11F24"/>
                </a:solidFill>
              </a:rPr>
              <a:t>-negative control samples. (C) </a:t>
            </a:r>
            <a:r>
              <a:rPr lang="en-US" sz="1200" b="1" dirty="0" err="1">
                <a:solidFill>
                  <a:srgbClr val="B11F24"/>
                </a:solidFill>
              </a:rPr>
              <a:t>IgM</a:t>
            </a:r>
            <a:r>
              <a:rPr lang="en-US" sz="1200" b="1" dirty="0">
                <a:solidFill>
                  <a:srgbClr val="B11F24"/>
                </a:solidFill>
              </a:rPr>
              <a:t> </a:t>
            </a:r>
            <a:r>
              <a:rPr lang="en-US" sz="1200" b="1" dirty="0" err="1">
                <a:solidFill>
                  <a:srgbClr val="B11F24"/>
                </a:solidFill>
              </a:rPr>
              <a:t>seroconversion</a:t>
            </a:r>
            <a:r>
              <a:rPr lang="en-US" sz="1200" b="1" dirty="0">
                <a:solidFill>
                  <a:srgbClr val="B11F24"/>
                </a:solidFill>
              </a:rPr>
              <a:t> (paired sera). (D) Absorbance values for patient samples stratified according to the day after onset of symptoms on which they were collected.</a:t>
            </a:r>
            <a:endParaRPr lang="en-US" sz="1200" b="1" baseline="30000" dirty="0">
              <a:solidFill>
                <a:srgbClr val="C00000"/>
              </a:solidFill>
            </a:endParaRPr>
          </a:p>
        </p:txBody>
      </p:sp>
      <p:pic>
        <p:nvPicPr>
          <p:cNvPr id="5" name="Bild 4" descr="Screen shot 2019-03-15 at 12.2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5" y="1331525"/>
            <a:ext cx="6094359" cy="38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549" y="722835"/>
            <a:ext cx="712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Receiver Operating Characteristic (ROC) analyses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495" y="4523874"/>
            <a:ext cx="2239332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4. ROC analysis of (A, B) CCHFV </a:t>
            </a:r>
            <a:r>
              <a:rPr lang="en-US" sz="1400" b="1" dirty="0" err="1">
                <a:solidFill>
                  <a:srgbClr val="B11F24"/>
                </a:solidFill>
              </a:rPr>
              <a:t>IgM</a:t>
            </a:r>
            <a:r>
              <a:rPr lang="en-US" sz="1400" b="1" dirty="0">
                <a:solidFill>
                  <a:srgbClr val="B11F24"/>
                </a:solidFill>
              </a:rPr>
              <a:t> </a:t>
            </a:r>
            <a:r>
              <a:rPr lang="en-US" sz="1400" b="1" dirty="0" err="1">
                <a:solidFill>
                  <a:srgbClr val="B11F24"/>
                </a:solidFill>
              </a:rPr>
              <a:t>FcµR</a:t>
            </a:r>
            <a:r>
              <a:rPr lang="en-US" sz="1400" b="1" dirty="0">
                <a:solidFill>
                  <a:srgbClr val="B11F24"/>
                </a:solidFill>
              </a:rPr>
              <a:t> ELISA, (C, D) BLACKBOX ZIKV </a:t>
            </a:r>
            <a:r>
              <a:rPr lang="en-US" sz="1400" b="1" dirty="0" err="1">
                <a:solidFill>
                  <a:srgbClr val="B11F24"/>
                </a:solidFill>
              </a:rPr>
              <a:t>IgM</a:t>
            </a:r>
            <a:r>
              <a:rPr lang="en-US" sz="1400" b="1" dirty="0">
                <a:solidFill>
                  <a:srgbClr val="B11F24"/>
                </a:solidFill>
              </a:rPr>
              <a:t> ELISA and (E, F) ZIKV µ-capture ELISA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2" name="Bild 1" descr="Screen shot 2019-03-15 at 12.4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57" y="1161008"/>
            <a:ext cx="4427622" cy="47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38271"/>
            <a:ext cx="8599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BLACKBOX ZIKV </a:t>
            </a:r>
            <a:r>
              <a:rPr lang="en-US" sz="2000" b="1" dirty="0" err="1">
                <a:latin typeface="+mj-lt"/>
              </a:rPr>
              <a:t>IgM</a:t>
            </a:r>
            <a:r>
              <a:rPr lang="en-US" sz="2000" b="1" dirty="0">
                <a:latin typeface="+mj-lt"/>
              </a:rPr>
              <a:t> ELISA compared with ZIKV µ-capture ELISA and </a:t>
            </a:r>
            <a:r>
              <a:rPr lang="en-US" sz="2000" b="1" dirty="0" err="1">
                <a:latin typeface="+mj-lt"/>
              </a:rPr>
              <a:t>Euroimmun</a:t>
            </a:r>
            <a:r>
              <a:rPr lang="en-US" sz="2000" b="1" dirty="0">
                <a:latin typeface="+mj-lt"/>
              </a:rPr>
              <a:t> ZIKV </a:t>
            </a:r>
            <a:r>
              <a:rPr lang="en-US" sz="2000" b="1" dirty="0" err="1">
                <a:latin typeface="+mj-lt"/>
              </a:rPr>
              <a:t>IgM</a:t>
            </a:r>
            <a:r>
              <a:rPr lang="en-US" sz="2000" b="1" dirty="0">
                <a:latin typeface="+mj-lt"/>
              </a:rPr>
              <a:t> ELISA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9385" y="3429000"/>
            <a:ext cx="1925052" cy="24622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5. (A-C) Index values for patient samples and negative control samples. (D-F) Index values for negative control samples, (G-I) </a:t>
            </a:r>
            <a:r>
              <a:rPr lang="en-US" sz="1400" b="1" dirty="0" err="1">
                <a:solidFill>
                  <a:srgbClr val="B11F24"/>
                </a:solidFill>
              </a:rPr>
              <a:t>Seroconversion</a:t>
            </a:r>
            <a:r>
              <a:rPr lang="en-US" sz="1400" b="1" dirty="0">
                <a:solidFill>
                  <a:srgbClr val="B11F24"/>
                </a:solidFill>
              </a:rPr>
              <a:t> (paired sera). (J) Sensitivities and specificities.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2" name="Bild 1" descr="Screen shot 2019-03-15 at 12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5" y="1346157"/>
            <a:ext cx="5399003" cy="46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38271"/>
            <a:ext cx="8599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+mj-lt"/>
              </a:rPr>
              <a:t>Hs</a:t>
            </a:r>
            <a:r>
              <a:rPr lang="en-US" sz="2000" b="1" dirty="0" err="1">
                <a:latin typeface="+mj-lt"/>
              </a:rPr>
              <a:t>FcµR-Igl</a:t>
            </a:r>
            <a:r>
              <a:rPr lang="en-US" sz="2000" b="1" dirty="0">
                <a:latin typeface="+mj-lt"/>
              </a:rPr>
              <a:t> can be used as a capture molecule in aggregation-based rapid tests.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8520" y="3381279"/>
            <a:ext cx="1980407" cy="24622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6. (A, B) anti-human IgM coated beads, but not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coated beads, aggregate in presence of human IgM. (C) Beads coated with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aggregate in presence of </a:t>
            </a:r>
            <a:r>
              <a:rPr lang="en-US" sz="1400" b="1" dirty="0" err="1">
                <a:solidFill>
                  <a:srgbClr val="B11F24"/>
                </a:solidFill>
              </a:rPr>
              <a:t>IgM</a:t>
            </a:r>
            <a:r>
              <a:rPr lang="en-US" sz="1400" b="1" dirty="0">
                <a:solidFill>
                  <a:srgbClr val="B11F24"/>
                </a:solidFill>
              </a:rPr>
              <a:t>/antigen ICs.</a:t>
            </a:r>
            <a:endParaRPr lang="en-US" sz="1400" b="1" baseline="30000" dirty="0">
              <a:solidFill>
                <a:srgbClr val="C00000"/>
              </a:solidFill>
            </a:endParaRPr>
          </a:p>
        </p:txBody>
      </p:sp>
      <p:pic>
        <p:nvPicPr>
          <p:cNvPr id="5" name="Bild 4" descr="Screen shot 2019-03-15 at 12.3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7" y="1513081"/>
            <a:ext cx="6025405" cy="4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8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85" y="1027587"/>
            <a:ext cx="7250202" cy="747396"/>
          </a:xfrm>
        </p:spPr>
        <p:txBody>
          <a:bodyPr/>
          <a:lstStyle/>
          <a:p>
            <a:r>
              <a:rPr lang="en-US" dirty="0"/>
              <a:t>Question 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2383018"/>
            <a:ext cx="7793356" cy="3045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criteria influence the choice of the cut-off value for an ELISA application?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spcBef>
                <a:spcPts val="3600"/>
              </a:spcBef>
              <a:buNone/>
            </a:pPr>
            <a:r>
              <a:rPr lang="en-US" sz="2500" dirty="0"/>
              <a:t>What substances could interfere with </a:t>
            </a:r>
            <a:r>
              <a:rPr lang="en-US" sz="2500" dirty="0" err="1"/>
              <a:t>IgM</a:t>
            </a:r>
            <a:r>
              <a:rPr lang="en-US" sz="2500" dirty="0"/>
              <a:t> </a:t>
            </a:r>
            <a:r>
              <a:rPr lang="en-US" sz="2500" dirty="0" err="1"/>
              <a:t>FcµR</a:t>
            </a:r>
            <a:r>
              <a:rPr lang="en-US" sz="2500" dirty="0"/>
              <a:t> ELISA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6" y="918767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026884"/>
            <a:ext cx="7793356" cy="3617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dirty="0" err="1"/>
              <a:t>Fc</a:t>
            </a:r>
            <a:r>
              <a:rPr lang="en-US" sz="2500" dirty="0" err="1">
                <a:latin typeface="Symbol" charset="2"/>
                <a:cs typeface="Symbol" charset="2"/>
              </a:rPr>
              <a:t>g</a:t>
            </a:r>
            <a:r>
              <a:rPr lang="en-US" sz="2500" dirty="0" err="1"/>
              <a:t>RIIa</a:t>
            </a:r>
            <a:r>
              <a:rPr lang="en-US" sz="2500" dirty="0"/>
              <a:t> (CD32) as a capture molecule in </a:t>
            </a:r>
            <a:r>
              <a:rPr lang="en-US" sz="2500" dirty="0" err="1"/>
              <a:t>IgG</a:t>
            </a:r>
            <a:r>
              <a:rPr lang="en-US" sz="2500" dirty="0"/>
              <a:t> ELISA applications</a:t>
            </a:r>
          </a:p>
          <a:p>
            <a:pPr lvl="1"/>
            <a:r>
              <a:rPr lang="en-US" sz="2100" dirty="0"/>
              <a:t>Serotype-specific DENV </a:t>
            </a:r>
            <a:r>
              <a:rPr lang="en-US" sz="2100" dirty="0" err="1"/>
              <a:t>IgG</a:t>
            </a:r>
            <a:r>
              <a:rPr lang="en-US" sz="2100" dirty="0"/>
              <a:t> ELISA (Schmitz </a:t>
            </a:r>
            <a:r>
              <a:rPr lang="en-US" sz="2100" i="1" dirty="0"/>
              <a:t>et al.</a:t>
            </a:r>
            <a:r>
              <a:rPr lang="en-US" sz="2100" dirty="0"/>
              <a:t>, 2013)</a:t>
            </a:r>
          </a:p>
          <a:p>
            <a:pPr lvl="1"/>
            <a:r>
              <a:rPr lang="en-US" sz="2100" dirty="0"/>
              <a:t>LASV </a:t>
            </a:r>
            <a:r>
              <a:rPr lang="en-US" sz="2100" dirty="0" err="1"/>
              <a:t>IgG</a:t>
            </a:r>
            <a:r>
              <a:rPr lang="en-US" sz="2100" dirty="0"/>
              <a:t> ELISA (Gabriel </a:t>
            </a:r>
            <a:r>
              <a:rPr lang="en-US" sz="2100" i="1" dirty="0"/>
              <a:t>et al.</a:t>
            </a:r>
            <a:r>
              <a:rPr lang="en-US" sz="2100" dirty="0"/>
              <a:t>, 2018)</a:t>
            </a:r>
          </a:p>
          <a:p>
            <a:pPr lvl="1"/>
            <a:r>
              <a:rPr lang="en-US" sz="2100" dirty="0"/>
              <a:t>CCHFV </a:t>
            </a:r>
            <a:r>
              <a:rPr lang="en-US" sz="2100" dirty="0" err="1"/>
              <a:t>IgG</a:t>
            </a:r>
            <a:r>
              <a:rPr lang="en-US" sz="2100" dirty="0"/>
              <a:t> ELISA (</a:t>
            </a:r>
            <a:r>
              <a:rPr lang="en-US" sz="2100" dirty="0" err="1"/>
              <a:t>Emmerich</a:t>
            </a:r>
            <a:r>
              <a:rPr lang="en-US" sz="2100" dirty="0"/>
              <a:t> </a:t>
            </a:r>
            <a:r>
              <a:rPr lang="en-US" sz="2100" i="1" dirty="0"/>
              <a:t>et al.</a:t>
            </a:r>
            <a:r>
              <a:rPr lang="en-US" sz="2100" dirty="0"/>
              <a:t>, 2018)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500" dirty="0" err="1"/>
              <a:t>FcµR</a:t>
            </a:r>
            <a:r>
              <a:rPr lang="en-US" sz="2500" dirty="0"/>
              <a:t> (TOSO/FAIM3) (</a:t>
            </a:r>
            <a:r>
              <a:rPr lang="en-US" sz="2500" dirty="0" err="1"/>
              <a:t>Kubagawa</a:t>
            </a:r>
            <a:r>
              <a:rPr lang="en-US" sz="2500" dirty="0"/>
              <a:t> </a:t>
            </a:r>
            <a:r>
              <a:rPr lang="en-US" sz="2500" i="1" dirty="0"/>
              <a:t>et al.</a:t>
            </a:r>
            <a:r>
              <a:rPr lang="en-US" sz="2500" dirty="0"/>
              <a:t>, 2009; </a:t>
            </a:r>
            <a:r>
              <a:rPr lang="en-US" sz="2500" dirty="0" err="1"/>
              <a:t>Shima</a:t>
            </a:r>
            <a:r>
              <a:rPr lang="en-US" sz="2500" dirty="0"/>
              <a:t> et al., 2009)</a:t>
            </a:r>
          </a:p>
          <a:p>
            <a:pPr lvl="1"/>
            <a:r>
              <a:rPr lang="en-US" sz="2100" dirty="0"/>
              <a:t>Highly specific </a:t>
            </a:r>
            <a:r>
              <a:rPr lang="en-US" sz="2100" dirty="0" err="1"/>
              <a:t>IgM</a:t>
            </a:r>
            <a:r>
              <a:rPr lang="en-US" sz="2100" dirty="0"/>
              <a:t> binding</a:t>
            </a:r>
          </a:p>
          <a:p>
            <a:pPr lvl="1"/>
            <a:r>
              <a:rPr lang="en-US" sz="2100" dirty="0"/>
              <a:t>Structure: signal peptide, </a:t>
            </a:r>
            <a:r>
              <a:rPr lang="en-US" sz="2100" dirty="0" err="1"/>
              <a:t>Igl</a:t>
            </a:r>
            <a:r>
              <a:rPr lang="en-US" sz="2100" dirty="0"/>
              <a:t> domain, TM domain, intracellular domain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30" y="1019074"/>
            <a:ext cx="7250202" cy="747396"/>
          </a:xfrm>
        </p:spPr>
        <p:txBody>
          <a:bodyPr/>
          <a:lstStyle/>
          <a:p>
            <a:r>
              <a:rPr lang="en-US" dirty="0"/>
              <a:t>Questions on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354143"/>
            <a:ext cx="7793356" cy="2554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are the cellular functions of Fc receptors on mammalian immune cells?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>
                <a:solidFill>
                  <a:srgbClr val="1F1F1F"/>
                </a:solidFill>
              </a:rPr>
              <a:t>What properties qualify Fc receptors as capture molecules for serological assays?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57" y="1027587"/>
            <a:ext cx="7250202" cy="747396"/>
          </a:xfrm>
        </p:spPr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017259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Recombinant expression and purification </a:t>
            </a:r>
          </a:p>
          <a:p>
            <a:pPr lvl="1"/>
            <a:r>
              <a:rPr lang="en-US" sz="2100" i="1" dirty="0" err="1"/>
              <a:t>Hs</a:t>
            </a:r>
            <a:r>
              <a:rPr lang="en-US" sz="2100" dirty="0" err="1"/>
              <a:t>FcµR-Igl</a:t>
            </a:r>
            <a:endParaRPr lang="en-US" sz="2100" dirty="0"/>
          </a:p>
          <a:p>
            <a:pPr lvl="1"/>
            <a:r>
              <a:rPr lang="en-US" sz="2100" dirty="0"/>
              <a:t>CCHFV antigen (NP)</a:t>
            </a:r>
          </a:p>
          <a:p>
            <a:pPr lvl="1"/>
            <a:r>
              <a:rPr lang="en-US" sz="2100" dirty="0"/>
              <a:t>ZIKV antigen (NS1)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500" dirty="0"/>
              <a:t>Serum samples for assay validation</a:t>
            </a:r>
          </a:p>
          <a:p>
            <a:pPr lvl="1"/>
            <a:r>
              <a:rPr lang="en-US" sz="2100" dirty="0"/>
              <a:t>CCHFV patient sera</a:t>
            </a:r>
          </a:p>
          <a:p>
            <a:pPr lvl="1"/>
            <a:r>
              <a:rPr lang="en-US" sz="2100" dirty="0"/>
              <a:t>ZIKV patient sera</a:t>
            </a:r>
          </a:p>
          <a:p>
            <a:pPr lvl="1"/>
            <a:r>
              <a:rPr lang="en-US" sz="2100" dirty="0"/>
              <a:t>Negative controls sera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09" y="1155786"/>
            <a:ext cx="7250202" cy="747396"/>
          </a:xfrm>
        </p:spPr>
        <p:txBody>
          <a:bodyPr/>
          <a:lstStyle/>
          <a:p>
            <a:r>
              <a:rPr lang="en-US" dirty="0"/>
              <a:t>Questions on 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652526"/>
            <a:ext cx="7793356" cy="246776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How can functional proteins be purified from </a:t>
            </a:r>
            <a:r>
              <a:rPr lang="en-US" sz="2500" i="1" dirty="0"/>
              <a:t>E. coli</a:t>
            </a:r>
            <a:r>
              <a:rPr lang="en-US" sz="2500" dirty="0"/>
              <a:t> inclusion bodies?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What minimum requirements have to be fulfilled by a serum panel suitable for assay validation?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35" y="1027587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055760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Production of recombinant </a:t>
            </a:r>
            <a:r>
              <a:rPr lang="en-US" sz="2500" i="1" dirty="0" err="1"/>
              <a:t>Hs</a:t>
            </a:r>
            <a:r>
              <a:rPr lang="en-US" sz="2500" dirty="0" err="1"/>
              <a:t>FcµR-Igl</a:t>
            </a:r>
            <a:r>
              <a:rPr lang="en-US" sz="2500" dirty="0"/>
              <a:t> and characterization of binding properties</a:t>
            </a:r>
          </a:p>
          <a:p>
            <a:pPr lvl="1"/>
            <a:r>
              <a:rPr lang="en-US" sz="2100" dirty="0"/>
              <a:t>Prokaryotic expression and purification</a:t>
            </a:r>
          </a:p>
          <a:p>
            <a:pPr lvl="1"/>
            <a:r>
              <a:rPr lang="en-US" sz="2100" dirty="0"/>
              <a:t>Specific binding to </a:t>
            </a:r>
            <a:r>
              <a:rPr lang="en-US" sz="2100" dirty="0" err="1"/>
              <a:t>IgM</a:t>
            </a:r>
            <a:r>
              <a:rPr lang="en-US" sz="2100" dirty="0"/>
              <a:t>/antigen immune complexes (ICs)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500" i="1" dirty="0" err="1"/>
              <a:t>Hs</a:t>
            </a:r>
            <a:r>
              <a:rPr lang="en-US" sz="2500" dirty="0" err="1"/>
              <a:t>FcµR-Igl</a:t>
            </a:r>
            <a:r>
              <a:rPr lang="en-US" sz="2500" dirty="0"/>
              <a:t> as capture molecule in serological tests</a:t>
            </a:r>
          </a:p>
          <a:p>
            <a:pPr lvl="1"/>
            <a:r>
              <a:rPr lang="en-US" sz="2100" dirty="0"/>
              <a:t>CCHFV </a:t>
            </a:r>
            <a:r>
              <a:rPr lang="en-US" sz="2100" dirty="0" err="1"/>
              <a:t>IgM</a:t>
            </a:r>
            <a:r>
              <a:rPr lang="en-US" sz="2100" dirty="0"/>
              <a:t> </a:t>
            </a:r>
            <a:r>
              <a:rPr lang="en-US" sz="2100" dirty="0" err="1"/>
              <a:t>FcµR</a:t>
            </a:r>
            <a:r>
              <a:rPr lang="en-US" sz="2100" dirty="0"/>
              <a:t> ELISA</a:t>
            </a:r>
          </a:p>
          <a:p>
            <a:pPr lvl="1"/>
            <a:r>
              <a:rPr lang="en-US" sz="2100" dirty="0"/>
              <a:t>ZIKV </a:t>
            </a:r>
            <a:r>
              <a:rPr lang="en-US" sz="2100" dirty="0" err="1"/>
              <a:t>IgM</a:t>
            </a:r>
            <a:r>
              <a:rPr lang="en-US" sz="2100" dirty="0"/>
              <a:t> </a:t>
            </a:r>
            <a:r>
              <a:rPr lang="en-US" sz="2100" dirty="0" err="1"/>
              <a:t>FcµR</a:t>
            </a:r>
            <a:r>
              <a:rPr lang="en-US" sz="2100" dirty="0"/>
              <a:t> ELISA</a:t>
            </a:r>
          </a:p>
          <a:p>
            <a:pPr lvl="1"/>
            <a:r>
              <a:rPr lang="en-US" sz="2100" dirty="0"/>
              <a:t>Aggregation-based rapid test (proof-of-principle)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824009"/>
            <a:ext cx="746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Prokaryotic expression and purification of </a:t>
            </a:r>
            <a:r>
              <a:rPr lang="en-US" sz="2000" b="1" i="1" dirty="0" err="1">
                <a:latin typeface="+mj-lt"/>
              </a:rPr>
              <a:t>Hs</a:t>
            </a:r>
            <a:r>
              <a:rPr lang="en-US" sz="2000" b="1" dirty="0" err="1">
                <a:latin typeface="+mj-lt"/>
              </a:rPr>
              <a:t>FcµR-Igl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9111" y="4032646"/>
            <a:ext cx="2794453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1. (A) Recombinant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is found in the insoluble fraction of the bacterial lysate. Size exclusion chromatography (B) of refolded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separates correctly folded, functional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(peak 2) from high molecular weight aggregates (peak 1) (C).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Bild 9" descr="Screen shot 2019-03-15 at 11.14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5" y="1383314"/>
            <a:ext cx="4481456" cy="45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2344" y="865671"/>
            <a:ext cx="379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</a:rPr>
              <a:t>IgM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FcµR</a:t>
            </a:r>
            <a:r>
              <a:rPr lang="en-US" sz="2000" b="1" dirty="0">
                <a:latin typeface="+mj-lt"/>
              </a:rPr>
              <a:t> ELISA principle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7223" y="5027043"/>
            <a:ext cx="669885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Supplemental Figure 2</a:t>
            </a:r>
            <a:r>
              <a:rPr lang="en-US" sz="1400" dirty="0">
                <a:solidFill>
                  <a:srgbClr val="B11F24"/>
                </a:solidFill>
              </a:rPr>
              <a:t>. </a:t>
            </a:r>
            <a:r>
              <a:rPr lang="en-US" sz="1400" b="1" dirty="0">
                <a:solidFill>
                  <a:srgbClr val="B11F24"/>
                </a:solidFill>
              </a:rPr>
              <a:t>Plates are coated with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. Serum and HRP-labeled recombinant antigen are applied to the wells. During the following incubation time, ICs form and bind to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. After plate washing, bound ICs are detected by using the colorimetric HRP substrate TMB.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" name="Bild 1" descr="Screen shot 2019-03-15 at 12.5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" y="1298399"/>
            <a:ext cx="6608111" cy="35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2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670330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38271"/>
            <a:ext cx="746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+mj-lt"/>
              </a:rPr>
              <a:t>Hs</a:t>
            </a:r>
            <a:r>
              <a:rPr lang="en-US" sz="2000" b="1" dirty="0" err="1">
                <a:latin typeface="+mj-lt"/>
              </a:rPr>
              <a:t>FcµR-Igl</a:t>
            </a:r>
            <a:r>
              <a:rPr lang="en-US" sz="2000" b="1" dirty="0">
                <a:latin typeface="+mj-lt"/>
              </a:rPr>
              <a:t> specifically binds to </a:t>
            </a:r>
            <a:r>
              <a:rPr lang="en-US" sz="2000" b="1" dirty="0" err="1">
                <a:latin typeface="+mj-lt"/>
              </a:rPr>
              <a:t>IgM</a:t>
            </a:r>
            <a:r>
              <a:rPr lang="en-US" sz="2000" b="1" dirty="0">
                <a:latin typeface="+mj-lt"/>
              </a:rPr>
              <a:t>/antigen 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936" y="5193413"/>
            <a:ext cx="669885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2. (A, B) Specific binding of CCHFV-NP</a:t>
            </a:r>
            <a:r>
              <a:rPr lang="en-US" sz="1400" b="1" baseline="30000" dirty="0">
                <a:solidFill>
                  <a:srgbClr val="B11F24"/>
                </a:solidFill>
              </a:rPr>
              <a:t>HRP</a:t>
            </a:r>
            <a:r>
              <a:rPr lang="en-US" sz="1400" b="1" dirty="0">
                <a:solidFill>
                  <a:srgbClr val="B11F24"/>
                </a:solidFill>
              </a:rPr>
              <a:t>/</a:t>
            </a:r>
            <a:r>
              <a:rPr lang="en-US" sz="1400" b="1" dirty="0" err="1">
                <a:solidFill>
                  <a:srgbClr val="B11F24"/>
                </a:solidFill>
              </a:rPr>
              <a:t>IgM</a:t>
            </a:r>
            <a:r>
              <a:rPr lang="en-US" sz="1400" b="1" dirty="0">
                <a:solidFill>
                  <a:srgbClr val="B11F24"/>
                </a:solidFill>
              </a:rPr>
              <a:t> ICs to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and CCHFV-NP</a:t>
            </a:r>
            <a:r>
              <a:rPr lang="en-US" sz="1400" b="1" baseline="30000" dirty="0">
                <a:solidFill>
                  <a:srgbClr val="B11F24"/>
                </a:solidFill>
              </a:rPr>
              <a:t>HRP</a:t>
            </a:r>
            <a:r>
              <a:rPr lang="en-US" sz="1400" b="1" dirty="0">
                <a:solidFill>
                  <a:srgbClr val="B11F24"/>
                </a:solidFill>
              </a:rPr>
              <a:t>/</a:t>
            </a:r>
            <a:r>
              <a:rPr lang="en-US" sz="1400" b="1" dirty="0" err="1">
                <a:solidFill>
                  <a:srgbClr val="B11F24"/>
                </a:solidFill>
              </a:rPr>
              <a:t>IgG</a:t>
            </a:r>
            <a:r>
              <a:rPr lang="en-US" sz="1400" b="1" dirty="0">
                <a:solidFill>
                  <a:srgbClr val="B11F24"/>
                </a:solidFill>
              </a:rPr>
              <a:t> ICs to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</a:t>
            </a:r>
            <a:r>
              <a:rPr lang="en-US" sz="1400" b="1" dirty="0" err="1">
                <a:solidFill>
                  <a:srgbClr val="B11F24"/>
                </a:solidFill>
                <a:latin typeface="Symbol" charset="2"/>
                <a:cs typeface="Symbol" charset="2"/>
              </a:rPr>
              <a:t>g</a:t>
            </a:r>
            <a:r>
              <a:rPr lang="en-US" sz="1400" b="1" dirty="0" err="1">
                <a:solidFill>
                  <a:srgbClr val="B11F24"/>
                </a:solidFill>
              </a:rPr>
              <a:t>R-Igl</a:t>
            </a:r>
            <a:r>
              <a:rPr lang="en-US" sz="1400" b="1" dirty="0">
                <a:solidFill>
                  <a:srgbClr val="B11F24"/>
                </a:solidFill>
              </a:rPr>
              <a:t>. (C, D) </a:t>
            </a:r>
            <a:r>
              <a:rPr lang="en-US" sz="1400" b="1" i="1" dirty="0" err="1">
                <a:solidFill>
                  <a:srgbClr val="B11F24"/>
                </a:solidFill>
              </a:rPr>
              <a:t>Hs</a:t>
            </a:r>
            <a:r>
              <a:rPr lang="en-US" sz="1400" b="1" dirty="0" err="1">
                <a:solidFill>
                  <a:srgbClr val="B11F24"/>
                </a:solidFill>
              </a:rPr>
              <a:t>FcµR-Igl</a:t>
            </a:r>
            <a:r>
              <a:rPr lang="en-US" sz="1400" b="1" dirty="0">
                <a:solidFill>
                  <a:srgbClr val="B11F24"/>
                </a:solidFill>
              </a:rPr>
              <a:t> does not bind to </a:t>
            </a:r>
            <a:r>
              <a:rPr lang="en-US" sz="1400" b="1" dirty="0" err="1">
                <a:solidFill>
                  <a:srgbClr val="B11F24"/>
                </a:solidFill>
              </a:rPr>
              <a:t>uncomplexed</a:t>
            </a:r>
            <a:r>
              <a:rPr lang="en-US" sz="1400" b="1" dirty="0">
                <a:solidFill>
                  <a:srgbClr val="B11F24"/>
                </a:solidFill>
              </a:rPr>
              <a:t> </a:t>
            </a:r>
            <a:r>
              <a:rPr lang="en-US" sz="1400" b="1" dirty="0" err="1">
                <a:solidFill>
                  <a:srgbClr val="B11F24"/>
                </a:solidFill>
              </a:rPr>
              <a:t>IgM</a:t>
            </a:r>
            <a:r>
              <a:rPr lang="en-US" sz="1400" b="1" dirty="0">
                <a:solidFill>
                  <a:srgbClr val="B11F24"/>
                </a:solidFill>
              </a:rPr>
              <a:t> molecules. 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2" name="Bild 1" descr="Screen shot 2019-03-15 at 12.1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6" y="1155711"/>
            <a:ext cx="5559665" cy="39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Introduction</vt:lpstr>
      <vt:lpstr>Questions on Introduction</vt:lpstr>
      <vt:lpstr>Materials &amp; Methods</vt:lpstr>
      <vt:lpstr>Questions on Materials &amp; 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on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163</cp:revision>
  <dcterms:created xsi:type="dcterms:W3CDTF">2014-07-07T15:02:10Z</dcterms:created>
  <dcterms:modified xsi:type="dcterms:W3CDTF">2019-03-26T14:38:04Z</dcterms:modified>
</cp:coreProperties>
</file>