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60" r:id="rId2"/>
    <p:sldId id="257" r:id="rId3"/>
    <p:sldId id="265" r:id="rId4"/>
    <p:sldId id="264" r:id="rId5"/>
    <p:sldId id="266" r:id="rId6"/>
    <p:sldId id="267" r:id="rId7"/>
    <p:sldId id="275" r:id="rId8"/>
    <p:sldId id="258" r:id="rId9"/>
    <p:sldId id="263" r:id="rId10"/>
    <p:sldId id="268" r:id="rId11"/>
    <p:sldId id="273" r:id="rId12"/>
    <p:sldId id="274" r:id="rId13"/>
    <p:sldId id="270" r:id="rId14"/>
    <p:sldId id="271" r:id="rId15"/>
    <p:sldId id="272" r:id="rId16"/>
    <p:sldId id="26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9"/>
    <p:restoredTop sz="94660"/>
  </p:normalViewPr>
  <p:slideViewPr>
    <p:cSldViewPr snapToGrid="0" snapToObjects="1">
      <p:cViewPr varScale="1">
        <p:scale>
          <a:sx n="103" d="100"/>
          <a:sy n="103" d="100"/>
        </p:scale>
        <p:origin x="156" y="10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8" d="100"/>
          <a:sy n="68" d="100"/>
        </p:scale>
        <p:origin x="-26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383FFA-3E67-DB41-B3A2-21169D97D067}" type="datetimeFigureOut">
              <a:rPr lang="en-US" smtClean="0"/>
              <a:pPr/>
              <a:t>3/26/2019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0BE9DC-4AA4-B44E-8F32-4AD1D72B1777}" type="slidenum">
              <a:rPr lang="en-US" smtClean="0"/>
              <a:pPr/>
              <a:t>‹#›</a:t>
            </a:fld>
            <a:endParaRPr lang="en-US"/>
          </a:p>
        </p:txBody>
      </p:sp>
    </p:spTree>
    <p:extLst>
      <p:ext uri="{BB962C8B-B14F-4D97-AF65-F5344CB8AC3E}">
        <p14:creationId xmlns:p14="http://schemas.microsoft.com/office/powerpoint/2010/main" val="3094134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524B2-032A-9342-AADA-6B28D1DAB08B}" type="datetimeFigureOut">
              <a:rPr lang="en-US" smtClean="0"/>
              <a:pPr/>
              <a:t>3/26/2019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F8BBE-5964-3B4B-9F39-2C8B2758F633}" type="slidenum">
              <a:rPr lang="en-US" smtClean="0"/>
              <a:pPr/>
              <a:t>‹#›</a:t>
            </a:fld>
            <a:endParaRPr lang="en-US"/>
          </a:p>
        </p:txBody>
      </p:sp>
    </p:spTree>
    <p:extLst>
      <p:ext uri="{BB962C8B-B14F-4D97-AF65-F5344CB8AC3E}">
        <p14:creationId xmlns:p14="http://schemas.microsoft.com/office/powerpoint/2010/main" val="13485605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3.png"/><Relationship Id="rId7" Type="http://schemas.openxmlformats.org/officeDocument/2006/relationships/hyperlink" Target="https://www.facebook.com/ClinicalChemistry" TargetMode="External"/><Relationship Id="rId2" Type="http://schemas.openxmlformats.org/officeDocument/2006/relationships/hyperlink" Target="https://www.youtube.com/user/ClinicalChemistry"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twitter.com/Clin_Chem_AACC"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380" y="3836"/>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sz="2000">
                <a:solidFill>
                  <a:schemeClr val="accent4"/>
                </a:solidFill>
                <a:latin typeface="Arial"/>
                <a:cs typeface="Arial"/>
              </a:defRPr>
            </a:lvl1pPr>
          </a:lstStyle>
          <a:p>
            <a:fld id="{B897C2A1-9313-CA4F-AEA9-36A479C1E1AD}" type="slidenum">
              <a:rPr lang="en-US" smtClean="0"/>
              <a:pPr/>
              <a:t>‹#›</a:t>
            </a:fld>
            <a:endParaRPr lang="en-US" dirty="0"/>
          </a:p>
        </p:txBody>
      </p:sp>
      <p:sp>
        <p:nvSpPr>
          <p:cNvPr id="12" name="Title 1"/>
          <p:cNvSpPr txBox="1">
            <a:spLocks/>
          </p:cNvSpPr>
          <p:nvPr userDrawn="1"/>
        </p:nvSpPr>
        <p:spPr>
          <a:xfrm>
            <a:off x="685800" y="1328968"/>
            <a:ext cx="3304744" cy="391145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600" b="1" kern="1200">
                <a:solidFill>
                  <a:srgbClr val="1F1F1F"/>
                </a:solidFill>
                <a:latin typeface="Arial"/>
                <a:ea typeface="+mj-ea"/>
                <a:cs typeface="Arial"/>
              </a:defRPr>
            </a:lvl1pPr>
          </a:lstStyle>
          <a:p>
            <a:br>
              <a:rPr lang="en-US" sz="4000">
                <a:solidFill>
                  <a:schemeClr val="bg1">
                    <a:lumMod val="50000"/>
                  </a:schemeClr>
                </a:solidFill>
              </a:rPr>
            </a:br>
            <a:endParaRPr lang="en-US" sz="6700" dirty="0">
              <a:solidFill>
                <a:schemeClr val="bg1">
                  <a:lumMod val="50000"/>
                </a:schemeClr>
              </a:solidFill>
            </a:endParaRPr>
          </a:p>
        </p:txBody>
      </p:sp>
      <p:sp>
        <p:nvSpPr>
          <p:cNvPr id="2" name="TextBox 1"/>
          <p:cNvSpPr txBox="1"/>
          <p:nvPr userDrawn="1"/>
        </p:nvSpPr>
        <p:spPr>
          <a:xfrm>
            <a:off x="-1380" y="867303"/>
            <a:ext cx="9144000" cy="923330"/>
          </a:xfrm>
          <a:prstGeom prst="rect">
            <a:avLst/>
          </a:prstGeom>
          <a:solidFill>
            <a:schemeClr val="bg1">
              <a:lumMod val="75000"/>
            </a:schemeClr>
          </a:solidFill>
        </p:spPr>
        <p:txBody>
          <a:bodyPr wrap="square" rtlCol="0">
            <a:spAutoFit/>
          </a:bodyPr>
          <a:lstStyle/>
          <a:p>
            <a:pPr algn="ctr"/>
            <a:r>
              <a:rPr lang="en-US" sz="5400" b="0" dirty="0">
                <a:solidFill>
                  <a:srgbClr val="B11F24"/>
                </a:solidFill>
              </a:rPr>
              <a:t>Journal Club</a:t>
            </a:r>
          </a:p>
        </p:txBody>
      </p:sp>
      <p:pic>
        <p:nvPicPr>
          <p:cNvPr id="8" name="Picture 7" descr="AACC+tag_horiz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657" y="199780"/>
            <a:ext cx="2386209" cy="3928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20800"/>
            <a:ext cx="2057400" cy="4805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20800"/>
            <a:ext cx="6019800" cy="48053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
        <p:nvSpPr>
          <p:cNvPr id="5" name="Title 1"/>
          <p:cNvSpPr>
            <a:spLocks noGrp="1"/>
          </p:cNvSpPr>
          <p:nvPr>
            <p:ph type="title"/>
          </p:nvPr>
        </p:nvSpPr>
        <p:spPr>
          <a:xfrm>
            <a:off x="1303175" y="693855"/>
            <a:ext cx="7250202" cy="747396"/>
          </a:xfrm>
        </p:spPr>
        <p:txBody>
          <a:bodyPr/>
          <a:lstStyle/>
          <a:p>
            <a:r>
              <a:rPr lang="en-US" dirty="0"/>
              <a:t>Slide headline goes here</a:t>
            </a:r>
          </a:p>
        </p:txBody>
      </p:sp>
      <p:sp>
        <p:nvSpPr>
          <p:cNvPr id="7" name="Content Placeholder 2"/>
          <p:cNvSpPr>
            <a:spLocks noGrp="1"/>
          </p:cNvSpPr>
          <p:nvPr>
            <p:ph idx="1"/>
          </p:nvPr>
        </p:nvSpPr>
        <p:spPr>
          <a:xfrm>
            <a:off x="1303175" y="1441251"/>
            <a:ext cx="7250202" cy="3794183"/>
          </a:xfrm>
        </p:spPr>
        <p:txBody>
          <a:bodyPr/>
          <a:lstStyle/>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lvl="1"/>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97C2A1-9313-CA4F-AEA9-36A479C1E1AD}" type="slidenum">
              <a:rPr lang="en-US" smtClean="0"/>
              <a:pPr/>
              <a:t>‹#›</a:t>
            </a:fld>
            <a:endParaRPr lang="en-US"/>
          </a:p>
        </p:txBody>
      </p:sp>
      <p:sp>
        <p:nvSpPr>
          <p:cNvPr id="4" name="TextBox 1"/>
          <p:cNvSpPr txBox="1">
            <a:spLocks noChangeArrowheads="1"/>
          </p:cNvSpPr>
          <p:nvPr userDrawn="1"/>
        </p:nvSpPr>
        <p:spPr bwMode="auto">
          <a:xfrm flipH="1">
            <a:off x="1328939" y="1601168"/>
            <a:ext cx="6375581"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sz="2000" dirty="0">
              <a:solidFill>
                <a:srgbClr val="7F7F7F"/>
              </a:solidFill>
              <a:latin typeface="Times New Roman" pitchFamily="18" charset="0"/>
              <a:ea typeface="MS PGothic" pitchFamily="34" charset="-128"/>
            </a:endParaRPr>
          </a:p>
          <a:p>
            <a:pPr algn="ctr" defTabSz="914400" eaLnBrk="1" hangingPunct="1">
              <a:defRPr/>
            </a:pPr>
            <a:r>
              <a:rPr lang="en-US" sz="2400" kern="1200" dirty="0">
                <a:solidFill>
                  <a:srgbClr val="000000"/>
                </a:solidFill>
                <a:latin typeface="Arial" charset="0"/>
                <a:ea typeface="+mn-ea"/>
                <a:cs typeface="Arial" charset="0"/>
              </a:rPr>
              <a:t>Thank you for participating in this month’s</a:t>
            </a:r>
          </a:p>
          <a:p>
            <a:pPr algn="ctr" defTabSz="914400" eaLnBrk="1" hangingPunct="1">
              <a:defRPr/>
            </a:pP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Journal Club.</a:t>
            </a:r>
          </a:p>
          <a:p>
            <a:pPr algn="ctr" defTabSz="914400" eaLnBrk="1" hangingPunct="1">
              <a:defRPr/>
            </a:pPr>
            <a:endParaRPr lang="en-US" sz="2400" kern="1200" dirty="0">
              <a:solidFill>
                <a:srgbClr val="0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Additional Journal Clubs are available at</a:t>
            </a:r>
          </a:p>
          <a:p>
            <a:pPr algn="ctr" defTabSz="914400" eaLnBrk="1" hangingPunct="1">
              <a:defRPr/>
            </a:pPr>
            <a:r>
              <a:rPr lang="en-US" sz="2400" kern="1200" dirty="0">
                <a:solidFill>
                  <a:srgbClr val="B11F24"/>
                </a:solidFill>
                <a:latin typeface="Arial" charset="0"/>
                <a:ea typeface="+mn-ea"/>
                <a:cs typeface="Arial" charset="0"/>
              </a:rPr>
              <a:t>www.clinchem.org</a:t>
            </a:r>
          </a:p>
          <a:p>
            <a:pPr algn="ctr" defTabSz="914400" eaLnBrk="1" hangingPunct="1">
              <a:defRPr/>
            </a:pPr>
            <a:endParaRPr lang="en-US" sz="2400" kern="1200" dirty="0">
              <a:solidFill>
                <a:srgbClr val="C00000"/>
              </a:solidFill>
              <a:latin typeface="Arial" charset="0"/>
              <a:ea typeface="+mn-ea"/>
              <a:cs typeface="Arial" charset="0"/>
            </a:endParaRPr>
          </a:p>
        </p:txBody>
      </p:sp>
      <p:sp>
        <p:nvSpPr>
          <p:cNvPr id="9" name="TextBox 2"/>
          <p:cNvSpPr txBox="1">
            <a:spLocks noChangeArrowheads="1"/>
          </p:cNvSpPr>
          <p:nvPr userDrawn="1"/>
        </p:nvSpPr>
        <p:spPr bwMode="auto">
          <a:xfrm>
            <a:off x="3881730" y="4300850"/>
            <a:ext cx="1270000" cy="400050"/>
          </a:xfrm>
          <a:prstGeom prst="rect">
            <a:avLst/>
          </a:prstGeom>
          <a:noFill/>
          <a:ln>
            <a:noFill/>
          </a:ln>
          <a:extLst/>
        </p:spPr>
        <p:txBody>
          <a:bodyPr wrap="none">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defTabSz="914400" eaLnBrk="1" hangingPunct="1">
              <a:defRPr/>
            </a:pPr>
            <a:r>
              <a:rPr lang="en-US" sz="2000" dirty="0">
                <a:solidFill>
                  <a:srgbClr val="000000"/>
                </a:solidFill>
                <a:latin typeface="+mn-lt"/>
              </a:rPr>
              <a:t>Follow us</a:t>
            </a:r>
          </a:p>
        </p:txBody>
      </p:sp>
      <p:pic>
        <p:nvPicPr>
          <p:cNvPr id="10" name="Picture 9" descr="http://upload.wikimedia.org/wikipedia/commons/4/41/YouTube_icon_block.png">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00942" y="4868949"/>
            <a:ext cx="457200" cy="45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icons.iconarchive.com/icons/limav/flat-gradient-social/512/Twitter-icon.png">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15004" y="4845879"/>
            <a:ext cx="501726" cy="50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29409" y="4868062"/>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hlinkClick r:id="rId7"/>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a:stretch/>
        </p:blipFill>
        <p:spPr bwMode="auto">
          <a:xfrm>
            <a:off x="3454690" y="4852947"/>
            <a:ext cx="457200" cy="48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9672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696720"/>
            <a:ext cx="5111750" cy="4429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97200"/>
            <a:ext cx="3008313" cy="3128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798319"/>
            <a:ext cx="5486400" cy="2929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3175" y="812591"/>
            <a:ext cx="7250202" cy="7473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03175" y="1559987"/>
            <a:ext cx="7250202" cy="37941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1850" y="6243335"/>
            <a:ext cx="730770" cy="365125"/>
          </a:xfrm>
          <a:prstGeom prst="rect">
            <a:avLst/>
          </a:prstGeom>
        </p:spPr>
        <p:txBody>
          <a:bodyPr vert="horz" lIns="91440" tIns="45720" rIns="91440" bIns="45720" rtlCol="0" anchor="ctr"/>
          <a:lstStyle>
            <a:lvl1pPr algn="l">
              <a:defRPr sz="2000">
                <a:solidFill>
                  <a:srgbClr val="81ADA8"/>
                </a:solidFill>
                <a:latin typeface="Arial"/>
                <a:cs typeface="Arial"/>
              </a:defRPr>
            </a:lvl1pPr>
          </a:lstStyle>
          <a:p>
            <a:fld id="{B897C2A1-9313-CA4F-AEA9-36A479C1E1AD}" type="slidenum">
              <a:rPr lang="en-US" smtClean="0"/>
              <a:pPr/>
              <a:t>‹#›</a:t>
            </a:fld>
            <a:endParaRPr lang="en-US" dirty="0"/>
          </a:p>
        </p:txBody>
      </p:sp>
      <p:cxnSp>
        <p:nvCxnSpPr>
          <p:cNvPr id="14" name="Straight Connector 13"/>
          <p:cNvCxnSpPr/>
          <p:nvPr userDrawn="1"/>
        </p:nvCxnSpPr>
        <p:spPr>
          <a:xfrm>
            <a:off x="1935678" y="6459403"/>
            <a:ext cx="6042561"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descr="ClinChem_2lines_title_B12025.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866" y="6046297"/>
            <a:ext cx="1871134" cy="777838"/>
          </a:xfrm>
          <a:prstGeom prst="rect">
            <a:avLst/>
          </a:prstGeom>
        </p:spPr>
      </p:pic>
      <p:pic>
        <p:nvPicPr>
          <p:cNvPr id="4" name="Picture 3" descr="AACC+tag_horiz_rgb.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850927" y="276426"/>
            <a:ext cx="2023533" cy="33317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0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3719745" y="1971073"/>
            <a:ext cx="5343896" cy="4708408"/>
          </a:xfrm>
          <a:prstGeom prst="rect">
            <a:avLst/>
          </a:prstGeom>
          <a:solidFill>
            <a:schemeClr val="bg1"/>
          </a:solidFill>
          <a:ln w="19050">
            <a:solidFill>
              <a:schemeClr val="tx1"/>
            </a:solidFill>
          </a:ln>
        </p:spPr>
        <p:txBody>
          <a:bodyPr rtlCol="0">
            <a:normAutofit fontScale="250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7200" b="1" dirty="0"/>
          </a:p>
          <a:p>
            <a:pPr marL="0" indent="0">
              <a:buNone/>
            </a:pPr>
            <a:r>
              <a:rPr lang="en-US" sz="7200" b="1" dirty="0"/>
              <a:t>Reduced Testicular Steroidogenesis and Increased Semen Oxidative Stress in Male Partners as Novel Markers of Recurrent Miscarriage</a:t>
            </a:r>
          </a:p>
          <a:p>
            <a:pPr marL="0" indent="0">
              <a:buNone/>
            </a:pPr>
            <a:endParaRPr lang="en-US" sz="7200" dirty="0">
              <a:latin typeface="Arial" pitchFamily="34" charset="0"/>
              <a:cs typeface="Arial" pitchFamily="34" charset="0"/>
            </a:endParaRPr>
          </a:p>
          <a:p>
            <a:pPr marL="0" indent="0">
              <a:buNone/>
            </a:pPr>
            <a:r>
              <a:rPr lang="en-US" sz="7200" dirty="0"/>
              <a:t>C.N. </a:t>
            </a:r>
            <a:r>
              <a:rPr lang="en-US" sz="7200" dirty="0" err="1"/>
              <a:t>Jayasena</a:t>
            </a:r>
            <a:r>
              <a:rPr lang="en-US" sz="7200" dirty="0"/>
              <a:t>, U.K. </a:t>
            </a:r>
            <a:r>
              <a:rPr lang="en-US" sz="7200" dirty="0" err="1"/>
              <a:t>Radia</a:t>
            </a:r>
            <a:r>
              <a:rPr lang="en-US" sz="7200" dirty="0"/>
              <a:t>, M. </a:t>
            </a:r>
            <a:r>
              <a:rPr lang="en-US" sz="7200" dirty="0" err="1"/>
              <a:t>Figueiredo</a:t>
            </a:r>
            <a:r>
              <a:rPr lang="en-US" sz="7200" dirty="0"/>
              <a:t>, L. Franklin </a:t>
            </a:r>
            <a:r>
              <a:rPr lang="en-US" sz="7200" dirty="0" err="1"/>
              <a:t>Revill</a:t>
            </a:r>
            <a:r>
              <a:rPr lang="en-US" sz="7200" dirty="0"/>
              <a:t>, A. </a:t>
            </a:r>
            <a:r>
              <a:rPr lang="en-US" sz="7200" dirty="0" err="1"/>
              <a:t>Dimakopoulou</a:t>
            </a:r>
            <a:r>
              <a:rPr lang="en-US" sz="7200" dirty="0"/>
              <a:t>, M. Osagie, W. </a:t>
            </a:r>
            <a:r>
              <a:rPr lang="en-US" sz="7200" dirty="0" err="1"/>
              <a:t>Vessey</a:t>
            </a:r>
            <a:r>
              <a:rPr lang="en-US" sz="7200" dirty="0"/>
              <a:t>, L. Regan, R. Rai, &amp; W.S. </a:t>
            </a:r>
            <a:r>
              <a:rPr lang="en-US" sz="7200" dirty="0" err="1"/>
              <a:t>Dhillo</a:t>
            </a:r>
            <a:r>
              <a:rPr lang="en-US" sz="7200" dirty="0"/>
              <a:t> </a:t>
            </a:r>
            <a:endParaRPr lang="en-US" sz="6400" dirty="0">
              <a:latin typeface="Arial" pitchFamily="34" charset="0"/>
              <a:cs typeface="Arial" pitchFamily="34" charset="0"/>
            </a:endParaRPr>
          </a:p>
          <a:p>
            <a:pPr marL="0" indent="0">
              <a:buNone/>
            </a:pPr>
            <a:endParaRPr lang="en-US" sz="6400" dirty="0">
              <a:latin typeface="Arial" pitchFamily="34" charset="0"/>
              <a:cs typeface="Arial" pitchFamily="34" charset="0"/>
            </a:endParaRPr>
          </a:p>
          <a:p>
            <a:pPr marL="0" indent="0">
              <a:buFont typeface="Arial" charset="0"/>
              <a:buNone/>
              <a:defRPr/>
            </a:pPr>
            <a:r>
              <a:rPr lang="en-US" sz="6200" dirty="0">
                <a:latin typeface="Arial" pitchFamily="34" charset="0"/>
                <a:cs typeface="Arial" pitchFamily="34" charset="0"/>
              </a:rPr>
              <a:t>January 2019</a:t>
            </a:r>
            <a:endParaRPr lang="en-US" sz="6200" dirty="0">
              <a:solidFill>
                <a:srgbClr val="C00000"/>
              </a:solidFill>
              <a:latin typeface="Arial" pitchFamily="34" charset="0"/>
              <a:cs typeface="Arial" pitchFamily="34" charset="0"/>
            </a:endParaRPr>
          </a:p>
          <a:p>
            <a:pPr marL="0" indent="0">
              <a:buFont typeface="Arial" charset="0"/>
              <a:buNone/>
              <a:defRPr/>
            </a:pPr>
            <a:endParaRPr lang="en-US" sz="6200" b="1" dirty="0">
              <a:solidFill>
                <a:srgbClr val="C00000"/>
              </a:solidFill>
              <a:latin typeface="Arial" pitchFamily="34" charset="0"/>
              <a:cs typeface="Arial" pitchFamily="34" charset="0"/>
            </a:endParaRPr>
          </a:p>
          <a:p>
            <a:pPr marL="0" indent="0">
              <a:buFont typeface="Arial" charset="0"/>
              <a:buNone/>
              <a:defRPr/>
            </a:pPr>
            <a:endParaRPr lang="en-US" sz="6200" b="1" dirty="0">
              <a:solidFill>
                <a:srgbClr val="C00000"/>
              </a:solidFill>
              <a:latin typeface="Arial" pitchFamily="34" charset="0"/>
              <a:cs typeface="Arial" pitchFamily="34" charset="0"/>
            </a:endParaRPr>
          </a:p>
          <a:p>
            <a:pPr marL="0" indent="0">
              <a:buFont typeface="Arial" pitchFamily="34" charset="0"/>
              <a:buNone/>
              <a:defRPr/>
            </a:pPr>
            <a:r>
              <a:rPr lang="en-US" sz="6200" dirty="0">
                <a:latin typeface="Arial" pitchFamily="34" charset="0"/>
                <a:cs typeface="Arial" pitchFamily="34" charset="0"/>
              </a:rPr>
              <a:t>www.clinchem.org/content/65/1/161.full</a:t>
            </a:r>
          </a:p>
          <a:p>
            <a:pPr marL="0" indent="0">
              <a:buFont typeface="Arial" pitchFamily="34" charset="0"/>
              <a:buNone/>
              <a:defRPr/>
            </a:pPr>
            <a:endParaRPr lang="en-US" sz="9600" b="1" dirty="0">
              <a:latin typeface="Arial" pitchFamily="34" charset="0"/>
              <a:cs typeface="Arial" pitchFamily="34" charset="0"/>
            </a:endParaRPr>
          </a:p>
          <a:p>
            <a:pPr marL="0" indent="0">
              <a:buFont typeface="Arial" pitchFamily="34" charset="0"/>
              <a:buNone/>
              <a:defRPr/>
            </a:pPr>
            <a:endParaRPr lang="en-US" sz="5200" dirty="0">
              <a:latin typeface="Arial" pitchFamily="34" charset="0"/>
              <a:cs typeface="Arial" pitchFamily="34" charset="0"/>
            </a:endParaRPr>
          </a:p>
          <a:p>
            <a:pPr marL="0" indent="0">
              <a:buFont typeface="Arial" pitchFamily="34" charset="0"/>
              <a:buNone/>
              <a:defRPr/>
            </a:pPr>
            <a:r>
              <a:rPr lang="en-US" sz="5200" dirty="0">
                <a:latin typeface="Arial" pitchFamily="34" charset="0"/>
                <a:cs typeface="Arial" pitchFamily="34" charset="0"/>
              </a:rPr>
              <a:t>© Copyright 2018 by the American Association for Clinical Chemistry</a:t>
            </a:r>
          </a:p>
        </p:txBody>
      </p:sp>
      <p:pic>
        <p:nvPicPr>
          <p:cNvPr id="7" name="Picture 6">
            <a:extLst>
              <a:ext uri="{FF2B5EF4-FFF2-40B4-BE49-F238E27FC236}">
                <a16:creationId xmlns:a16="http://schemas.microsoft.com/office/drawing/2014/main" id="{B05B4EF1-530A-4B46-9B41-0454CF1113E3}"/>
              </a:ext>
            </a:extLst>
          </p:cNvPr>
          <p:cNvPicPr>
            <a:picLocks noChangeAspect="1"/>
          </p:cNvPicPr>
          <p:nvPr/>
        </p:nvPicPr>
        <p:blipFill>
          <a:blip r:embed="rId2"/>
          <a:stretch>
            <a:fillRect/>
          </a:stretch>
        </p:blipFill>
        <p:spPr>
          <a:xfrm>
            <a:off x="166384" y="1971073"/>
            <a:ext cx="3474438" cy="4684478"/>
          </a:xfrm>
          <a:prstGeom prst="rect">
            <a:avLst/>
          </a:prstGeom>
        </p:spPr>
      </p:pic>
    </p:spTree>
    <p:extLst>
      <p:ext uri="{BB962C8B-B14F-4D97-AF65-F5344CB8AC3E}">
        <p14:creationId xmlns:p14="http://schemas.microsoft.com/office/powerpoint/2010/main" val="287698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Results</a:t>
            </a:r>
          </a:p>
        </p:txBody>
      </p:sp>
      <p:sp>
        <p:nvSpPr>
          <p:cNvPr id="3" name="Content Placeholder 2"/>
          <p:cNvSpPr>
            <a:spLocks noGrp="1"/>
          </p:cNvSpPr>
          <p:nvPr>
            <p:ph idx="4294967295"/>
          </p:nvPr>
        </p:nvSpPr>
        <p:spPr>
          <a:xfrm>
            <a:off x="760021" y="1494845"/>
            <a:ext cx="7793356" cy="4284302"/>
          </a:xfrm>
        </p:spPr>
        <p:txBody>
          <a:bodyPr>
            <a:normAutofit fontScale="92500" lnSpcReduction="10000"/>
          </a:bodyPr>
          <a:lstStyle/>
          <a:p>
            <a:pPr marL="0" indent="0">
              <a:buNone/>
            </a:pPr>
            <a:r>
              <a:rPr lang="en-US" sz="2500" b="1" dirty="0"/>
              <a:t>Sperm molecular characteristics</a:t>
            </a:r>
            <a:endParaRPr lang="en-US" sz="2500" dirty="0"/>
          </a:p>
          <a:p>
            <a:pPr lvl="1"/>
            <a:endParaRPr lang="en-US" sz="2000" dirty="0"/>
          </a:p>
          <a:p>
            <a:pPr lvl="1"/>
            <a:r>
              <a:rPr lang="en-US" sz="2000" dirty="0"/>
              <a:t>Mean </a:t>
            </a:r>
            <a:r>
              <a:rPr lang="en-US" sz="2000" u="sng" dirty="0"/>
              <a:t>+</a:t>
            </a:r>
            <a:r>
              <a:rPr lang="en-US" sz="2000" dirty="0"/>
              <a:t> SE ROS (RLU/sec/10</a:t>
            </a:r>
            <a:r>
              <a:rPr lang="en-US" sz="2000" baseline="30000" dirty="0"/>
              <a:t>6</a:t>
            </a:r>
            <a:r>
              <a:rPr lang="en-US" sz="2000" dirty="0"/>
              <a:t> sperm) were 4-fold higher in RPL </a:t>
            </a:r>
            <a:r>
              <a:rPr lang="en-US" sz="2000" i="1" dirty="0"/>
              <a:t>vs.</a:t>
            </a:r>
            <a:r>
              <a:rPr lang="en-US" sz="2000" dirty="0"/>
              <a:t> controls (controls, 2.0 </a:t>
            </a:r>
            <a:r>
              <a:rPr lang="en-US" sz="2000" u="sng" dirty="0"/>
              <a:t>+</a:t>
            </a:r>
            <a:r>
              <a:rPr lang="en-US" sz="2000" dirty="0"/>
              <a:t> 0.6; RPL, 9.1 </a:t>
            </a:r>
            <a:r>
              <a:rPr lang="en-US" sz="2000" u="sng" dirty="0"/>
              <a:t>+</a:t>
            </a:r>
            <a:r>
              <a:rPr lang="en-US" sz="2000" dirty="0"/>
              <a:t> 4.1; </a:t>
            </a:r>
            <a:r>
              <a:rPr lang="en-US" sz="2000" i="1" dirty="0"/>
              <a:t>P &lt; </a:t>
            </a:r>
            <a:r>
              <a:rPr lang="en-US" sz="2000" dirty="0"/>
              <a:t>0.01). </a:t>
            </a:r>
          </a:p>
          <a:p>
            <a:pPr marL="457200" lvl="1" indent="0">
              <a:buNone/>
            </a:pPr>
            <a:endParaRPr lang="en-US" sz="2000" dirty="0"/>
          </a:p>
          <a:p>
            <a:pPr lvl="1"/>
            <a:r>
              <a:rPr lang="en-US" sz="2000" dirty="0"/>
              <a:t>Mean </a:t>
            </a:r>
            <a:r>
              <a:rPr lang="en-US" sz="2000" u="sng" dirty="0"/>
              <a:t>+</a:t>
            </a:r>
            <a:r>
              <a:rPr lang="en-US" sz="2000" dirty="0"/>
              <a:t> SE sperm DNA fragmentation (%) was 2-fold higher in RPL </a:t>
            </a:r>
            <a:r>
              <a:rPr lang="en-US" sz="2000" i="1" dirty="0"/>
              <a:t>vs. </a:t>
            </a:r>
            <a:r>
              <a:rPr lang="en-US" sz="2000" dirty="0"/>
              <a:t>controls (controls, 7.3 </a:t>
            </a:r>
            <a:r>
              <a:rPr lang="en-US" sz="2000" u="sng" dirty="0"/>
              <a:t>+</a:t>
            </a:r>
            <a:r>
              <a:rPr lang="en-US" sz="2000" dirty="0"/>
              <a:t> 1.0; RPL, 16.4 </a:t>
            </a:r>
            <a:r>
              <a:rPr lang="en-US" sz="2000" u="sng" dirty="0"/>
              <a:t>+</a:t>
            </a:r>
            <a:r>
              <a:rPr lang="en-US" sz="2000" dirty="0"/>
              <a:t> 1.5; </a:t>
            </a:r>
            <a:r>
              <a:rPr lang="en-US" sz="2000" i="1" dirty="0"/>
              <a:t>P &lt;</a:t>
            </a:r>
            <a:r>
              <a:rPr lang="en-US" sz="2000" dirty="0"/>
              <a:t> 0.0001). </a:t>
            </a:r>
          </a:p>
          <a:p>
            <a:pPr lvl="1"/>
            <a:endParaRPr lang="en-US" sz="2000" dirty="0"/>
          </a:p>
          <a:p>
            <a:pPr lvl="1"/>
            <a:r>
              <a:rPr lang="en-US" sz="2000" dirty="0"/>
              <a:t>ROC analysis: sperm morphology, semen ROS, and sperm DNA fragmentation were discriminative of RPL. </a:t>
            </a:r>
          </a:p>
          <a:p>
            <a:pPr lvl="1"/>
            <a:endParaRPr lang="en-US" sz="2000" dirty="0"/>
          </a:p>
          <a:p>
            <a:pPr lvl="1"/>
            <a:r>
              <a:rPr lang="en-US" sz="2000" dirty="0"/>
              <a:t>Sperm DNA fragmentation was the most discriminative index between of RPL (area under the curve 81%; </a:t>
            </a:r>
            <a:r>
              <a:rPr lang="en-US" sz="2000" i="1" dirty="0"/>
              <a:t>P &lt;</a:t>
            </a:r>
            <a:r>
              <a:rPr lang="en-US" sz="2000" dirty="0"/>
              <a:t> 0.0001). </a:t>
            </a:r>
          </a:p>
          <a:p>
            <a:pPr lvl="1"/>
            <a:endParaRPr lang="en-US" sz="20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10</a:t>
            </a:fld>
            <a:endParaRPr lang="en-US"/>
          </a:p>
        </p:txBody>
      </p:sp>
    </p:spTree>
    <p:extLst>
      <p:ext uri="{BB962C8B-B14F-4D97-AF65-F5344CB8AC3E}">
        <p14:creationId xmlns:p14="http://schemas.microsoft.com/office/powerpoint/2010/main" val="829509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11</a:t>
            </a:fld>
            <a:endParaRPr lang="en-US"/>
          </a:p>
        </p:txBody>
      </p:sp>
      <p:sp>
        <p:nvSpPr>
          <p:cNvPr id="7" name="TextBox 6"/>
          <p:cNvSpPr txBox="1"/>
          <p:nvPr/>
        </p:nvSpPr>
        <p:spPr>
          <a:xfrm>
            <a:off x="165717" y="538343"/>
            <a:ext cx="5431042" cy="553998"/>
          </a:xfrm>
          <a:prstGeom prst="rect">
            <a:avLst/>
          </a:prstGeom>
          <a:noFill/>
        </p:spPr>
        <p:txBody>
          <a:bodyPr wrap="square" rtlCol="0">
            <a:spAutoFit/>
          </a:bodyPr>
          <a:lstStyle/>
          <a:p>
            <a:r>
              <a:rPr lang="en-US" sz="3000" b="1">
                <a:latin typeface="+mj-lt"/>
              </a:rPr>
              <a:t>Sperm Molecular </a:t>
            </a:r>
            <a:r>
              <a:rPr lang="en-US" sz="3000" b="1" dirty="0">
                <a:latin typeface="+mj-lt"/>
              </a:rPr>
              <a:t>Parameters</a:t>
            </a:r>
          </a:p>
        </p:txBody>
      </p:sp>
      <p:sp>
        <p:nvSpPr>
          <p:cNvPr id="3" name="Rectangle 2"/>
          <p:cNvSpPr/>
          <p:nvPr/>
        </p:nvSpPr>
        <p:spPr>
          <a:xfrm>
            <a:off x="2333297" y="4928491"/>
            <a:ext cx="6511158" cy="1877437"/>
          </a:xfrm>
          <a:prstGeom prst="rect">
            <a:avLst/>
          </a:prstGeom>
          <a:solidFill>
            <a:schemeClr val="bg1">
              <a:lumMod val="75000"/>
            </a:schemeClr>
          </a:solidFill>
        </p:spPr>
        <p:txBody>
          <a:bodyPr wrap="square">
            <a:spAutoFit/>
          </a:bodyPr>
          <a:lstStyle/>
          <a:p>
            <a:r>
              <a:rPr lang="en-US" b="1" dirty="0">
                <a:solidFill>
                  <a:srgbClr val="B11F24"/>
                </a:solidFill>
              </a:rPr>
              <a:t>Figure 2. Sperm DNA damage and oxidative stress in male partners of women with recurrent pregnancy loss.</a:t>
            </a:r>
            <a:br>
              <a:rPr lang="en-US" sz="1600" dirty="0">
                <a:solidFill>
                  <a:srgbClr val="B11F24"/>
                </a:solidFill>
              </a:rPr>
            </a:br>
            <a:r>
              <a:rPr lang="en-US" sz="1600" dirty="0">
                <a:solidFill>
                  <a:srgbClr val="B11F24"/>
                </a:solidFill>
              </a:rPr>
              <a:t>Bar graphs compare semen reactive oxygen species (ROS; A) and sperm DNA fragmentation (B) in recurrent pregnancy loss (RPL) versus controls. Data are mean +SE. Histograms compare the proportion of participants with increased semen ROS (C) and sperm DNA fragmentation (D). *P &lt; 0.01; ****P &lt; 0.0001.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297" y="1092340"/>
            <a:ext cx="6511158" cy="3804619"/>
          </a:xfrm>
          <a:prstGeom prst="rect">
            <a:avLst/>
          </a:prstGeom>
        </p:spPr>
      </p:pic>
    </p:spTree>
    <p:extLst>
      <p:ext uri="{BB962C8B-B14F-4D97-AF65-F5344CB8AC3E}">
        <p14:creationId xmlns:p14="http://schemas.microsoft.com/office/powerpoint/2010/main" val="1128597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12</a:t>
            </a:fld>
            <a:endParaRPr lang="en-US"/>
          </a:p>
        </p:txBody>
      </p:sp>
      <p:sp>
        <p:nvSpPr>
          <p:cNvPr id="7" name="TextBox 6"/>
          <p:cNvSpPr txBox="1"/>
          <p:nvPr/>
        </p:nvSpPr>
        <p:spPr>
          <a:xfrm>
            <a:off x="165716" y="538343"/>
            <a:ext cx="5635993" cy="553998"/>
          </a:xfrm>
          <a:prstGeom prst="rect">
            <a:avLst/>
          </a:prstGeom>
          <a:noFill/>
        </p:spPr>
        <p:txBody>
          <a:bodyPr wrap="square" rtlCol="0">
            <a:spAutoFit/>
          </a:bodyPr>
          <a:lstStyle/>
          <a:p>
            <a:r>
              <a:rPr lang="en-US" sz="3000" b="1" dirty="0">
                <a:latin typeface="+mj-lt"/>
              </a:rPr>
              <a:t>Comparing Controls and RPL</a:t>
            </a:r>
          </a:p>
        </p:txBody>
      </p:sp>
      <p:sp>
        <p:nvSpPr>
          <p:cNvPr id="3" name="Rectangle 2"/>
          <p:cNvSpPr/>
          <p:nvPr/>
        </p:nvSpPr>
        <p:spPr>
          <a:xfrm>
            <a:off x="2082072" y="4911010"/>
            <a:ext cx="6828312" cy="1908215"/>
          </a:xfrm>
          <a:prstGeom prst="rect">
            <a:avLst/>
          </a:prstGeom>
          <a:solidFill>
            <a:schemeClr val="bg1">
              <a:lumMod val="75000"/>
            </a:schemeClr>
          </a:solidFill>
        </p:spPr>
        <p:txBody>
          <a:bodyPr wrap="square">
            <a:spAutoFit/>
          </a:bodyPr>
          <a:lstStyle/>
          <a:p>
            <a:r>
              <a:rPr lang="en-US" b="1" dirty="0">
                <a:solidFill>
                  <a:srgbClr val="B11F24"/>
                </a:solidFill>
              </a:rPr>
              <a:t>Figure 3. Receiver operation characteristics of reproductive parameters in male partners of women with recurrent pregnancy loss. </a:t>
            </a:r>
          </a:p>
          <a:p>
            <a:r>
              <a:rPr lang="en-US" sz="1600" dirty="0">
                <a:solidFill>
                  <a:srgbClr val="B11F24"/>
                </a:solidFill>
              </a:rPr>
              <a:t>ROC analyses for sperm count (A), normal sperm morphology (B), total sperm motility (C), progressive sperm motility (D), semen reactive oxygen species (E), and sperm DNA fragmentation (F). Area under curve (AUC) values are presented for each parameter.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072" y="1086605"/>
            <a:ext cx="6828312" cy="3814699"/>
          </a:xfrm>
          <a:prstGeom prst="rect">
            <a:avLst/>
          </a:prstGeom>
        </p:spPr>
      </p:pic>
    </p:spTree>
    <p:extLst>
      <p:ext uri="{BB962C8B-B14F-4D97-AF65-F5344CB8AC3E}">
        <p14:creationId xmlns:p14="http://schemas.microsoft.com/office/powerpoint/2010/main" val="1482538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Question 3</a:t>
            </a:r>
          </a:p>
        </p:txBody>
      </p:sp>
      <p:sp>
        <p:nvSpPr>
          <p:cNvPr id="3" name="Content Placeholder 2"/>
          <p:cNvSpPr>
            <a:spLocks noGrp="1"/>
          </p:cNvSpPr>
          <p:nvPr>
            <p:ph idx="4294967295"/>
          </p:nvPr>
        </p:nvSpPr>
        <p:spPr>
          <a:xfrm>
            <a:off x="760021" y="1738126"/>
            <a:ext cx="7793356" cy="3794183"/>
          </a:xfrm>
        </p:spPr>
        <p:txBody>
          <a:bodyPr/>
          <a:lstStyle/>
          <a:p>
            <a:pPr marL="0" indent="0">
              <a:buNone/>
            </a:pPr>
            <a:r>
              <a:rPr lang="en-US" sz="2500" dirty="0"/>
              <a:t>What are the potential barriers to routine reproductive testing of male partners affected by RPL?</a:t>
            </a:r>
          </a:p>
          <a:p>
            <a:pPr lvl="1"/>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13</a:t>
            </a:fld>
            <a:endParaRPr lang="en-US"/>
          </a:p>
        </p:txBody>
      </p:sp>
    </p:spTree>
    <p:extLst>
      <p:ext uri="{BB962C8B-B14F-4D97-AF65-F5344CB8AC3E}">
        <p14:creationId xmlns:p14="http://schemas.microsoft.com/office/powerpoint/2010/main" val="467332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Discussion</a:t>
            </a:r>
          </a:p>
        </p:txBody>
      </p:sp>
      <p:sp>
        <p:nvSpPr>
          <p:cNvPr id="3" name="Content Placeholder 2"/>
          <p:cNvSpPr>
            <a:spLocks noGrp="1"/>
          </p:cNvSpPr>
          <p:nvPr>
            <p:ph idx="4294967295"/>
          </p:nvPr>
        </p:nvSpPr>
        <p:spPr>
          <a:xfrm>
            <a:off x="760021" y="1738126"/>
            <a:ext cx="7793356" cy="4173943"/>
          </a:xfrm>
        </p:spPr>
        <p:txBody>
          <a:bodyPr>
            <a:normAutofit fontScale="92500" lnSpcReduction="10000"/>
          </a:bodyPr>
          <a:lstStyle/>
          <a:p>
            <a:pPr marL="0" indent="0">
              <a:buNone/>
            </a:pPr>
            <a:r>
              <a:rPr lang="en-US" sz="2500" b="1" dirty="0"/>
              <a:t>Limitations</a:t>
            </a:r>
          </a:p>
          <a:p>
            <a:pPr lvl="1"/>
            <a:r>
              <a:rPr lang="en-US" sz="2100" dirty="0"/>
              <a:t>Mean BMI and age were different between groups, but literature suggests these would be unlikely to cause the observed differences in sperm function </a:t>
            </a:r>
          </a:p>
          <a:p>
            <a:pPr lvl="1"/>
            <a:r>
              <a:rPr lang="en-US" sz="2100" dirty="0" err="1"/>
              <a:t>Halosperm</a:t>
            </a:r>
            <a:r>
              <a:rPr lang="en-US" sz="2100" dirty="0"/>
              <a:t> method is an index of abnormal chromatic packing rather than a direct assessment of DNA damage</a:t>
            </a:r>
          </a:p>
          <a:p>
            <a:pPr lvl="1"/>
            <a:r>
              <a:rPr lang="en-US" sz="2100" dirty="0"/>
              <a:t>Unproven fatherhood of controls</a:t>
            </a:r>
          </a:p>
          <a:p>
            <a:pPr marL="0" indent="0">
              <a:buNone/>
            </a:pPr>
            <a:r>
              <a:rPr lang="en-US" sz="2500" b="1" dirty="0"/>
              <a:t>Suggested further work</a:t>
            </a:r>
          </a:p>
          <a:p>
            <a:pPr lvl="1"/>
            <a:r>
              <a:rPr lang="en-US" sz="2100" dirty="0"/>
              <a:t>Large cohort study needed to support conclusions</a:t>
            </a:r>
          </a:p>
          <a:p>
            <a:pPr lvl="1"/>
            <a:r>
              <a:rPr lang="en-US" sz="2100" dirty="0"/>
              <a:t>Comparison of results from current study with other methods of DNA fragmentation analysis (e.g. SCSA, TUNEL, COMET)</a:t>
            </a:r>
          </a:p>
          <a:p>
            <a:pPr lvl="1"/>
            <a:r>
              <a:rPr lang="en-US" sz="2100" dirty="0"/>
              <a:t>Investigate the mechanisms how endocrine and sperm dysfunction translate to pregnancy loss</a:t>
            </a:r>
          </a:p>
          <a:p>
            <a:pPr lvl="1"/>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14</a:t>
            </a:fld>
            <a:endParaRPr lang="en-US"/>
          </a:p>
        </p:txBody>
      </p:sp>
    </p:spTree>
    <p:extLst>
      <p:ext uri="{BB962C8B-B14F-4D97-AF65-F5344CB8AC3E}">
        <p14:creationId xmlns:p14="http://schemas.microsoft.com/office/powerpoint/2010/main" val="1676230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Conclusions</a:t>
            </a:r>
          </a:p>
        </p:txBody>
      </p:sp>
      <p:sp>
        <p:nvSpPr>
          <p:cNvPr id="3" name="Content Placeholder 2"/>
          <p:cNvSpPr>
            <a:spLocks noGrp="1"/>
          </p:cNvSpPr>
          <p:nvPr>
            <p:ph idx="4294967295"/>
          </p:nvPr>
        </p:nvSpPr>
        <p:spPr>
          <a:xfrm>
            <a:off x="760021" y="1738126"/>
            <a:ext cx="7793356" cy="3794183"/>
          </a:xfrm>
        </p:spPr>
        <p:txBody>
          <a:bodyPr>
            <a:normAutofit/>
          </a:bodyPr>
          <a:lstStyle/>
          <a:p>
            <a:pPr marL="0" indent="0">
              <a:buNone/>
            </a:pPr>
            <a:r>
              <a:rPr lang="en-US" sz="2500" b="1" dirty="0"/>
              <a:t>These data suggest that men affected by RPL have abnormalities in sperm and endocrine function vs. unaffected controls. </a:t>
            </a:r>
            <a:endParaRPr lang="en-US" sz="2100" dirty="0"/>
          </a:p>
          <a:p>
            <a:pPr marL="0" indent="0">
              <a:buNone/>
            </a:pPr>
            <a:endParaRPr lang="en-US" sz="2500" dirty="0"/>
          </a:p>
          <a:p>
            <a:pPr marL="0" indent="0">
              <a:buNone/>
            </a:pPr>
            <a:r>
              <a:rPr lang="en-US" sz="2000" i="1" dirty="0"/>
              <a:t>Clinical implications: </a:t>
            </a:r>
            <a:r>
              <a:rPr lang="en-US" sz="2000" dirty="0"/>
              <a:t>Endocrine and molecular sperm profiling may offer a potential novel approach to stratifying future miscarriage risk in couples with RPL</a:t>
            </a:r>
          </a:p>
          <a:p>
            <a:pPr lvl="1"/>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15</a:t>
            </a:fld>
            <a:endParaRPr lang="en-US"/>
          </a:p>
        </p:txBody>
      </p:sp>
    </p:spTree>
    <p:extLst>
      <p:ext uri="{BB962C8B-B14F-4D97-AF65-F5344CB8AC3E}">
        <p14:creationId xmlns:p14="http://schemas.microsoft.com/office/powerpoint/2010/main" val="1065419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16</a:t>
            </a:fld>
            <a:endParaRPr lang="en-US"/>
          </a:p>
        </p:txBody>
      </p:sp>
    </p:spTree>
    <p:extLst>
      <p:ext uri="{BB962C8B-B14F-4D97-AF65-F5344CB8AC3E}">
        <p14:creationId xmlns:p14="http://schemas.microsoft.com/office/powerpoint/2010/main" val="404185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Introduction</a:t>
            </a:r>
          </a:p>
        </p:txBody>
      </p:sp>
      <p:sp>
        <p:nvSpPr>
          <p:cNvPr id="3" name="Content Placeholder 2"/>
          <p:cNvSpPr>
            <a:spLocks noGrp="1"/>
          </p:cNvSpPr>
          <p:nvPr>
            <p:ph idx="4294967295"/>
          </p:nvPr>
        </p:nvSpPr>
        <p:spPr>
          <a:xfrm>
            <a:off x="760021" y="1545021"/>
            <a:ext cx="7793356" cy="4288219"/>
          </a:xfrm>
        </p:spPr>
        <p:txBody>
          <a:bodyPr>
            <a:normAutofit fontScale="92500" lnSpcReduction="20000"/>
          </a:bodyPr>
          <a:lstStyle/>
          <a:p>
            <a:pPr marL="0" indent="0">
              <a:buNone/>
            </a:pPr>
            <a:r>
              <a:rPr lang="en-US" sz="2600" b="1" dirty="0"/>
              <a:t>Recurrent pregnancy loss (RPL)</a:t>
            </a:r>
          </a:p>
          <a:p>
            <a:pPr lvl="1"/>
            <a:r>
              <a:rPr lang="en-US" sz="2100" dirty="0"/>
              <a:t>… loss of 3 or more consecutive pregnancies before 20 weeks’ gestation</a:t>
            </a:r>
          </a:p>
          <a:p>
            <a:pPr lvl="1"/>
            <a:r>
              <a:rPr lang="en-US" sz="2100" dirty="0"/>
              <a:t>… idiopathic in approximately 50% of cases</a:t>
            </a:r>
          </a:p>
          <a:p>
            <a:pPr lvl="1"/>
            <a:r>
              <a:rPr lang="en-US" sz="2100" dirty="0"/>
              <a:t>… female (but not male) partner routinely undergoes investigation for cause</a:t>
            </a:r>
          </a:p>
          <a:p>
            <a:pPr lvl="1"/>
            <a:endParaRPr lang="en-US" sz="2100" dirty="0"/>
          </a:p>
          <a:p>
            <a:pPr marL="0" indent="0">
              <a:buNone/>
            </a:pPr>
            <a:r>
              <a:rPr lang="en-US" sz="2600" b="1" dirty="0"/>
              <a:t>Sperm and RPL</a:t>
            </a:r>
          </a:p>
          <a:p>
            <a:pPr lvl="1"/>
            <a:r>
              <a:rPr lang="en-US" sz="2100" dirty="0"/>
              <a:t>… paternally inherited genes implicated in placentation</a:t>
            </a:r>
          </a:p>
          <a:p>
            <a:pPr lvl="1"/>
            <a:r>
              <a:rPr lang="en-US" sz="2100" dirty="0"/>
              <a:t>… sperm defects and sperm DNA fragmentation previously reported in male partners affected by RPL</a:t>
            </a:r>
          </a:p>
          <a:p>
            <a:pPr lvl="1"/>
            <a:r>
              <a:rPr lang="en-US" sz="2100" dirty="0"/>
              <a:t>… semen reactive oxygen species (ROS) linked to sperm DNA fragmentation in men with infertility, but no reports in RPL to date</a:t>
            </a:r>
          </a:p>
        </p:txBody>
      </p:sp>
      <p:sp>
        <p:nvSpPr>
          <p:cNvPr id="4" name="Slide Number Placeholder 3"/>
          <p:cNvSpPr>
            <a:spLocks noGrp="1"/>
          </p:cNvSpPr>
          <p:nvPr>
            <p:ph type="sldNum" sz="quarter" idx="12"/>
          </p:nvPr>
        </p:nvSpPr>
        <p:spPr/>
        <p:txBody>
          <a:bodyPr/>
          <a:lstStyle/>
          <a:p>
            <a:fld id="{B897C2A1-9313-CA4F-AEA9-36A479C1E1AD}"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Question 1</a:t>
            </a:r>
          </a:p>
        </p:txBody>
      </p:sp>
      <p:sp>
        <p:nvSpPr>
          <p:cNvPr id="3" name="Content Placeholder 2"/>
          <p:cNvSpPr>
            <a:spLocks noGrp="1"/>
          </p:cNvSpPr>
          <p:nvPr>
            <p:ph idx="4294967295"/>
          </p:nvPr>
        </p:nvSpPr>
        <p:spPr>
          <a:xfrm>
            <a:off x="760021" y="1738126"/>
            <a:ext cx="7793356" cy="3794183"/>
          </a:xfrm>
        </p:spPr>
        <p:txBody>
          <a:bodyPr>
            <a:normAutofit/>
          </a:bodyPr>
          <a:lstStyle/>
          <a:p>
            <a:pPr marL="0" indent="0">
              <a:buNone/>
            </a:pPr>
            <a:r>
              <a:rPr lang="en-GB" sz="2500" dirty="0"/>
              <a:t>What investigations are routinely performed in couples with recurrent miscarriage? </a:t>
            </a:r>
            <a:endParaRPr lang="en-US" sz="2100" dirty="0"/>
          </a:p>
          <a:p>
            <a:pPr marL="0" indent="0">
              <a:buNone/>
            </a:pPr>
            <a:endParaRPr lang="en-US" sz="25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3</a:t>
            </a:fld>
            <a:endParaRPr lang="en-US"/>
          </a:p>
        </p:txBody>
      </p:sp>
    </p:spTree>
    <p:extLst>
      <p:ext uri="{BB962C8B-B14F-4D97-AF65-F5344CB8AC3E}">
        <p14:creationId xmlns:p14="http://schemas.microsoft.com/office/powerpoint/2010/main" val="1923791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Materials &amp; Methods</a:t>
            </a:r>
          </a:p>
        </p:txBody>
      </p:sp>
      <p:sp>
        <p:nvSpPr>
          <p:cNvPr id="3" name="Content Placeholder 2"/>
          <p:cNvSpPr>
            <a:spLocks noGrp="1"/>
          </p:cNvSpPr>
          <p:nvPr>
            <p:ph idx="4294967295"/>
          </p:nvPr>
        </p:nvSpPr>
        <p:spPr>
          <a:xfrm>
            <a:off x="760021" y="1545021"/>
            <a:ext cx="7769124" cy="4524703"/>
          </a:xfrm>
        </p:spPr>
        <p:txBody>
          <a:bodyPr>
            <a:normAutofit fontScale="92500" lnSpcReduction="20000"/>
          </a:bodyPr>
          <a:lstStyle/>
          <a:p>
            <a:pPr marL="0" indent="0">
              <a:buNone/>
            </a:pPr>
            <a:r>
              <a:rPr lang="en-US" sz="2700" b="1" dirty="0"/>
              <a:t>Patient Population</a:t>
            </a:r>
          </a:p>
          <a:p>
            <a:pPr lvl="1"/>
            <a:r>
              <a:rPr lang="en-US" sz="2200" dirty="0"/>
              <a:t>Case-control design. </a:t>
            </a:r>
          </a:p>
          <a:p>
            <a:pPr lvl="1"/>
            <a:r>
              <a:rPr lang="en-US" sz="2200" dirty="0"/>
              <a:t>RPL cases were defined according to Royal College of Obstetrics and </a:t>
            </a:r>
            <a:r>
              <a:rPr lang="en-GB" sz="2200" dirty="0"/>
              <a:t>Gynaecology</a:t>
            </a:r>
            <a:r>
              <a:rPr lang="en-US" sz="2200" dirty="0"/>
              <a:t> (UK) criteria</a:t>
            </a:r>
          </a:p>
          <a:p>
            <a:pPr lvl="1"/>
            <a:r>
              <a:rPr lang="en-US" sz="2200" dirty="0"/>
              <a:t>Men unaffected by RPL were recruited as controls.</a:t>
            </a:r>
          </a:p>
          <a:p>
            <a:pPr lvl="1"/>
            <a:endParaRPr lang="en-US" sz="2600" dirty="0"/>
          </a:p>
          <a:p>
            <a:pPr marL="0" indent="0">
              <a:buNone/>
            </a:pPr>
            <a:r>
              <a:rPr lang="en-US" sz="2700" b="1" dirty="0"/>
              <a:t>Measurement of Seminal ROS and DNA Fragmentation</a:t>
            </a:r>
          </a:p>
          <a:p>
            <a:pPr lvl="1"/>
            <a:r>
              <a:rPr lang="en-US" sz="2200" dirty="0"/>
              <a:t>WHO 2010 microscopic semen analysis was performed according in a lab with UK NEQAS accreditation.</a:t>
            </a:r>
          </a:p>
          <a:p>
            <a:pPr lvl="1"/>
            <a:r>
              <a:rPr lang="en-US" sz="2200" dirty="0"/>
              <a:t>Seminal ROS levels were measured chemiluminescence assay using luminol (Vessey et al. 2014)</a:t>
            </a:r>
          </a:p>
          <a:p>
            <a:pPr lvl="1"/>
            <a:r>
              <a:rPr lang="en-US" sz="2200" dirty="0"/>
              <a:t>Sperm DNA fragmentation was measured with the Halosperm G2 kit (Fernández et al. in 2005)</a:t>
            </a:r>
          </a:p>
          <a:p>
            <a:pPr lvl="1"/>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4</a:t>
            </a:fld>
            <a:endParaRPr lang="en-US"/>
          </a:p>
        </p:txBody>
      </p:sp>
    </p:spTree>
    <p:extLst>
      <p:ext uri="{BB962C8B-B14F-4D97-AF65-F5344CB8AC3E}">
        <p14:creationId xmlns:p14="http://schemas.microsoft.com/office/powerpoint/2010/main" val="208391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Question 2</a:t>
            </a:r>
          </a:p>
        </p:txBody>
      </p:sp>
      <p:sp>
        <p:nvSpPr>
          <p:cNvPr id="3" name="Content Placeholder 2"/>
          <p:cNvSpPr>
            <a:spLocks noGrp="1"/>
          </p:cNvSpPr>
          <p:nvPr>
            <p:ph idx="4294967295"/>
          </p:nvPr>
        </p:nvSpPr>
        <p:spPr>
          <a:xfrm>
            <a:off x="760021" y="1738126"/>
            <a:ext cx="7793356" cy="3794183"/>
          </a:xfrm>
        </p:spPr>
        <p:txBody>
          <a:bodyPr/>
          <a:lstStyle/>
          <a:p>
            <a:pPr marL="0" indent="0">
              <a:buNone/>
            </a:pPr>
            <a:r>
              <a:rPr lang="en-US" sz="2500" dirty="0"/>
              <a:t>Why was a case-control rather than cohort design chosen in the current study, and what are the relative merits of each design?</a:t>
            </a:r>
          </a:p>
          <a:p>
            <a:pPr marL="0" indent="0">
              <a:buNone/>
            </a:pPr>
            <a:endParaRPr lang="en-US" sz="2500" dirty="0"/>
          </a:p>
          <a:p>
            <a:pPr marL="0" indent="0">
              <a:buNone/>
            </a:pPr>
            <a:endParaRPr lang="en-US" sz="2500" dirty="0"/>
          </a:p>
          <a:p>
            <a:pPr lvl="1"/>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5</a:t>
            </a:fld>
            <a:endParaRPr lang="en-US"/>
          </a:p>
        </p:txBody>
      </p:sp>
    </p:spTree>
    <p:extLst>
      <p:ext uri="{BB962C8B-B14F-4D97-AF65-F5344CB8AC3E}">
        <p14:creationId xmlns:p14="http://schemas.microsoft.com/office/powerpoint/2010/main" val="500559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Results</a:t>
            </a:r>
          </a:p>
        </p:txBody>
      </p:sp>
      <p:sp>
        <p:nvSpPr>
          <p:cNvPr id="3" name="Content Placeholder 2"/>
          <p:cNvSpPr>
            <a:spLocks noGrp="1"/>
          </p:cNvSpPr>
          <p:nvPr>
            <p:ph idx="4294967295"/>
          </p:nvPr>
        </p:nvSpPr>
        <p:spPr>
          <a:xfrm>
            <a:off x="760021" y="1738126"/>
            <a:ext cx="7793356" cy="4268536"/>
          </a:xfrm>
        </p:spPr>
        <p:txBody>
          <a:bodyPr>
            <a:normAutofit/>
          </a:bodyPr>
          <a:lstStyle/>
          <a:p>
            <a:pPr marL="0" indent="0">
              <a:buNone/>
            </a:pPr>
            <a:r>
              <a:rPr lang="en-US" sz="2500" b="1" dirty="0"/>
              <a:t>Patient characteristics</a:t>
            </a:r>
          </a:p>
          <a:p>
            <a:pPr lvl="1"/>
            <a:r>
              <a:rPr lang="en-US" sz="2100" dirty="0"/>
              <a:t>Similar clinical characteristics between control and RPL groups</a:t>
            </a:r>
          </a:p>
          <a:p>
            <a:pPr lvl="1"/>
            <a:r>
              <a:rPr lang="en-US" sz="2100" dirty="0"/>
              <a:t>Nine of control group and eighteen of RPL group had fathered children previously</a:t>
            </a:r>
          </a:p>
          <a:p>
            <a:pPr marL="0" indent="0">
              <a:buNone/>
            </a:pPr>
            <a:r>
              <a:rPr lang="en-US" sz="2500" b="1" dirty="0"/>
              <a:t>Reproductive profile and sperm function</a:t>
            </a:r>
          </a:p>
          <a:p>
            <a:pPr lvl="1"/>
            <a:r>
              <a:rPr lang="en-US" sz="2000" dirty="0"/>
              <a:t>Mean </a:t>
            </a:r>
            <a:r>
              <a:rPr lang="en-US" sz="2000" u="sng" dirty="0"/>
              <a:t>+</a:t>
            </a:r>
            <a:r>
              <a:rPr lang="en-US" sz="2000" dirty="0"/>
              <a:t> SE morning serum testosterone (</a:t>
            </a:r>
            <a:r>
              <a:rPr lang="en-US" sz="2000" dirty="0" err="1"/>
              <a:t>nmol</a:t>
            </a:r>
            <a:r>
              <a:rPr lang="en-US" sz="2000" dirty="0"/>
              <a:t>/L) was 15% lower in RPL than in controls (controls, 19.0 </a:t>
            </a:r>
            <a:r>
              <a:rPr lang="en-US" sz="2000" u="sng" dirty="0"/>
              <a:t>+</a:t>
            </a:r>
            <a:r>
              <a:rPr lang="en-US" sz="2000" dirty="0"/>
              <a:t> 1.0; RPL, 16.0 </a:t>
            </a:r>
            <a:r>
              <a:rPr lang="en-US" sz="2000" u="sng" dirty="0"/>
              <a:t>+</a:t>
            </a:r>
            <a:r>
              <a:rPr lang="en-US" sz="2000" dirty="0"/>
              <a:t> 0.8; </a:t>
            </a:r>
            <a:r>
              <a:rPr lang="en-US" sz="2000" i="1" dirty="0"/>
              <a:t>P </a:t>
            </a:r>
            <a:r>
              <a:rPr lang="en-US" sz="2000" dirty="0"/>
              <a:t>&lt; 0.05). </a:t>
            </a:r>
          </a:p>
          <a:p>
            <a:pPr lvl="1"/>
            <a:r>
              <a:rPr lang="en-US" sz="2000" dirty="0"/>
              <a:t>Total sperm motility, progressive sperm motility, and normal morphology were all reduced in the RPL group vs controls. </a:t>
            </a:r>
          </a:p>
          <a:p>
            <a:pPr lvl="1"/>
            <a:endParaRPr lang="en-US" sz="2800" dirty="0"/>
          </a:p>
          <a:p>
            <a:pPr lvl="1"/>
            <a:endParaRPr lang="en-US" sz="2000" dirty="0"/>
          </a:p>
          <a:p>
            <a:pPr lvl="1"/>
            <a:endParaRPr lang="en-US" sz="2100" dirty="0"/>
          </a:p>
          <a:p>
            <a:pPr lvl="1"/>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6</a:t>
            </a:fld>
            <a:endParaRPr lang="en-US"/>
          </a:p>
        </p:txBody>
      </p:sp>
    </p:spTree>
    <p:extLst>
      <p:ext uri="{BB962C8B-B14F-4D97-AF65-F5344CB8AC3E}">
        <p14:creationId xmlns:p14="http://schemas.microsoft.com/office/powerpoint/2010/main" val="1387282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C18397-364F-4F7F-A3E0-FE4D8EF52D21}"/>
              </a:ext>
            </a:extLst>
          </p:cNvPr>
          <p:cNvSpPr>
            <a:spLocks noGrp="1"/>
          </p:cNvSpPr>
          <p:nvPr>
            <p:ph type="sldNum" sz="quarter" idx="12"/>
          </p:nvPr>
        </p:nvSpPr>
        <p:spPr/>
        <p:txBody>
          <a:bodyPr/>
          <a:lstStyle/>
          <a:p>
            <a:fld id="{B897C2A1-9313-CA4F-AEA9-36A479C1E1AD}" type="slidenum">
              <a:rPr lang="en-US" smtClean="0"/>
              <a:pPr/>
              <a:t>7</a:t>
            </a:fld>
            <a:endParaRPr lang="en-US"/>
          </a:p>
        </p:txBody>
      </p:sp>
      <p:sp>
        <p:nvSpPr>
          <p:cNvPr id="3" name="Title 2">
            <a:extLst>
              <a:ext uri="{FF2B5EF4-FFF2-40B4-BE49-F238E27FC236}">
                <a16:creationId xmlns:a16="http://schemas.microsoft.com/office/drawing/2014/main" id="{E384E1CD-9CE5-480C-9CCD-C089E2EEDBF3}"/>
              </a:ext>
            </a:extLst>
          </p:cNvPr>
          <p:cNvSpPr>
            <a:spLocks noGrp="1"/>
          </p:cNvSpPr>
          <p:nvPr>
            <p:ph type="title"/>
          </p:nvPr>
        </p:nvSpPr>
        <p:spPr>
          <a:xfrm>
            <a:off x="121430" y="451754"/>
            <a:ext cx="7250202" cy="747396"/>
          </a:xfrm>
        </p:spPr>
        <p:txBody>
          <a:bodyPr/>
          <a:lstStyle/>
          <a:p>
            <a:r>
              <a:rPr lang="en-GB" dirty="0"/>
              <a:t>Baseline characteristics</a:t>
            </a:r>
          </a:p>
        </p:txBody>
      </p:sp>
      <p:pic>
        <p:nvPicPr>
          <p:cNvPr id="8" name="Picture 7">
            <a:extLst>
              <a:ext uri="{FF2B5EF4-FFF2-40B4-BE49-F238E27FC236}">
                <a16:creationId xmlns:a16="http://schemas.microsoft.com/office/drawing/2014/main" id="{967E1128-46AE-47C4-9007-72B518FD23B9}"/>
              </a:ext>
            </a:extLst>
          </p:cNvPr>
          <p:cNvPicPr>
            <a:picLocks noChangeAspect="1"/>
          </p:cNvPicPr>
          <p:nvPr/>
        </p:nvPicPr>
        <p:blipFill>
          <a:blip r:embed="rId2"/>
          <a:stretch>
            <a:fillRect/>
          </a:stretch>
        </p:blipFill>
        <p:spPr>
          <a:xfrm>
            <a:off x="3953799" y="1363416"/>
            <a:ext cx="4743000" cy="4295434"/>
          </a:xfrm>
          <a:prstGeom prst="rect">
            <a:avLst/>
          </a:prstGeom>
        </p:spPr>
      </p:pic>
      <p:sp>
        <p:nvSpPr>
          <p:cNvPr id="9" name="Rectangle 8">
            <a:extLst>
              <a:ext uri="{FF2B5EF4-FFF2-40B4-BE49-F238E27FC236}">
                <a16:creationId xmlns:a16="http://schemas.microsoft.com/office/drawing/2014/main" id="{14B57BEF-30FB-4A22-9D37-A51B61621C65}"/>
              </a:ext>
            </a:extLst>
          </p:cNvPr>
          <p:cNvSpPr/>
          <p:nvPr/>
        </p:nvSpPr>
        <p:spPr>
          <a:xfrm>
            <a:off x="246162" y="1858366"/>
            <a:ext cx="3500369" cy="2616101"/>
          </a:xfrm>
          <a:prstGeom prst="rect">
            <a:avLst/>
          </a:prstGeom>
          <a:solidFill>
            <a:schemeClr val="bg1">
              <a:lumMod val="75000"/>
            </a:schemeClr>
          </a:solidFill>
        </p:spPr>
        <p:txBody>
          <a:bodyPr wrap="square">
            <a:spAutoFit/>
          </a:bodyPr>
          <a:lstStyle/>
          <a:p>
            <a:r>
              <a:rPr lang="en-US" b="1" dirty="0">
                <a:solidFill>
                  <a:srgbClr val="B11F24"/>
                </a:solidFill>
              </a:rPr>
              <a:t>Table 1</a:t>
            </a:r>
            <a:r>
              <a:rPr lang="en-US" dirty="0">
                <a:solidFill>
                  <a:srgbClr val="B11F24"/>
                </a:solidFill>
              </a:rPr>
              <a:t>. </a:t>
            </a:r>
            <a:r>
              <a:rPr lang="en-US" b="1" dirty="0">
                <a:solidFill>
                  <a:srgbClr val="B11F24"/>
                </a:solidFill>
              </a:rPr>
              <a:t>Clinical characteristics of participants. </a:t>
            </a:r>
            <a:br>
              <a:rPr lang="en-US" dirty="0">
                <a:solidFill>
                  <a:srgbClr val="B11F24"/>
                </a:solidFill>
              </a:rPr>
            </a:br>
            <a:r>
              <a:rPr lang="en-GB" sz="1600" dirty="0">
                <a:solidFill>
                  <a:srgbClr val="B11F24"/>
                </a:solidFill>
              </a:rPr>
              <a:t>Data for age and body mass index presented as mean ± SE.</a:t>
            </a:r>
          </a:p>
          <a:p>
            <a:r>
              <a:rPr lang="en-GB" sz="1600" baseline="30000" dirty="0">
                <a:solidFill>
                  <a:srgbClr val="B11F24"/>
                </a:solidFill>
              </a:rPr>
              <a:t>b</a:t>
            </a:r>
            <a:r>
              <a:rPr lang="en-GB" sz="1600" dirty="0">
                <a:solidFill>
                  <a:srgbClr val="B11F24"/>
                </a:solidFill>
              </a:rPr>
              <a:t> RPL, recurrent pregnancy loss; BMI, body mass index.</a:t>
            </a:r>
          </a:p>
          <a:p>
            <a:r>
              <a:rPr lang="en-GB" sz="1600" baseline="30000" dirty="0">
                <a:solidFill>
                  <a:srgbClr val="B11F24"/>
                </a:solidFill>
              </a:rPr>
              <a:t>c</a:t>
            </a:r>
            <a:r>
              <a:rPr lang="en-GB" sz="1600" dirty="0">
                <a:solidFill>
                  <a:srgbClr val="B11F24"/>
                </a:solidFill>
              </a:rPr>
              <a:t> P &lt; 0.05, vs with healthy controls, with unpaired Student t test or Wilcoxon </a:t>
            </a:r>
            <a:r>
              <a:rPr lang="en-GB" sz="1600" dirty="0" err="1">
                <a:solidFill>
                  <a:srgbClr val="B11F24"/>
                </a:solidFill>
              </a:rPr>
              <a:t>ranksum</a:t>
            </a:r>
            <a:r>
              <a:rPr lang="en-GB" sz="1600" dirty="0">
                <a:solidFill>
                  <a:srgbClr val="B11F24"/>
                </a:solidFill>
              </a:rPr>
              <a:t> test.</a:t>
            </a:r>
          </a:p>
          <a:p>
            <a:r>
              <a:rPr lang="en-GB" sz="1600" baseline="30000" dirty="0">
                <a:solidFill>
                  <a:srgbClr val="B11F24"/>
                </a:solidFill>
              </a:rPr>
              <a:t>d</a:t>
            </a:r>
            <a:r>
              <a:rPr lang="en-GB" sz="1600" dirty="0">
                <a:solidFill>
                  <a:srgbClr val="B11F24"/>
                </a:solidFill>
              </a:rPr>
              <a:t> Alcohol intake presented as mean.</a:t>
            </a:r>
            <a:endParaRPr lang="en-US" sz="1600" dirty="0">
              <a:solidFill>
                <a:srgbClr val="B11F24"/>
              </a:solidFill>
            </a:endParaRPr>
          </a:p>
        </p:txBody>
      </p:sp>
    </p:spTree>
    <p:extLst>
      <p:ext uri="{BB962C8B-B14F-4D97-AF65-F5344CB8AC3E}">
        <p14:creationId xmlns:p14="http://schemas.microsoft.com/office/powerpoint/2010/main" val="1664978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8</a:t>
            </a:fld>
            <a:endParaRPr lang="en-US"/>
          </a:p>
        </p:txBody>
      </p:sp>
      <p:sp>
        <p:nvSpPr>
          <p:cNvPr id="7" name="TextBox 6"/>
          <p:cNvSpPr txBox="1"/>
          <p:nvPr/>
        </p:nvSpPr>
        <p:spPr>
          <a:xfrm>
            <a:off x="165834" y="538343"/>
            <a:ext cx="5029200" cy="553998"/>
          </a:xfrm>
          <a:prstGeom prst="rect">
            <a:avLst/>
          </a:prstGeom>
          <a:noFill/>
        </p:spPr>
        <p:txBody>
          <a:bodyPr wrap="square" rtlCol="0">
            <a:spAutoFit/>
          </a:bodyPr>
          <a:lstStyle/>
          <a:p>
            <a:r>
              <a:rPr lang="en-US" sz="3000" b="1" dirty="0">
                <a:latin typeface="+mj-lt"/>
              </a:rPr>
              <a:t>Endocrine Parameters</a:t>
            </a:r>
          </a:p>
        </p:txBody>
      </p:sp>
      <p:sp>
        <p:nvSpPr>
          <p:cNvPr id="3" name="Rectangle 2"/>
          <p:cNvSpPr/>
          <p:nvPr/>
        </p:nvSpPr>
        <p:spPr>
          <a:xfrm>
            <a:off x="2086699" y="4689004"/>
            <a:ext cx="6840188" cy="2092881"/>
          </a:xfrm>
          <a:prstGeom prst="rect">
            <a:avLst/>
          </a:prstGeom>
          <a:solidFill>
            <a:schemeClr val="bg1">
              <a:lumMod val="75000"/>
            </a:schemeClr>
          </a:solidFill>
        </p:spPr>
        <p:txBody>
          <a:bodyPr wrap="square">
            <a:spAutoFit/>
          </a:bodyPr>
          <a:lstStyle/>
          <a:p>
            <a:r>
              <a:rPr lang="en-US" b="1" dirty="0">
                <a:solidFill>
                  <a:srgbClr val="B11F24"/>
                </a:solidFill>
              </a:rPr>
              <a:t>Table 2</a:t>
            </a:r>
            <a:r>
              <a:rPr lang="en-US" dirty="0">
                <a:solidFill>
                  <a:srgbClr val="B11F24"/>
                </a:solidFill>
              </a:rPr>
              <a:t>. </a:t>
            </a:r>
            <a:r>
              <a:rPr lang="en-US" b="1" dirty="0">
                <a:solidFill>
                  <a:srgbClr val="B11F24"/>
                </a:solidFill>
              </a:rPr>
              <a:t>Endocrine parameters of participants. </a:t>
            </a:r>
            <a:br>
              <a:rPr lang="en-US" dirty="0">
                <a:solidFill>
                  <a:srgbClr val="B11F24"/>
                </a:solidFill>
              </a:rPr>
            </a:br>
            <a:r>
              <a:rPr lang="en-US" sz="1600" dirty="0">
                <a:solidFill>
                  <a:srgbClr val="B11F24"/>
                </a:solidFill>
              </a:rPr>
              <a:t>Data presented as mean + SEM. </a:t>
            </a:r>
            <a:br>
              <a:rPr lang="en-US" sz="1600" dirty="0">
                <a:solidFill>
                  <a:srgbClr val="B11F24"/>
                </a:solidFill>
              </a:rPr>
            </a:br>
            <a:r>
              <a:rPr lang="en-US" sz="1600" baseline="30000" dirty="0">
                <a:solidFill>
                  <a:srgbClr val="B11F24"/>
                </a:solidFill>
              </a:rPr>
              <a:t>a</a:t>
            </a:r>
            <a:r>
              <a:rPr lang="en-US" sz="1600" dirty="0">
                <a:solidFill>
                  <a:srgbClr val="B11F24"/>
                </a:solidFill>
              </a:rPr>
              <a:t> Free Androgen Index (FAI) calculated as: FAI = (serum testosterone x 100 ) / SHBG. </a:t>
            </a:r>
          </a:p>
          <a:p>
            <a:r>
              <a:rPr lang="en-US" sz="1600" baseline="30000" dirty="0">
                <a:solidFill>
                  <a:srgbClr val="B11F24"/>
                </a:solidFill>
              </a:rPr>
              <a:t>b</a:t>
            </a:r>
            <a:r>
              <a:rPr lang="en-US" sz="1600" dirty="0">
                <a:solidFill>
                  <a:srgbClr val="B11F24"/>
                </a:solidFill>
              </a:rPr>
              <a:t> RPL, recurrent pregnancy loss; LH, luteinizing hormone; FSH, follicle stimulating hormone; SHBG, sex hormone binding globulin</a:t>
            </a:r>
          </a:p>
          <a:p>
            <a:r>
              <a:rPr lang="en-US" sz="1600" baseline="30000" dirty="0">
                <a:solidFill>
                  <a:srgbClr val="B11F24"/>
                </a:solidFill>
              </a:rPr>
              <a:t>c</a:t>
            </a:r>
            <a:r>
              <a:rPr lang="en-US" sz="1600" dirty="0">
                <a:solidFill>
                  <a:srgbClr val="B11F24"/>
                </a:solidFill>
              </a:rPr>
              <a:t> P&lt;0.01</a:t>
            </a:r>
          </a:p>
          <a:p>
            <a:r>
              <a:rPr lang="en-US" sz="1600" baseline="30000" dirty="0">
                <a:solidFill>
                  <a:srgbClr val="B11F24"/>
                </a:solidFill>
              </a:rPr>
              <a:t>d </a:t>
            </a:r>
            <a:r>
              <a:rPr lang="en-US" sz="1600" dirty="0">
                <a:solidFill>
                  <a:srgbClr val="B11F24"/>
                </a:solidFill>
              </a:rPr>
              <a:t>P&lt;0.05</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4391" b="33570"/>
          <a:stretch/>
        </p:blipFill>
        <p:spPr>
          <a:xfrm>
            <a:off x="1934030" y="1529255"/>
            <a:ext cx="7145525" cy="312793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9</a:t>
            </a:fld>
            <a:endParaRPr lang="en-US"/>
          </a:p>
        </p:txBody>
      </p:sp>
      <p:sp>
        <p:nvSpPr>
          <p:cNvPr id="7" name="TextBox 6"/>
          <p:cNvSpPr txBox="1"/>
          <p:nvPr/>
        </p:nvSpPr>
        <p:spPr>
          <a:xfrm>
            <a:off x="165717" y="538343"/>
            <a:ext cx="5029200" cy="553998"/>
          </a:xfrm>
          <a:prstGeom prst="rect">
            <a:avLst/>
          </a:prstGeom>
          <a:noFill/>
        </p:spPr>
        <p:txBody>
          <a:bodyPr wrap="square" rtlCol="0">
            <a:spAutoFit/>
          </a:bodyPr>
          <a:lstStyle/>
          <a:p>
            <a:r>
              <a:rPr lang="en-US" sz="3000" b="1" dirty="0">
                <a:latin typeface="+mj-lt"/>
              </a:rPr>
              <a:t>Sperm Characteristics</a:t>
            </a:r>
          </a:p>
        </p:txBody>
      </p:sp>
      <p:sp>
        <p:nvSpPr>
          <p:cNvPr id="3" name="Rectangle 2"/>
          <p:cNvSpPr/>
          <p:nvPr/>
        </p:nvSpPr>
        <p:spPr>
          <a:xfrm>
            <a:off x="2066306" y="5166436"/>
            <a:ext cx="6828312" cy="1631216"/>
          </a:xfrm>
          <a:prstGeom prst="rect">
            <a:avLst/>
          </a:prstGeom>
          <a:solidFill>
            <a:schemeClr val="bg1">
              <a:lumMod val="75000"/>
            </a:schemeClr>
          </a:solidFill>
        </p:spPr>
        <p:txBody>
          <a:bodyPr wrap="square">
            <a:spAutoFit/>
          </a:bodyPr>
          <a:lstStyle/>
          <a:p>
            <a:r>
              <a:rPr lang="en-US" b="1" dirty="0">
                <a:solidFill>
                  <a:srgbClr val="B11F24"/>
                </a:solidFill>
              </a:rPr>
              <a:t>Figure 1. Sperm characteristics of male partners of women with recurrent pregnancy loss. </a:t>
            </a:r>
            <a:br>
              <a:rPr lang="en-US" b="1" dirty="0">
                <a:solidFill>
                  <a:srgbClr val="B11F24"/>
                </a:solidFill>
              </a:rPr>
            </a:br>
            <a:r>
              <a:rPr lang="en-US" sz="1600" dirty="0">
                <a:solidFill>
                  <a:srgbClr val="B11F24"/>
                </a:solidFill>
              </a:rPr>
              <a:t>Bar graphs compare semen volume (A), sperm count (B), normal sperm morphology (C), leukocyte count (D), total sperm motility (E), and </a:t>
            </a:r>
          </a:p>
          <a:p>
            <a:r>
              <a:rPr lang="en-US" sz="1600" dirty="0">
                <a:solidFill>
                  <a:srgbClr val="B11F24"/>
                </a:solidFill>
              </a:rPr>
              <a:t>progressive sperm motility (F) in recurrent pregnancy loss (RPL) group versus control group. Data are mean ±SE. **P &lt; 0.01; ***P &lt; 0.001. </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0083"/>
          <a:stretch/>
        </p:blipFill>
        <p:spPr>
          <a:xfrm>
            <a:off x="2019008" y="1250001"/>
            <a:ext cx="6875610" cy="3813450"/>
          </a:xfrm>
          <a:prstGeom prst="rect">
            <a:avLst/>
          </a:prstGeom>
        </p:spPr>
      </p:pic>
    </p:spTree>
    <p:extLst>
      <p:ext uri="{BB962C8B-B14F-4D97-AF65-F5344CB8AC3E}">
        <p14:creationId xmlns:p14="http://schemas.microsoft.com/office/powerpoint/2010/main" val="1743101776"/>
      </p:ext>
    </p:extLst>
  </p:cSld>
  <p:clrMapOvr>
    <a:masterClrMapping/>
  </p:clrMapOvr>
</p:sld>
</file>

<file path=ppt/theme/theme1.xml><?xml version="1.0" encoding="utf-8"?>
<a:theme xmlns:a="http://schemas.openxmlformats.org/drawingml/2006/main" name="Office Theme">
  <a:themeElements>
    <a:clrScheme name="Custom 32">
      <a:dk1>
        <a:srgbClr val="1F1F1F"/>
      </a:dk1>
      <a:lt1>
        <a:sysClr val="window" lastClr="FFFFFF"/>
      </a:lt1>
      <a:dk2>
        <a:srgbClr val="636463"/>
      </a:dk2>
      <a:lt2>
        <a:srgbClr val="EEECE1"/>
      </a:lt2>
      <a:accent1>
        <a:srgbClr val="B11F24"/>
      </a:accent1>
      <a:accent2>
        <a:srgbClr val="005A84"/>
      </a:accent2>
      <a:accent3>
        <a:srgbClr val="E2A856"/>
      </a:accent3>
      <a:accent4>
        <a:srgbClr val="81ADA8"/>
      </a:accent4>
      <a:accent5>
        <a:srgbClr val="636463"/>
      </a:accent5>
      <a:accent6>
        <a:srgbClr val="328CB6"/>
      </a:accent6>
      <a:hlink>
        <a:srgbClr val="81ADA8"/>
      </a:hlink>
      <a:folHlink>
        <a:srgbClr val="81ADA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TotalTime>
  <Words>812</Words>
  <Application>Microsoft Office PowerPoint</Application>
  <PresentationFormat>On-screen Show (4:3)</PresentationFormat>
  <Paragraphs>104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Courier New</vt:lpstr>
      <vt:lpstr>Times New Roman</vt:lpstr>
      <vt:lpstr>Office Theme</vt:lpstr>
      <vt:lpstr>PowerPoint Presentation</vt:lpstr>
      <vt:lpstr>Introduction</vt:lpstr>
      <vt:lpstr>Question 1</vt:lpstr>
      <vt:lpstr>Materials &amp; Methods</vt:lpstr>
      <vt:lpstr>Question 2</vt:lpstr>
      <vt:lpstr>Results</vt:lpstr>
      <vt:lpstr>Baseline characteristics</vt:lpstr>
      <vt:lpstr>PowerPoint Presentation</vt:lpstr>
      <vt:lpstr>PowerPoint Presentation</vt:lpstr>
      <vt:lpstr>Results</vt:lpstr>
      <vt:lpstr>PowerPoint Presentation</vt:lpstr>
      <vt:lpstr>PowerPoint Presentation</vt:lpstr>
      <vt:lpstr>Question 3</vt:lpstr>
      <vt:lpstr>Discussion</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Statistics and Quality Control</dc:title>
  <dc:creator>Christine Page</dc:creator>
  <cp:lastModifiedBy>Erin Roberts</cp:lastModifiedBy>
  <cp:revision>158</cp:revision>
  <dcterms:created xsi:type="dcterms:W3CDTF">2014-07-07T15:02:10Z</dcterms:created>
  <dcterms:modified xsi:type="dcterms:W3CDTF">2019-03-26T14:39:37Z</dcterms:modified>
</cp:coreProperties>
</file>