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57" r:id="rId3"/>
    <p:sldId id="264" r:id="rId4"/>
    <p:sldId id="265" r:id="rId5"/>
    <p:sldId id="263" r:id="rId6"/>
    <p:sldId id="267" r:id="rId7"/>
    <p:sldId id="266" r:id="rId8"/>
    <p:sldId id="268" r:id="rId9"/>
    <p:sldId id="269" r:id="rId10"/>
    <p:sldId id="272" r:id="rId11"/>
    <p:sldId id="258" r:id="rId12"/>
    <p:sldId id="270" r:id="rId13"/>
    <p:sldId id="271"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snapToGrid="0" snapToObjects="1">
      <p:cViewPr varScale="1">
        <p:scale>
          <a:sx n="103" d="100"/>
          <a:sy n="103" d="100"/>
        </p:scale>
        <p:origin x="15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5/16/2019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5/16/2019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28939" y="1494968"/>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3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7200" b="1" dirty="0"/>
          </a:p>
          <a:p>
            <a:pPr marL="0" indent="0">
              <a:buNone/>
            </a:pPr>
            <a:r>
              <a:rPr lang="en-US" sz="6200" b="1" dirty="0"/>
              <a:t>Performance of the </a:t>
            </a:r>
            <a:r>
              <a:rPr lang="en-US" sz="6200" b="1" dirty="0" err="1"/>
              <a:t>MasSpec</a:t>
            </a:r>
            <a:r>
              <a:rPr lang="en-US" sz="6200" b="1" dirty="0"/>
              <a:t> Pen for Rapid Diagnosis of Ovarian Cancer </a:t>
            </a:r>
          </a:p>
          <a:p>
            <a:pPr marL="0" indent="0">
              <a:buNone/>
            </a:pPr>
            <a:endParaRPr lang="en-US" sz="7200" dirty="0"/>
          </a:p>
          <a:p>
            <a:pPr marL="0" indent="0">
              <a:buNone/>
            </a:pPr>
            <a:r>
              <a:rPr lang="en-US" sz="5500" dirty="0"/>
              <a:t>M. Sans, J. Zhang, J.Q. Lin, C.L. </a:t>
            </a:r>
            <a:r>
              <a:rPr lang="en-US" sz="5500" dirty="0" err="1"/>
              <a:t>Feider</a:t>
            </a:r>
            <a:r>
              <a:rPr lang="en-US" sz="5500" dirty="0"/>
              <a:t>, N. Giese, M. Breen, K. Sebastian, J. Liu, A.K. </a:t>
            </a:r>
            <a:r>
              <a:rPr lang="en-US" sz="5500" dirty="0" err="1"/>
              <a:t>Sood</a:t>
            </a:r>
            <a:r>
              <a:rPr lang="en-US" sz="5500" dirty="0"/>
              <a:t>, and </a:t>
            </a:r>
          </a:p>
          <a:p>
            <a:pPr marL="0" indent="0">
              <a:buNone/>
            </a:pPr>
            <a:r>
              <a:rPr lang="en-US" sz="5500" dirty="0"/>
              <a:t>L.S. Eberlin </a:t>
            </a:r>
          </a:p>
          <a:p>
            <a:pPr marL="0" indent="0">
              <a:buNone/>
            </a:pPr>
            <a:endParaRPr lang="en-US" sz="5500" dirty="0">
              <a:latin typeface="Arial" pitchFamily="34" charset="0"/>
              <a:cs typeface="Arial" pitchFamily="34" charset="0"/>
            </a:endParaRPr>
          </a:p>
          <a:p>
            <a:pPr marL="0" indent="0">
              <a:buFont typeface="Arial" charset="0"/>
              <a:buNone/>
              <a:defRPr/>
            </a:pPr>
            <a:r>
              <a:rPr lang="en-US" sz="5500" dirty="0">
                <a:latin typeface="Arial" pitchFamily="34" charset="0"/>
                <a:cs typeface="Arial" pitchFamily="34" charset="0"/>
              </a:rPr>
              <a:t>May 2019</a:t>
            </a:r>
            <a:endParaRPr lang="en-US" sz="5500" dirty="0">
              <a:solidFill>
                <a:srgbClr val="C00000"/>
              </a:solidFill>
              <a:latin typeface="Arial" pitchFamily="34" charset="0"/>
              <a:cs typeface="Arial" pitchFamily="34" charset="0"/>
            </a:endParaRPr>
          </a:p>
          <a:p>
            <a:pPr marL="0" indent="0">
              <a:buFont typeface="Arial" charset="0"/>
              <a:buNone/>
              <a:defRPr/>
            </a:pPr>
            <a:endParaRPr lang="en-US" sz="6200" b="1" dirty="0">
              <a:solidFill>
                <a:srgbClr val="C00000"/>
              </a:solidFill>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www.clinchem.org/content/65/5/674.full</a:t>
            </a:r>
          </a:p>
          <a:p>
            <a:pPr marL="0" indent="0">
              <a:buFont typeface="Arial" pitchFamily="34" charset="0"/>
              <a:buNone/>
              <a:defRPr/>
            </a:pPr>
            <a:endParaRPr lang="en-US" sz="5500" dirty="0">
              <a:latin typeface="Arial" pitchFamily="34" charset="0"/>
              <a:cs typeface="Arial" pitchFamily="34" charset="0"/>
            </a:endParaRPr>
          </a:p>
          <a:p>
            <a:pPr marL="0" indent="0">
              <a:buFont typeface="Arial" pitchFamily="34" charset="0"/>
              <a:buNone/>
              <a:defRPr/>
            </a:pPr>
            <a:r>
              <a:rPr lang="en-US" sz="5500" dirty="0">
                <a:latin typeface="Arial" pitchFamily="34" charset="0"/>
                <a:cs typeface="Arial" pitchFamily="34" charset="0"/>
              </a:rPr>
              <a:t>© Copyright 2019 by the American Association for Clinical Chemistry</a:t>
            </a:r>
          </a:p>
        </p:txBody>
      </p:sp>
      <p:pic>
        <p:nvPicPr>
          <p:cNvPr id="4" name="Picture 3">
            <a:extLst>
              <a:ext uri="{FF2B5EF4-FFF2-40B4-BE49-F238E27FC236}">
                <a16:creationId xmlns:a16="http://schemas.microsoft.com/office/drawing/2014/main" id="{8F81D260-64DB-4AE4-904B-DD344469EC55}"/>
              </a:ext>
            </a:extLst>
          </p:cNvPr>
          <p:cNvPicPr>
            <a:picLocks noChangeAspect="1"/>
          </p:cNvPicPr>
          <p:nvPr/>
        </p:nvPicPr>
        <p:blipFill>
          <a:blip r:embed="rId2"/>
          <a:stretch>
            <a:fillRect/>
          </a:stretch>
        </p:blipFill>
        <p:spPr>
          <a:xfrm>
            <a:off x="0" y="1971073"/>
            <a:ext cx="3593263"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0" y="665041"/>
            <a:ext cx="7250202" cy="747396"/>
          </a:xfrm>
        </p:spPr>
        <p:txBody>
          <a:bodyPr/>
          <a:lstStyle/>
          <a:p>
            <a:r>
              <a:rPr lang="en-US" dirty="0"/>
              <a:t>Results</a:t>
            </a:r>
          </a:p>
        </p:txBody>
      </p:sp>
      <p:sp>
        <p:nvSpPr>
          <p:cNvPr id="3" name="Content Placeholder 2"/>
          <p:cNvSpPr>
            <a:spLocks noGrp="1"/>
          </p:cNvSpPr>
          <p:nvPr>
            <p:ph idx="4294967295"/>
          </p:nvPr>
        </p:nvSpPr>
        <p:spPr>
          <a:xfrm>
            <a:off x="247850" y="1713461"/>
            <a:ext cx="8609071" cy="4712436"/>
          </a:xfrm>
        </p:spPr>
        <p:txBody>
          <a:bodyPr>
            <a:normAutofit/>
          </a:bodyPr>
          <a:lstStyle/>
          <a:p>
            <a:pPr marL="0" indent="0">
              <a:buNone/>
            </a:pPr>
            <a:r>
              <a:rPr lang="en-US" sz="2000" dirty="0"/>
              <a:t>Distinguishing ovarian cancer from healthy fallopian tube and peritoneum tissue </a:t>
            </a:r>
          </a:p>
          <a:p>
            <a:pPr lvl="1"/>
            <a:r>
              <a:rPr lang="en-US" sz="1800" dirty="0"/>
              <a:t>Distinct metabolic profiles were obtained for  fallopian tube and peritoneum tissue with the MasSpec Pen (</a:t>
            </a:r>
            <a:r>
              <a:rPr lang="en-US" sz="1800" b="1" dirty="0"/>
              <a:t>Fig. 4a</a:t>
            </a:r>
            <a:r>
              <a:rPr lang="en-US" sz="1800" dirty="0"/>
              <a:t>).</a:t>
            </a:r>
          </a:p>
          <a:p>
            <a:pPr lvl="1"/>
            <a:r>
              <a:rPr lang="en-US" sz="1800" dirty="0"/>
              <a:t>Molecular models were created to differentiate healthy and cancerous tissue types (</a:t>
            </a:r>
            <a:r>
              <a:rPr lang="en-US" sz="1800" b="1" dirty="0"/>
              <a:t>Fig. 4b</a:t>
            </a:r>
            <a:r>
              <a:rPr lang="en-US" sz="1800" dirty="0"/>
              <a:t>).</a:t>
            </a:r>
          </a:p>
          <a:p>
            <a:pPr lvl="1"/>
            <a:endParaRPr lang="en-US" sz="1800" dirty="0"/>
          </a:p>
          <a:p>
            <a:pPr marL="0" indent="0">
              <a:buNone/>
            </a:pPr>
            <a:r>
              <a:rPr lang="en-US" sz="2000" dirty="0"/>
              <a:t>Validation of the MasSpec Pen using an ion trap mass analyzer </a:t>
            </a:r>
          </a:p>
          <a:p>
            <a:pPr lvl="1"/>
            <a:r>
              <a:rPr lang="en-US" sz="1800" dirty="0"/>
              <a:t>Highly comparable metabolic profiles were observed for the same tissue sample using both systems (</a:t>
            </a:r>
            <a:r>
              <a:rPr lang="en-US" sz="1800" b="1" dirty="0"/>
              <a:t>Fig. 5a</a:t>
            </a:r>
            <a:r>
              <a:rPr lang="en-US" sz="1800" dirty="0"/>
              <a:t>).</a:t>
            </a:r>
          </a:p>
          <a:p>
            <a:pPr lvl="1"/>
            <a:r>
              <a:rPr lang="en-US" sz="1800" dirty="0"/>
              <a:t>High classification performance to distinguish normal and HGSC tissue was obtained using molecular models built from ion trap data (</a:t>
            </a:r>
            <a:r>
              <a:rPr lang="en-US" sz="1800" b="1" dirty="0"/>
              <a:t>Fig. 5b</a:t>
            </a:r>
            <a:r>
              <a:rPr lang="en-US" sz="1800" dirty="0"/>
              <a:t>).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Tree>
    <p:extLst>
      <p:ext uri="{BB962C8B-B14F-4D97-AF65-F5344CB8AC3E}">
        <p14:creationId xmlns:p14="http://schemas.microsoft.com/office/powerpoint/2010/main" val="3947591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434176"/>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
        <p:nvSpPr>
          <p:cNvPr id="7" name="TextBox 6"/>
          <p:cNvSpPr txBox="1"/>
          <p:nvPr/>
        </p:nvSpPr>
        <p:spPr>
          <a:xfrm>
            <a:off x="1353506" y="714019"/>
            <a:ext cx="6436985" cy="615553"/>
          </a:xfrm>
          <a:prstGeom prst="rect">
            <a:avLst/>
          </a:prstGeom>
          <a:noFill/>
        </p:spPr>
        <p:txBody>
          <a:bodyPr wrap="square" rtlCol="0">
            <a:spAutoFit/>
          </a:bodyPr>
          <a:lstStyle/>
          <a:p>
            <a:r>
              <a:rPr lang="en-US" sz="1700" b="1" dirty="0">
                <a:latin typeface="+mj-lt"/>
              </a:rPr>
              <a:t>Distinguishing Ovarian Cancer from Healthy Fallopian tube (FT) and Peritoneum Tissue </a:t>
            </a:r>
          </a:p>
        </p:txBody>
      </p:sp>
      <p:sp>
        <p:nvSpPr>
          <p:cNvPr id="3" name="Rectangle 2"/>
          <p:cNvSpPr/>
          <p:nvPr/>
        </p:nvSpPr>
        <p:spPr>
          <a:xfrm>
            <a:off x="1212419" y="5239704"/>
            <a:ext cx="6840188" cy="738664"/>
          </a:xfrm>
          <a:prstGeom prst="rect">
            <a:avLst/>
          </a:prstGeom>
          <a:solidFill>
            <a:schemeClr val="bg1">
              <a:lumMod val="75000"/>
            </a:schemeClr>
          </a:solidFill>
        </p:spPr>
        <p:txBody>
          <a:bodyPr wrap="square">
            <a:spAutoFit/>
          </a:bodyPr>
          <a:lstStyle/>
          <a:p>
            <a:r>
              <a:rPr lang="en-US" sz="1200" b="1" dirty="0">
                <a:solidFill>
                  <a:srgbClr val="B11F24"/>
                </a:solidFill>
              </a:rPr>
              <a:t>Figure 4</a:t>
            </a:r>
            <a:r>
              <a:rPr lang="en-US" sz="1000" dirty="0">
                <a:solidFill>
                  <a:srgbClr val="B11F24"/>
                </a:solidFill>
              </a:rPr>
              <a:t>. </a:t>
            </a:r>
            <a:r>
              <a:rPr lang="en-US" sz="1000" b="1" dirty="0">
                <a:solidFill>
                  <a:srgbClr val="B11F24"/>
                </a:solidFill>
              </a:rPr>
              <a:t>Differentiating ovarian cancer tissue from healthy peritoneum and FT tissue samples. Representative mass spectra profile obtained from MasSpec Pen analysis of peritoneum (top) and FT (bottom) tissue (A). Tentative identifications are shown for selective ions. Lasso results for peritoneum (top) and FT (bottom) vs HG and cancer tissue differentiation (B). </a:t>
            </a:r>
          </a:p>
        </p:txBody>
      </p:sp>
      <p:pic>
        <p:nvPicPr>
          <p:cNvPr id="2" name="Picture 1">
            <a:extLst>
              <a:ext uri="{FF2B5EF4-FFF2-40B4-BE49-F238E27FC236}">
                <a16:creationId xmlns:a16="http://schemas.microsoft.com/office/drawing/2014/main" id="{47BA972A-19DC-4EA8-905F-2A5DE0859EB7}"/>
              </a:ext>
            </a:extLst>
          </p:cNvPr>
          <p:cNvPicPr>
            <a:picLocks noChangeAspect="1"/>
          </p:cNvPicPr>
          <p:nvPr/>
        </p:nvPicPr>
        <p:blipFill>
          <a:blip r:embed="rId2"/>
          <a:stretch>
            <a:fillRect/>
          </a:stretch>
        </p:blipFill>
        <p:spPr>
          <a:xfrm>
            <a:off x="1091392" y="1417126"/>
            <a:ext cx="6961215" cy="37658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
        <p:nvSpPr>
          <p:cNvPr id="7" name="TextBox 6"/>
          <p:cNvSpPr txBox="1"/>
          <p:nvPr/>
        </p:nvSpPr>
        <p:spPr>
          <a:xfrm>
            <a:off x="284445" y="799628"/>
            <a:ext cx="8621971" cy="369332"/>
          </a:xfrm>
          <a:prstGeom prst="rect">
            <a:avLst/>
          </a:prstGeom>
          <a:noFill/>
        </p:spPr>
        <p:txBody>
          <a:bodyPr wrap="square" rtlCol="0">
            <a:spAutoFit/>
          </a:bodyPr>
          <a:lstStyle/>
          <a:p>
            <a:pPr algn="ctr"/>
            <a:r>
              <a:rPr lang="en-US" b="1" dirty="0">
                <a:latin typeface="+mj-lt"/>
              </a:rPr>
              <a:t>Validation of the MasSpec Pen using and Ion Trap Mass Analyzer </a:t>
            </a:r>
          </a:p>
        </p:txBody>
      </p:sp>
      <p:sp>
        <p:nvSpPr>
          <p:cNvPr id="3" name="Rectangle 2"/>
          <p:cNvSpPr/>
          <p:nvPr/>
        </p:nvSpPr>
        <p:spPr>
          <a:xfrm>
            <a:off x="330296" y="4922141"/>
            <a:ext cx="8530271" cy="769441"/>
          </a:xfrm>
          <a:prstGeom prst="rect">
            <a:avLst/>
          </a:prstGeom>
          <a:solidFill>
            <a:schemeClr val="bg1">
              <a:lumMod val="75000"/>
            </a:schemeClr>
          </a:solidFill>
        </p:spPr>
        <p:txBody>
          <a:bodyPr wrap="square">
            <a:spAutoFit/>
          </a:bodyPr>
          <a:lstStyle/>
          <a:p>
            <a:pPr algn="just"/>
            <a:r>
              <a:rPr lang="en-US" sz="1200" b="1" dirty="0">
                <a:solidFill>
                  <a:srgbClr val="B11F24"/>
                </a:solidFill>
              </a:rPr>
              <a:t>Figure 5</a:t>
            </a:r>
            <a:r>
              <a:rPr lang="en-US" sz="1400" b="1" dirty="0">
                <a:solidFill>
                  <a:srgbClr val="B11F24"/>
                </a:solidFill>
              </a:rPr>
              <a:t>. </a:t>
            </a:r>
            <a:r>
              <a:rPr lang="en-US" sz="1000" b="1" dirty="0">
                <a:solidFill>
                  <a:srgbClr val="B11F24"/>
                </a:solidFill>
              </a:rPr>
              <a:t>Representative mass spectra profile obtained from the same HGSC sample by ion trap (top, profile mode) and orbitrap (bottom, centroid mode) analysis (A). Tentative identifications are shown for selected ions. Lasso results for HGSC prediction comparing performance between the models built from orbitrap and ion trap data acquired from the same sample set (n = 40) (B). RP, mass resolving power; N, sample number.</a:t>
            </a:r>
          </a:p>
        </p:txBody>
      </p:sp>
      <p:pic>
        <p:nvPicPr>
          <p:cNvPr id="5" name="Picture 4">
            <a:extLst>
              <a:ext uri="{FF2B5EF4-FFF2-40B4-BE49-F238E27FC236}">
                <a16:creationId xmlns:a16="http://schemas.microsoft.com/office/drawing/2014/main" id="{4C1501B1-C2FD-456A-905C-D60EBDDA154F}"/>
              </a:ext>
            </a:extLst>
          </p:cNvPr>
          <p:cNvPicPr>
            <a:picLocks noChangeAspect="1"/>
          </p:cNvPicPr>
          <p:nvPr/>
        </p:nvPicPr>
        <p:blipFill>
          <a:blip r:embed="rId2"/>
          <a:stretch>
            <a:fillRect/>
          </a:stretch>
        </p:blipFill>
        <p:spPr>
          <a:xfrm>
            <a:off x="202019" y="1198688"/>
            <a:ext cx="8658549" cy="3643298"/>
          </a:xfrm>
          <a:prstGeom prst="rect">
            <a:avLst/>
          </a:prstGeom>
        </p:spPr>
      </p:pic>
    </p:spTree>
    <p:extLst>
      <p:ext uri="{BB962C8B-B14F-4D97-AF65-F5344CB8AC3E}">
        <p14:creationId xmlns:p14="http://schemas.microsoft.com/office/powerpoint/2010/main" val="2656598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66" y="907636"/>
            <a:ext cx="7250202" cy="747396"/>
          </a:xfrm>
        </p:spPr>
        <p:txBody>
          <a:bodyPr/>
          <a:lstStyle/>
          <a:p>
            <a:r>
              <a:rPr lang="en-US" dirty="0"/>
              <a:t>Questions on Results </a:t>
            </a:r>
          </a:p>
        </p:txBody>
      </p:sp>
      <p:sp>
        <p:nvSpPr>
          <p:cNvPr id="3" name="Content Placeholder 2"/>
          <p:cNvSpPr>
            <a:spLocks noGrp="1"/>
          </p:cNvSpPr>
          <p:nvPr>
            <p:ph idx="4294967295"/>
          </p:nvPr>
        </p:nvSpPr>
        <p:spPr>
          <a:xfrm>
            <a:off x="289766" y="1896024"/>
            <a:ext cx="8609071" cy="4712436"/>
          </a:xfrm>
        </p:spPr>
        <p:txBody>
          <a:bodyPr>
            <a:normAutofit/>
          </a:bodyPr>
          <a:lstStyle/>
          <a:p>
            <a:pPr marL="0" indent="0">
              <a:buNone/>
            </a:pPr>
            <a:r>
              <a:rPr lang="en-US" sz="2000" dirty="0"/>
              <a:t>What is the difference between a training, a validation and a test set?</a:t>
            </a:r>
          </a:p>
          <a:p>
            <a:pPr marL="0" indent="0">
              <a:buNone/>
            </a:pPr>
            <a:endParaRPr lang="en-US" sz="2000" dirty="0"/>
          </a:p>
          <a:p>
            <a:pPr marL="0" indent="0">
              <a:buNone/>
            </a:pPr>
            <a:r>
              <a:rPr lang="en-US" sz="2000" dirty="0"/>
              <a:t>Why is it important to perform these analyses?</a:t>
            </a:r>
            <a:endParaRPr lang="en-US" sz="1800" dirty="0"/>
          </a:p>
          <a:p>
            <a:pPr marL="457200" lvl="1" indent="0">
              <a:buNone/>
            </a:pPr>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130743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0" y="653889"/>
            <a:ext cx="7250202" cy="747396"/>
          </a:xfrm>
        </p:spPr>
        <p:txBody>
          <a:bodyPr/>
          <a:lstStyle/>
          <a:p>
            <a:r>
              <a:rPr lang="en-US" dirty="0"/>
              <a:t>Introduction</a:t>
            </a:r>
          </a:p>
        </p:txBody>
      </p:sp>
      <p:sp>
        <p:nvSpPr>
          <p:cNvPr id="3" name="Content Placeholder 2"/>
          <p:cNvSpPr>
            <a:spLocks noGrp="1"/>
          </p:cNvSpPr>
          <p:nvPr>
            <p:ph idx="4294967295"/>
          </p:nvPr>
        </p:nvSpPr>
        <p:spPr>
          <a:xfrm>
            <a:off x="247850" y="1401285"/>
            <a:ext cx="8609071" cy="4453105"/>
          </a:xfrm>
        </p:spPr>
        <p:txBody>
          <a:bodyPr>
            <a:normAutofit lnSpcReduction="10000"/>
          </a:bodyPr>
          <a:lstStyle/>
          <a:p>
            <a:pPr marL="0" indent="0">
              <a:buNone/>
            </a:pPr>
            <a:r>
              <a:rPr lang="en-US" sz="2000" dirty="0"/>
              <a:t>Need for new technologies for intraoperative ovarian cancer diagnosis</a:t>
            </a:r>
          </a:p>
          <a:p>
            <a:pPr lvl="1"/>
            <a:r>
              <a:rPr lang="en-US" sz="1800" dirty="0"/>
              <a:t>Tissue identification through gross inspection during surgery is challenging (Nick </a:t>
            </a:r>
            <a:r>
              <a:rPr lang="en-US" sz="1800" i="1" dirty="0"/>
              <a:t>et al</a:t>
            </a:r>
            <a:r>
              <a:rPr lang="en-US" sz="1800" dirty="0"/>
              <a:t>., Nat Rev </a:t>
            </a:r>
            <a:r>
              <a:rPr lang="en-US" sz="1800" dirty="0" err="1"/>
              <a:t>Clin</a:t>
            </a:r>
            <a:r>
              <a:rPr lang="en-US" sz="1800" dirty="0"/>
              <a:t> Oncol 2015;12:239–45).</a:t>
            </a:r>
          </a:p>
          <a:p>
            <a:pPr lvl="1"/>
            <a:r>
              <a:rPr lang="en-US" sz="1800" dirty="0"/>
              <a:t>Histopathologic diagnosis can be time and labor intensive (</a:t>
            </a:r>
            <a:r>
              <a:rPr lang="en-US" sz="1800" dirty="0" err="1"/>
              <a:t>Macario</a:t>
            </a:r>
            <a:r>
              <a:rPr lang="en-US" sz="1800" dirty="0"/>
              <a:t> </a:t>
            </a:r>
            <a:r>
              <a:rPr lang="en-US" sz="1800" i="1" dirty="0"/>
              <a:t>et al</a:t>
            </a:r>
            <a:r>
              <a:rPr lang="en-US" sz="1800" dirty="0"/>
              <a:t>., J </a:t>
            </a:r>
            <a:r>
              <a:rPr lang="en-US" sz="1800" dirty="0" err="1"/>
              <a:t>Clin</a:t>
            </a:r>
            <a:r>
              <a:rPr lang="en-US" sz="1800" dirty="0"/>
              <a:t> </a:t>
            </a:r>
            <a:r>
              <a:rPr lang="en-US" sz="1800" dirty="0" err="1"/>
              <a:t>Anesth</a:t>
            </a:r>
            <a:r>
              <a:rPr lang="en-US" sz="1800" dirty="0"/>
              <a:t> 2010;22:233– 6).</a:t>
            </a:r>
          </a:p>
          <a:p>
            <a:pPr marL="457200" lvl="1" indent="0">
              <a:buNone/>
            </a:pPr>
            <a:endParaRPr lang="en-US" sz="1000" dirty="0"/>
          </a:p>
          <a:p>
            <a:pPr lvl="2"/>
            <a:r>
              <a:rPr lang="en-US" sz="1800" dirty="0"/>
              <a:t>Intraoperative – frozen sections: freezing artifacts affecting histology</a:t>
            </a:r>
          </a:p>
          <a:p>
            <a:pPr lvl="2"/>
            <a:r>
              <a:rPr lang="en-US" sz="1800" dirty="0"/>
              <a:t>Postoperative – permanent sections: ~ 1 week delay time</a:t>
            </a:r>
          </a:p>
          <a:p>
            <a:pPr marL="914400" lvl="2" indent="0">
              <a:buNone/>
            </a:pPr>
            <a:endParaRPr lang="en-US" sz="1800" dirty="0"/>
          </a:p>
          <a:p>
            <a:pPr marL="0" indent="0">
              <a:buNone/>
            </a:pPr>
            <a:r>
              <a:rPr lang="en-US" sz="2000" dirty="0"/>
              <a:t>Mass spectrometry (MS) has shown potential for clinical use and cancer diagnosis</a:t>
            </a:r>
          </a:p>
          <a:p>
            <a:pPr lvl="1"/>
            <a:r>
              <a:rPr lang="en-US" sz="1800" dirty="0"/>
              <a:t>The MasSpec Pen has been demonstrated for ex vivo and in vivo tissue analysis and diagnosis (Zhang et al., 2017).</a:t>
            </a:r>
          </a:p>
          <a:p>
            <a:pPr lvl="1"/>
            <a:r>
              <a:rPr lang="en-US" sz="1800" dirty="0"/>
              <a:t>Objective: to further explore the use of the MasSpec Pen for ovarian cancer diagnosis</a:t>
            </a:r>
          </a:p>
          <a:p>
            <a:pPr lvl="1"/>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39" y="937448"/>
            <a:ext cx="7250202" cy="747396"/>
          </a:xfrm>
        </p:spPr>
        <p:txBody>
          <a:bodyPr/>
          <a:lstStyle/>
          <a:p>
            <a:r>
              <a:rPr lang="en-US" dirty="0"/>
              <a:t>Questions on Introduction</a:t>
            </a:r>
          </a:p>
        </p:txBody>
      </p:sp>
      <p:sp>
        <p:nvSpPr>
          <p:cNvPr id="3" name="Content Placeholder 2"/>
          <p:cNvSpPr>
            <a:spLocks noGrp="1"/>
          </p:cNvSpPr>
          <p:nvPr>
            <p:ph idx="4294967295"/>
          </p:nvPr>
        </p:nvSpPr>
        <p:spPr>
          <a:xfrm>
            <a:off x="407339" y="1798576"/>
            <a:ext cx="8609071" cy="4126755"/>
          </a:xfrm>
        </p:spPr>
        <p:txBody>
          <a:bodyPr>
            <a:normAutofit/>
          </a:bodyPr>
          <a:lstStyle/>
          <a:p>
            <a:pPr marL="0" indent="0">
              <a:buNone/>
            </a:pPr>
            <a:r>
              <a:rPr lang="en-US" sz="2000" dirty="0"/>
              <a:t>What are some advantages of the MasSpec Pen for cancer diagnosis and intraoperative use?</a:t>
            </a:r>
          </a:p>
          <a:p>
            <a:pPr marL="0" indent="0">
              <a:buNone/>
            </a:pPr>
            <a:endParaRPr lang="en-US" sz="2000" dirty="0"/>
          </a:p>
          <a:p>
            <a:pPr marL="0" indent="0">
              <a:buNone/>
            </a:pPr>
            <a:r>
              <a:rPr lang="en-US" sz="2000" dirty="0"/>
              <a:t>How would more accurate tissue identification and diagnosis benefit patients and the healthcare system?</a:t>
            </a:r>
            <a:endParaRPr lang="en-US" sz="1800" dirty="0"/>
          </a:p>
          <a:p>
            <a:pPr marL="457200" lvl="1" indent="0">
              <a:buNone/>
            </a:pPr>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107027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0" y="653889"/>
            <a:ext cx="7250202" cy="747396"/>
          </a:xfrm>
        </p:spPr>
        <p:txBody>
          <a:bodyPr/>
          <a:lstStyle/>
          <a:p>
            <a:r>
              <a:rPr lang="en-US" dirty="0"/>
              <a:t>Materials and Methods</a:t>
            </a:r>
          </a:p>
        </p:txBody>
      </p:sp>
      <p:sp>
        <p:nvSpPr>
          <p:cNvPr id="3" name="Content Placeholder 2"/>
          <p:cNvSpPr>
            <a:spLocks noGrp="1"/>
          </p:cNvSpPr>
          <p:nvPr>
            <p:ph idx="4294967295"/>
          </p:nvPr>
        </p:nvSpPr>
        <p:spPr>
          <a:xfrm>
            <a:off x="247850" y="1231164"/>
            <a:ext cx="8609071" cy="4712436"/>
          </a:xfrm>
        </p:spPr>
        <p:txBody>
          <a:bodyPr>
            <a:normAutofit lnSpcReduction="10000"/>
          </a:bodyPr>
          <a:lstStyle/>
          <a:p>
            <a:pPr marL="0" indent="0">
              <a:buNone/>
            </a:pPr>
            <a:r>
              <a:rPr lang="en-US" sz="2000" dirty="0"/>
              <a:t>Human Tissue samples </a:t>
            </a:r>
          </a:p>
          <a:p>
            <a:pPr lvl="1"/>
            <a:r>
              <a:rPr lang="en-US" sz="1800" dirty="0"/>
              <a:t>192 ovarian, fallopian tube, and peritoneum samples were obtained as frozen specimens from the Cooperative Human Tissue Network and MD Anderson tissue banks, or collected as fresh specimens at Seton Medical Center. </a:t>
            </a:r>
          </a:p>
          <a:p>
            <a:pPr marL="457200" lvl="1" indent="0">
              <a:buNone/>
            </a:pPr>
            <a:endParaRPr lang="en-US" sz="1800" dirty="0"/>
          </a:p>
          <a:p>
            <a:pPr marL="0" indent="0">
              <a:buNone/>
            </a:pPr>
            <a:r>
              <a:rPr lang="en-US" sz="2000" dirty="0" err="1"/>
              <a:t>MasSpec</a:t>
            </a:r>
            <a:r>
              <a:rPr lang="en-US" sz="2000" dirty="0"/>
              <a:t> Pen Analysis</a:t>
            </a:r>
          </a:p>
          <a:p>
            <a:pPr lvl="1"/>
            <a:r>
              <a:rPr lang="en-US" sz="1800" dirty="0"/>
              <a:t>The MasSpec Pen with a 2.7 mm pen tip diameter was used</a:t>
            </a:r>
          </a:p>
          <a:p>
            <a:pPr lvl="1"/>
            <a:r>
              <a:rPr lang="en-US" sz="1800" dirty="0"/>
              <a:t>Using same procedures and system previously described (Zhang et al., Sci </a:t>
            </a:r>
            <a:r>
              <a:rPr lang="en-US" sz="1800" dirty="0" err="1"/>
              <a:t>Transl</a:t>
            </a:r>
            <a:r>
              <a:rPr lang="en-US" sz="1800" dirty="0"/>
              <a:t> Med 2017;9:eaan3968).</a:t>
            </a:r>
          </a:p>
          <a:p>
            <a:pPr lvl="1"/>
            <a:r>
              <a:rPr lang="en-US" sz="1800" dirty="0"/>
              <a:t>Q Exactive Orbitrap and LTQ mass spectrometer (Thermo Fisher Scientific).</a:t>
            </a:r>
          </a:p>
          <a:p>
            <a:pPr lvl="1"/>
            <a:endParaRPr lang="en-US" sz="1800" dirty="0"/>
          </a:p>
          <a:p>
            <a:pPr marL="0" indent="0">
              <a:buNone/>
            </a:pPr>
            <a:r>
              <a:rPr lang="en-US" sz="2000" dirty="0"/>
              <a:t>Statistical Analysis</a:t>
            </a:r>
          </a:p>
          <a:p>
            <a:pPr lvl="1"/>
            <a:r>
              <a:rPr lang="en-US" sz="1800" dirty="0"/>
              <a:t>Data were binned, normalized, and filtered before being subjected to lasso. </a:t>
            </a:r>
          </a:p>
          <a:p>
            <a:pPr lvl="1"/>
            <a:r>
              <a:rPr lang="en-US" sz="1800" dirty="0"/>
              <a:t>Cosine similarity was performed on average mass spectra.</a:t>
            </a:r>
          </a:p>
          <a:p>
            <a:pPr lvl="1"/>
            <a:endParaRPr lang="en-US" sz="20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Tree>
    <p:extLst>
      <p:ext uri="{BB962C8B-B14F-4D97-AF65-F5344CB8AC3E}">
        <p14:creationId xmlns:p14="http://schemas.microsoft.com/office/powerpoint/2010/main" val="399560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
        <p:nvSpPr>
          <p:cNvPr id="7" name="TextBox 6"/>
          <p:cNvSpPr txBox="1"/>
          <p:nvPr/>
        </p:nvSpPr>
        <p:spPr>
          <a:xfrm>
            <a:off x="2198341" y="748916"/>
            <a:ext cx="4747316" cy="338554"/>
          </a:xfrm>
          <a:prstGeom prst="rect">
            <a:avLst/>
          </a:prstGeom>
          <a:noFill/>
        </p:spPr>
        <p:txBody>
          <a:bodyPr wrap="square" rtlCol="0">
            <a:spAutoFit/>
          </a:bodyPr>
          <a:lstStyle/>
          <a:p>
            <a:r>
              <a:rPr lang="en-US" sz="1600" b="1" dirty="0">
                <a:latin typeface="+mj-lt"/>
              </a:rPr>
              <a:t>Tissue Sample Analysis with the MasSpec Pen</a:t>
            </a:r>
          </a:p>
        </p:txBody>
      </p:sp>
      <p:sp>
        <p:nvSpPr>
          <p:cNvPr id="3" name="Rectangle 2"/>
          <p:cNvSpPr/>
          <p:nvPr/>
        </p:nvSpPr>
        <p:spPr>
          <a:xfrm>
            <a:off x="1157843" y="4876687"/>
            <a:ext cx="6828312" cy="984885"/>
          </a:xfrm>
          <a:prstGeom prst="rect">
            <a:avLst/>
          </a:prstGeom>
          <a:solidFill>
            <a:schemeClr val="bg1">
              <a:lumMod val="75000"/>
            </a:schemeClr>
          </a:solidFill>
        </p:spPr>
        <p:txBody>
          <a:bodyPr wrap="square">
            <a:spAutoFit/>
          </a:bodyPr>
          <a:lstStyle/>
          <a:p>
            <a:pPr algn="just"/>
            <a:r>
              <a:rPr lang="en-US" sz="1400" b="1" dirty="0">
                <a:solidFill>
                  <a:srgbClr val="B11F24"/>
                </a:solidFill>
              </a:rPr>
              <a:t>Figure 1. </a:t>
            </a:r>
            <a:r>
              <a:rPr lang="en-US" sz="1100" b="1" dirty="0">
                <a:solidFill>
                  <a:srgbClr val="B11F24"/>
                </a:solidFill>
              </a:rPr>
              <a:t>Tissue sample analysis with the MasSpec Pen using a discrete water droplet (A). For pathological evaluation, tissue samples were stamped post-analysis, frozen, sectioned, and stained. Mass spectra were obtained using (B) an orbitrap and (C) a LIT mass analyzer and used to build molecular models for ovarian cancer classification (orange star = train, test, and validation; purple star = train and validation; no star = train). H&amp;E, hematoxylin and eosin.</a:t>
            </a:r>
          </a:p>
        </p:txBody>
      </p:sp>
      <p:pic>
        <p:nvPicPr>
          <p:cNvPr id="2" name="Picture 1">
            <a:extLst>
              <a:ext uri="{FF2B5EF4-FFF2-40B4-BE49-F238E27FC236}">
                <a16:creationId xmlns:a16="http://schemas.microsoft.com/office/drawing/2014/main" id="{A9994F5E-2BC4-477E-931B-405DA2524986}"/>
              </a:ext>
            </a:extLst>
          </p:cNvPr>
          <p:cNvPicPr>
            <a:picLocks noChangeAspect="1"/>
          </p:cNvPicPr>
          <p:nvPr/>
        </p:nvPicPr>
        <p:blipFill>
          <a:blip r:embed="rId2"/>
          <a:stretch>
            <a:fillRect/>
          </a:stretch>
        </p:blipFill>
        <p:spPr>
          <a:xfrm>
            <a:off x="175558" y="1143191"/>
            <a:ext cx="8431375" cy="3635243"/>
          </a:xfrm>
          <a:prstGeom prst="rect">
            <a:avLst/>
          </a:prstGeom>
        </p:spPr>
      </p:pic>
    </p:spTree>
    <p:extLst>
      <p:ext uri="{BB962C8B-B14F-4D97-AF65-F5344CB8AC3E}">
        <p14:creationId xmlns:p14="http://schemas.microsoft.com/office/powerpoint/2010/main" val="174310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98" y="1155922"/>
            <a:ext cx="7250202" cy="747396"/>
          </a:xfrm>
        </p:spPr>
        <p:txBody>
          <a:bodyPr/>
          <a:lstStyle/>
          <a:p>
            <a:r>
              <a:rPr lang="en-US" dirty="0"/>
              <a:t>Question on Materials &amp; Methods</a:t>
            </a:r>
          </a:p>
        </p:txBody>
      </p:sp>
      <p:sp>
        <p:nvSpPr>
          <p:cNvPr id="3" name="Content Placeholder 2"/>
          <p:cNvSpPr>
            <a:spLocks noGrp="1"/>
          </p:cNvSpPr>
          <p:nvPr>
            <p:ph idx="4294967295"/>
          </p:nvPr>
        </p:nvSpPr>
        <p:spPr>
          <a:xfrm>
            <a:off x="351583" y="2214134"/>
            <a:ext cx="8609071" cy="4126755"/>
          </a:xfrm>
        </p:spPr>
        <p:txBody>
          <a:bodyPr>
            <a:normAutofit/>
          </a:bodyPr>
          <a:lstStyle/>
          <a:p>
            <a:pPr marL="0" indent="0">
              <a:buNone/>
            </a:pPr>
            <a:r>
              <a:rPr lang="en-US" sz="2000" dirty="0"/>
              <a:t>What are the main differences between ion trap and orbitrap mass analyzers?</a:t>
            </a:r>
            <a:endParaRPr lang="en-US" sz="18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Tree>
    <p:extLst>
      <p:ext uri="{BB962C8B-B14F-4D97-AF65-F5344CB8AC3E}">
        <p14:creationId xmlns:p14="http://schemas.microsoft.com/office/powerpoint/2010/main" val="216786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0" y="665040"/>
            <a:ext cx="7250202" cy="747396"/>
          </a:xfrm>
        </p:spPr>
        <p:txBody>
          <a:bodyPr/>
          <a:lstStyle/>
          <a:p>
            <a:r>
              <a:rPr lang="en-US" dirty="0"/>
              <a:t>Results</a:t>
            </a:r>
          </a:p>
        </p:txBody>
      </p:sp>
      <p:sp>
        <p:nvSpPr>
          <p:cNvPr id="3" name="Content Placeholder 2"/>
          <p:cNvSpPr>
            <a:spLocks noGrp="1"/>
          </p:cNvSpPr>
          <p:nvPr>
            <p:ph idx="4294967295"/>
          </p:nvPr>
        </p:nvSpPr>
        <p:spPr>
          <a:xfrm>
            <a:off x="247850" y="1231164"/>
            <a:ext cx="8609071" cy="4712436"/>
          </a:xfrm>
        </p:spPr>
        <p:txBody>
          <a:bodyPr>
            <a:normAutofit/>
          </a:bodyPr>
          <a:lstStyle/>
          <a:p>
            <a:pPr marL="0" indent="0">
              <a:buNone/>
            </a:pPr>
            <a:r>
              <a:rPr lang="en-US" sz="2000" dirty="0"/>
              <a:t>MasSpec Pen analysis of ovarian tissue samples using an orbitrap mass analyzer </a:t>
            </a:r>
          </a:p>
          <a:p>
            <a:pPr lvl="1"/>
            <a:r>
              <a:rPr lang="en-US" sz="1800" dirty="0"/>
              <a:t>Differences in the metabolite and lipid profile between normal, low-grade serous carcinomas (LGSC) and high-grade serous carcinomas (HGSC) samples were observed from MasSpec Pen mass spectra (</a:t>
            </a:r>
            <a:r>
              <a:rPr lang="en-US" sz="1800" b="1" dirty="0"/>
              <a:t>Fig. 1</a:t>
            </a:r>
            <a:r>
              <a:rPr lang="en-US" sz="1800" dirty="0"/>
              <a:t>). </a:t>
            </a:r>
          </a:p>
          <a:p>
            <a:pPr lvl="1"/>
            <a:endParaRPr lang="en-US" sz="1800" dirty="0"/>
          </a:p>
          <a:p>
            <a:pPr marL="0" indent="0">
              <a:buNone/>
            </a:pPr>
            <a:r>
              <a:rPr lang="en-US" sz="2000" dirty="0"/>
              <a:t>Statistical models were built from MasSpec Pen Data to predict ovarian cancer </a:t>
            </a:r>
          </a:p>
          <a:p>
            <a:pPr lvl="1"/>
            <a:r>
              <a:rPr lang="en-US" sz="1800" dirty="0"/>
              <a:t>HGSC vs normal and Cancer (HGSC + LGSC) vs normal. The classifier was trained, validated and tested with separate sample sets, obtaining high classification performance (</a:t>
            </a:r>
            <a:r>
              <a:rPr lang="en-US" sz="1800" b="1" dirty="0"/>
              <a:t>Fig. 2</a:t>
            </a:r>
            <a:r>
              <a:rPr lang="en-US" sz="1800" dirty="0"/>
              <a:t>).  </a:t>
            </a:r>
          </a:p>
          <a:p>
            <a:pPr lvl="1"/>
            <a:r>
              <a:rPr lang="en-US" sz="1800" dirty="0"/>
              <a:t>HGSC vs LGSC vs normal – only validation set. Overall accuracy = 97.7%.</a:t>
            </a:r>
          </a:p>
          <a:p>
            <a:pPr lvl="1"/>
            <a:r>
              <a:rPr lang="en-US" sz="1800" dirty="0"/>
              <a:t>Molecular models included biologically relevant lipid and metabolite species.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Tree>
    <p:extLst>
      <p:ext uri="{BB962C8B-B14F-4D97-AF65-F5344CB8AC3E}">
        <p14:creationId xmlns:p14="http://schemas.microsoft.com/office/powerpoint/2010/main" val="257965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434175"/>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sp>
        <p:nvSpPr>
          <p:cNvPr id="7" name="TextBox 6"/>
          <p:cNvSpPr txBox="1"/>
          <p:nvPr/>
        </p:nvSpPr>
        <p:spPr>
          <a:xfrm>
            <a:off x="343839" y="683931"/>
            <a:ext cx="8621971" cy="338554"/>
          </a:xfrm>
          <a:prstGeom prst="rect">
            <a:avLst/>
          </a:prstGeom>
          <a:noFill/>
        </p:spPr>
        <p:txBody>
          <a:bodyPr wrap="square" rtlCol="0">
            <a:spAutoFit/>
          </a:bodyPr>
          <a:lstStyle/>
          <a:p>
            <a:r>
              <a:rPr lang="en-US" sz="1600" b="1" dirty="0">
                <a:latin typeface="+mj-lt"/>
              </a:rPr>
              <a:t>MasSpec Pen Analysis of Ovarian Tissue Samples Using and Orbitrap Mass Analyzer </a:t>
            </a:r>
          </a:p>
        </p:txBody>
      </p:sp>
      <p:sp>
        <p:nvSpPr>
          <p:cNvPr id="3" name="Rectangle 2"/>
          <p:cNvSpPr/>
          <p:nvPr/>
        </p:nvSpPr>
        <p:spPr>
          <a:xfrm>
            <a:off x="1087632" y="4951515"/>
            <a:ext cx="6691417" cy="984885"/>
          </a:xfrm>
          <a:prstGeom prst="rect">
            <a:avLst/>
          </a:prstGeom>
          <a:solidFill>
            <a:schemeClr val="bg1">
              <a:lumMod val="75000"/>
            </a:schemeClr>
          </a:solidFill>
        </p:spPr>
        <p:txBody>
          <a:bodyPr wrap="square">
            <a:spAutoFit/>
          </a:bodyPr>
          <a:lstStyle/>
          <a:p>
            <a:pPr algn="just"/>
            <a:r>
              <a:rPr lang="en-US" sz="1200" b="1" dirty="0">
                <a:solidFill>
                  <a:srgbClr val="B11F24"/>
                </a:solidFill>
              </a:rPr>
              <a:t>Figure 2. </a:t>
            </a:r>
            <a:r>
              <a:rPr lang="en-US" sz="1100" b="1" dirty="0">
                <a:solidFill>
                  <a:srgbClr val="B11F24"/>
                </a:solidFill>
              </a:rPr>
              <a:t>Representative MasSpec Pen mass spectra of high-grade serous carcinoma (top), low-grade serous carcinoma (middle, background subtracted), and normal ovarian tissue (bottom) obtained with an orbitrap mass analyzer. Optical image of the stained parallel tissue section analyzed is provided. Tentative identifications are shown for selected ions. X:Y represents number of carbon atoms double bonds in the FA chains.</a:t>
            </a:r>
          </a:p>
        </p:txBody>
      </p:sp>
      <p:pic>
        <p:nvPicPr>
          <p:cNvPr id="5" name="Picture 4">
            <a:extLst>
              <a:ext uri="{FF2B5EF4-FFF2-40B4-BE49-F238E27FC236}">
                <a16:creationId xmlns:a16="http://schemas.microsoft.com/office/drawing/2014/main" id="{75DEE30E-D082-4275-8EF9-EBE4D9FBE6AF}"/>
              </a:ext>
            </a:extLst>
          </p:cNvPr>
          <p:cNvPicPr>
            <a:picLocks noChangeAspect="1"/>
          </p:cNvPicPr>
          <p:nvPr/>
        </p:nvPicPr>
        <p:blipFill>
          <a:blip r:embed="rId2"/>
          <a:stretch>
            <a:fillRect/>
          </a:stretch>
        </p:blipFill>
        <p:spPr>
          <a:xfrm>
            <a:off x="1087632" y="1036022"/>
            <a:ext cx="6568296" cy="3915493"/>
          </a:xfrm>
          <a:prstGeom prst="rect">
            <a:avLst/>
          </a:prstGeom>
        </p:spPr>
      </p:pic>
    </p:spTree>
    <p:extLst>
      <p:ext uri="{BB962C8B-B14F-4D97-AF65-F5344CB8AC3E}">
        <p14:creationId xmlns:p14="http://schemas.microsoft.com/office/powerpoint/2010/main" val="130168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104498" y="746056"/>
            <a:ext cx="9652536" cy="338554"/>
          </a:xfrm>
          <a:prstGeom prst="rect">
            <a:avLst/>
          </a:prstGeom>
          <a:noFill/>
        </p:spPr>
        <p:txBody>
          <a:bodyPr wrap="square" rtlCol="0">
            <a:spAutoFit/>
          </a:bodyPr>
          <a:lstStyle/>
          <a:p>
            <a:pPr algn="ctr"/>
            <a:r>
              <a:rPr lang="en-US" sz="1600" b="1" dirty="0">
                <a:latin typeface="+mj-lt"/>
              </a:rPr>
              <a:t>Statistical Prediction of Ovarian Cancer Using Training, Validation and Test Sample Sets</a:t>
            </a:r>
          </a:p>
        </p:txBody>
      </p:sp>
      <p:sp>
        <p:nvSpPr>
          <p:cNvPr id="3" name="Rectangle 2"/>
          <p:cNvSpPr/>
          <p:nvPr/>
        </p:nvSpPr>
        <p:spPr>
          <a:xfrm>
            <a:off x="4186796" y="4455279"/>
            <a:ext cx="3591584" cy="1384995"/>
          </a:xfrm>
          <a:prstGeom prst="rect">
            <a:avLst/>
          </a:prstGeom>
          <a:solidFill>
            <a:schemeClr val="bg1">
              <a:lumMod val="75000"/>
            </a:schemeClr>
          </a:solidFill>
        </p:spPr>
        <p:txBody>
          <a:bodyPr wrap="square">
            <a:spAutoFit/>
          </a:bodyPr>
          <a:lstStyle/>
          <a:p>
            <a:pPr algn="just"/>
            <a:r>
              <a:rPr lang="en-US" sz="1200" b="1" dirty="0">
                <a:solidFill>
                  <a:srgbClr val="B11F24"/>
                </a:solidFill>
              </a:rPr>
              <a:t>Figure 3</a:t>
            </a:r>
            <a:r>
              <a:rPr lang="en-US" sz="1400" b="1" dirty="0">
                <a:solidFill>
                  <a:srgbClr val="B11F24"/>
                </a:solidFill>
              </a:rPr>
              <a:t>. </a:t>
            </a:r>
            <a:r>
              <a:rPr lang="en-US" sz="1000" b="1" dirty="0">
                <a:solidFill>
                  <a:srgbClr val="B11F24"/>
                </a:solidFill>
              </a:rPr>
              <a:t>Lasso classification performance for ovarian cancer prediction based on MasSpec Pen data for the training, </a:t>
            </a:r>
            <a:r>
              <a:rPr lang="en-US" sz="1000" b="1" dirty="0" err="1">
                <a:solidFill>
                  <a:srgbClr val="B11F24"/>
                </a:solidFill>
              </a:rPr>
              <a:t>validation,and</a:t>
            </a:r>
            <a:r>
              <a:rPr lang="en-US" sz="1000" b="1" dirty="0">
                <a:solidFill>
                  <a:srgbClr val="B11F24"/>
                </a:solidFill>
              </a:rPr>
              <a:t> test sets. Results are shown in terms of sensitivity, specificity, and overall accuracy. Confusion matrices with per patient prediction are shown in Table 1 in the online Data Supplement. HG, high-grade serous carcinoma, NL, normal, N, sample number.</a:t>
            </a:r>
          </a:p>
        </p:txBody>
      </p:sp>
      <p:pic>
        <p:nvPicPr>
          <p:cNvPr id="2" name="Picture 1">
            <a:extLst>
              <a:ext uri="{FF2B5EF4-FFF2-40B4-BE49-F238E27FC236}">
                <a16:creationId xmlns:a16="http://schemas.microsoft.com/office/drawing/2014/main" id="{4B060CA4-1EB0-42F7-9FCD-92E376D4A73C}"/>
              </a:ext>
            </a:extLst>
          </p:cNvPr>
          <p:cNvPicPr>
            <a:picLocks noChangeAspect="1"/>
          </p:cNvPicPr>
          <p:nvPr/>
        </p:nvPicPr>
        <p:blipFill>
          <a:blip r:embed="rId2"/>
          <a:stretch>
            <a:fillRect/>
          </a:stretch>
        </p:blipFill>
        <p:spPr>
          <a:xfrm>
            <a:off x="595211" y="1106807"/>
            <a:ext cx="3591584" cy="4835860"/>
          </a:xfrm>
          <a:prstGeom prst="rect">
            <a:avLst/>
          </a:prstGeom>
        </p:spPr>
      </p:pic>
    </p:spTree>
    <p:extLst>
      <p:ext uri="{BB962C8B-B14F-4D97-AF65-F5344CB8AC3E}">
        <p14:creationId xmlns:p14="http://schemas.microsoft.com/office/powerpoint/2010/main" val="1172904761"/>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1849</TotalTime>
  <Words>1074</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Times New Roman</vt:lpstr>
      <vt:lpstr>Office Theme</vt:lpstr>
      <vt:lpstr>PowerPoint Presentation</vt:lpstr>
      <vt:lpstr>Introduction</vt:lpstr>
      <vt:lpstr>Questions on Introduction</vt:lpstr>
      <vt:lpstr>Materials and Methods</vt:lpstr>
      <vt:lpstr>PowerPoint Presentation</vt:lpstr>
      <vt:lpstr>Question on Materials &amp; Methods</vt:lpstr>
      <vt:lpstr>Results</vt:lpstr>
      <vt:lpstr>PowerPoint Presentation</vt:lpstr>
      <vt:lpstr>PowerPoint Presentation</vt:lpstr>
      <vt:lpstr>Results</vt:lpstr>
      <vt:lpstr>PowerPoint Presentation</vt:lpstr>
      <vt:lpstr>PowerPoint Presentation</vt:lpstr>
      <vt:lpstr>Questions on Results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132</cp:revision>
  <dcterms:created xsi:type="dcterms:W3CDTF">2014-07-07T15:02:10Z</dcterms:created>
  <dcterms:modified xsi:type="dcterms:W3CDTF">2019-05-16T17:50:52Z</dcterms:modified>
</cp:coreProperties>
</file>