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7" r:id="rId3"/>
    <p:sldId id="268" r:id="rId4"/>
    <p:sldId id="266" r:id="rId5"/>
    <p:sldId id="265" r:id="rId6"/>
    <p:sldId id="272" r:id="rId7"/>
    <p:sldId id="264" r:id="rId8"/>
    <p:sldId id="275" r:id="rId9"/>
    <p:sldId id="273" r:id="rId10"/>
    <p:sldId id="274" r:id="rId11"/>
    <p:sldId id="269" r:id="rId12"/>
    <p:sldId id="263" r:id="rId13"/>
    <p:sldId id="276" r:id="rId14"/>
    <p:sldId id="277" r:id="rId15"/>
    <p:sldId id="278" r:id="rId16"/>
    <p:sldId id="280" r:id="rId17"/>
    <p:sldId id="282" r:id="rId18"/>
    <p:sldId id="283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23686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5500" b="1" dirty="0"/>
              <a:t>Estimates of Within-Subject Biological Variation Derived from Pathology Databases: An Approach to Allow Assessment of the Effects of Age, Sex, Time between Sample Collections and Analyte Concentration on Reference Change Values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6200" dirty="0"/>
              <a:t>G.R.D. Jones </a:t>
            </a: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April 2019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www.clinchem.org/content/65/4/579.full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2019 by the American Association for Clinical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7C4D2-D76A-4122-9472-A505A943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" y="1971073"/>
            <a:ext cx="3490253" cy="4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8470"/>
          <a:stretch/>
        </p:blipFill>
        <p:spPr>
          <a:xfrm>
            <a:off x="268903" y="693855"/>
            <a:ext cx="7791364" cy="5362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0833" b="35981"/>
          <a:stretch/>
        </p:blipFill>
        <p:spPr>
          <a:xfrm>
            <a:off x="0" y="36145"/>
            <a:ext cx="7977880" cy="531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972" t="70610" r="5744" b="16081"/>
          <a:stretch/>
        </p:blipFill>
        <p:spPr>
          <a:xfrm>
            <a:off x="0" y="6055941"/>
            <a:ext cx="4294245" cy="637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972" t="83071" r="5744" b="344"/>
          <a:stretch/>
        </p:blipFill>
        <p:spPr>
          <a:xfrm>
            <a:off x="4572000" y="6055941"/>
            <a:ext cx="4294245" cy="79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212" y="928645"/>
            <a:ext cx="715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dirty="0"/>
              <a:t>Sex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2278" y="866116"/>
            <a:ext cx="7328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dirty="0"/>
              <a:t>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0611" y="932363"/>
            <a:ext cx="2108078" cy="656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AU" sz="2400" dirty="0"/>
              <a:t>Time between</a:t>
            </a:r>
            <a:br>
              <a:rPr lang="en-AU" sz="2400" dirty="0"/>
            </a:br>
            <a:r>
              <a:rPr lang="en-AU" sz="2400" dirty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294080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Effect of starting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500" dirty="0"/>
              <a:t>When the first result of a pair from a patient was low compared with the overall median, the next result was likely to be higher.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500" dirty="0"/>
              <a:t>When the first result of a pair from a patient was high compared with the overall median, the next result was likely to be lower.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500" dirty="0"/>
              <a:t>This effect was seen for all </a:t>
            </a:r>
            <a:r>
              <a:rPr lang="en-AU" sz="2500" dirty="0" err="1"/>
              <a:t>analytes</a:t>
            </a:r>
            <a:r>
              <a:rPr lang="en-AU" sz="2500" dirty="0"/>
              <a:t> (see next slide)</a:t>
            </a:r>
          </a:p>
          <a:p>
            <a:pPr marL="0" indent="0">
              <a:buNone/>
            </a:pP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6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398564" y="169333"/>
            <a:ext cx="8471781" cy="4973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9523"/>
            <a:ext cx="9144000" cy="1068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4466" y="5142669"/>
            <a:ext cx="604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Starting concentrations – percentile groups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70405" y="2266478"/>
            <a:ext cx="344491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200" dirty="0"/>
              <a:t>Midpoint Deviation </a:t>
            </a:r>
          </a:p>
          <a:p>
            <a:pPr algn="ctr"/>
            <a:r>
              <a:rPr lang="en-AU" sz="2200" dirty="0"/>
              <a:t>(fraction of estimated CVi)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5779" y="465666"/>
            <a:ext cx="648607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Low concentration of 1</a:t>
            </a:r>
            <a:r>
              <a:rPr lang="en-AU" baseline="30000" dirty="0">
                <a:solidFill>
                  <a:srgbClr val="C00000"/>
                </a:solidFill>
              </a:rPr>
              <a:t>st</a:t>
            </a:r>
            <a:r>
              <a:rPr lang="en-AU" dirty="0">
                <a:solidFill>
                  <a:srgbClr val="C00000"/>
                </a:solidFill>
              </a:rPr>
              <a:t> sample, next result likely to be higher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22600" y="834998"/>
            <a:ext cx="770467" cy="3418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0912" y="3826932"/>
            <a:ext cx="6447599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</a:rPr>
              <a:t>High concentration of 1</a:t>
            </a:r>
            <a:r>
              <a:rPr lang="en-AU" baseline="30000" dirty="0">
                <a:solidFill>
                  <a:srgbClr val="7030A0"/>
                </a:solidFill>
              </a:rPr>
              <a:t>st</a:t>
            </a:r>
            <a:r>
              <a:rPr lang="en-AU" dirty="0">
                <a:solidFill>
                  <a:srgbClr val="7030A0"/>
                </a:solidFill>
              </a:rPr>
              <a:t> sample, next result likely to be lower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90267" y="3276600"/>
            <a:ext cx="355600" cy="550332"/>
          </a:xfrm>
          <a:prstGeom prst="straightConnector1">
            <a:avLst/>
          </a:prstGeom>
          <a:ln>
            <a:solidFill>
              <a:srgbClr val="7030A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23377" y="6502503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Analyte</a:t>
            </a:r>
            <a:r>
              <a:rPr lang="en-AU" dirty="0"/>
              <a:t> markers in graph same as previous figure</a:t>
            </a: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Discussion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31908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The estimates of </a:t>
            </a:r>
            <a:r>
              <a:rPr lang="en-US" sz="2500" dirty="0" err="1"/>
              <a:t>CVi</a:t>
            </a:r>
            <a:r>
              <a:rPr lang="en-US" sz="2500" dirty="0"/>
              <a:t> were obtained without any additional blood collections or measurements.</a:t>
            </a:r>
          </a:p>
          <a:p>
            <a:pPr marL="0" indent="0">
              <a:buNone/>
            </a:pPr>
            <a:r>
              <a:rPr lang="en-US" sz="2500" dirty="0"/>
              <a:t>A reasonable correlation with existing data was obtained.</a:t>
            </a:r>
          </a:p>
          <a:p>
            <a:pPr marL="0" indent="0">
              <a:buNone/>
            </a:pPr>
            <a:r>
              <a:rPr lang="en-US" sz="2500" dirty="0"/>
              <a:t>The estimates reflect the pre-analytical and analytical variation used in routine practice.</a:t>
            </a:r>
          </a:p>
          <a:p>
            <a:pPr marL="0" indent="0">
              <a:buNone/>
            </a:pPr>
            <a:r>
              <a:rPr lang="en-US" sz="2500" dirty="0"/>
              <a:t>CV</a:t>
            </a:r>
            <a:r>
              <a:rPr lang="en-US" sz="2500" baseline="-25000" dirty="0"/>
              <a:t>TOT</a:t>
            </a:r>
            <a:r>
              <a:rPr lang="en-US" sz="2500" dirty="0"/>
              <a:t> can be used directly for Reference Change Value calculations.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7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Discussion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31908"/>
            <a:ext cx="7793356" cy="4198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Due to the large numbers available, other factors can be addressed.</a:t>
            </a:r>
          </a:p>
          <a:p>
            <a:pPr marL="0" indent="0">
              <a:buNone/>
            </a:pPr>
            <a:r>
              <a:rPr lang="en-US" sz="2500" dirty="0"/>
              <a:t>In this study the effect of sex, age and time between collections was generally small.</a:t>
            </a:r>
          </a:p>
          <a:p>
            <a:pPr marL="0" indent="0">
              <a:buNone/>
            </a:pPr>
            <a:r>
              <a:rPr lang="en-US" sz="2500" dirty="0"/>
              <a:t>Some changes were seen:</a:t>
            </a:r>
          </a:p>
          <a:p>
            <a:pPr lvl="1" indent="-342900"/>
            <a:r>
              <a:rPr lang="en-US" dirty="0"/>
              <a:t>Sodium </a:t>
            </a:r>
            <a:r>
              <a:rPr lang="en-US" dirty="0" err="1"/>
              <a:t>CVi</a:t>
            </a:r>
            <a:r>
              <a:rPr lang="en-US" dirty="0"/>
              <a:t> increased (slightly) with age</a:t>
            </a:r>
          </a:p>
          <a:p>
            <a:pPr lvl="1" indent="-342900"/>
            <a:r>
              <a:rPr lang="en-US" dirty="0"/>
              <a:t>GGT </a:t>
            </a:r>
            <a:r>
              <a:rPr lang="en-US" dirty="0" err="1"/>
              <a:t>CVi</a:t>
            </a:r>
            <a:r>
              <a:rPr lang="en-US" dirty="0"/>
              <a:t> decreased (slightly) with age</a:t>
            </a:r>
          </a:p>
          <a:p>
            <a:pPr lvl="1" indent="-342900"/>
            <a:r>
              <a:rPr lang="en-US" dirty="0"/>
              <a:t>Phosphate variability decreased with time between samples</a:t>
            </a:r>
          </a:p>
          <a:p>
            <a:r>
              <a:rPr lang="en-US" dirty="0"/>
              <a:t>Further studies can further address these findings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Discussion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31908"/>
            <a:ext cx="7793356" cy="419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The asymmetry seen with starting concentration has important implications.</a:t>
            </a:r>
          </a:p>
          <a:p>
            <a:pPr lvl="1" indent="-342900"/>
            <a:r>
              <a:rPr lang="en-US" sz="2500" dirty="0"/>
              <a:t>The next result after a high result sample is less likely to rise further than to fall.</a:t>
            </a:r>
          </a:p>
          <a:p>
            <a:pPr lvl="1" indent="-342900"/>
            <a:r>
              <a:rPr lang="en-US" sz="2500" dirty="0"/>
              <a:t>An increase from a high result is more significant than a fall of the same amount.</a:t>
            </a:r>
          </a:p>
          <a:p>
            <a:pPr marL="0" indent="0">
              <a:buNone/>
            </a:pPr>
            <a:r>
              <a:rPr lang="en-US" sz="2500" dirty="0"/>
              <a:t>RCV calculations should be developed to include this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533" y="1401285"/>
            <a:ext cx="8356600" cy="4328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The process needs large numbers of results.</a:t>
            </a:r>
          </a:p>
          <a:p>
            <a:pPr marL="0" indent="0">
              <a:buNone/>
            </a:pPr>
            <a:r>
              <a:rPr lang="en-US" sz="2200" dirty="0"/>
              <a:t>Data measured to more significant figures is preferred.</a:t>
            </a:r>
          </a:p>
          <a:p>
            <a:pPr marL="0" indent="0">
              <a:buNone/>
            </a:pPr>
            <a:r>
              <a:rPr lang="en-US" sz="2200" dirty="0"/>
              <a:t>Strategies can be used to limit the effect of unwell subjects:</a:t>
            </a:r>
          </a:p>
          <a:p>
            <a:pPr lvl="1" indent="-342900"/>
            <a:r>
              <a:rPr lang="en-US" sz="2200" dirty="0"/>
              <a:t>Use General Practice samples (as in this study)</a:t>
            </a:r>
          </a:p>
          <a:p>
            <a:pPr lvl="1" indent="-342900"/>
            <a:r>
              <a:rPr lang="en-US" sz="2200" dirty="0"/>
              <a:t>Use only 2 samples from each person</a:t>
            </a:r>
          </a:p>
          <a:p>
            <a:pPr lvl="1" indent="-342900"/>
            <a:r>
              <a:rPr lang="en-US" sz="2200" dirty="0"/>
              <a:t>Use two samples separated by greater time (the patient is less likely to be considered unwell by the treating doctor)</a:t>
            </a:r>
          </a:p>
          <a:p>
            <a:pPr marL="0" indent="0">
              <a:buNone/>
            </a:pPr>
            <a:r>
              <a:rPr lang="en-US" sz="2200" dirty="0"/>
              <a:t>Strategies need to be developed to address skewed distributions (seen with larger CVs).</a:t>
            </a:r>
          </a:p>
          <a:p>
            <a:pPr marL="0" indent="0">
              <a:buNone/>
            </a:pPr>
            <a:r>
              <a:rPr lang="en-US" sz="2200" dirty="0"/>
              <a:t>Better statistical techniques can be adopted. </a:t>
            </a:r>
          </a:p>
          <a:p>
            <a:pPr marL="0" indent="0">
              <a:buNone/>
            </a:pPr>
            <a:r>
              <a:rPr lang="en-US" sz="2200" dirty="0"/>
              <a:t>Note no confidence limits around the </a:t>
            </a:r>
            <a:r>
              <a:rPr lang="en-US" sz="2200" dirty="0" err="1"/>
              <a:t>CVi</a:t>
            </a:r>
            <a:r>
              <a:rPr lang="en-US" sz="2200" dirty="0"/>
              <a:t> estimates are produced.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533" y="1401285"/>
            <a:ext cx="8356600" cy="432895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Pathology databases contain important information.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Indirect techniques can extract this information.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The only tools are personal computer, a spreadsheet, some data and some time.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Reference interval and </a:t>
            </a:r>
            <a:r>
              <a:rPr lang="en-US" sz="2200" dirty="0" err="1"/>
              <a:t>CVi</a:t>
            </a:r>
            <a:r>
              <a:rPr lang="en-US" sz="2200" dirty="0"/>
              <a:t> data can be developed, investigated and checked.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Thought must be given to the statistical techniques and confounding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533" y="1401285"/>
            <a:ext cx="8356600" cy="432895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How might you use stored pathology data to improve your laboratory?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8407730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1: Within-subject Biological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600" y="1297207"/>
            <a:ext cx="8197777" cy="4491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Within-individual biological variation is:</a:t>
            </a:r>
          </a:p>
          <a:p>
            <a:pPr marL="623888" lvl="1" indent="-266700"/>
            <a:r>
              <a:rPr lang="en-US" sz="2200" dirty="0"/>
              <a:t>The random variation of </a:t>
            </a:r>
            <a:r>
              <a:rPr lang="en-US" sz="2200" dirty="0" err="1"/>
              <a:t>analyte</a:t>
            </a:r>
            <a:r>
              <a:rPr lang="en-US" sz="2200" dirty="0"/>
              <a:t> concentration in a person over time</a:t>
            </a:r>
          </a:p>
          <a:p>
            <a:pPr marL="623888" lvl="1" indent="-266700"/>
            <a:r>
              <a:rPr lang="en-US" sz="2200" dirty="0"/>
              <a:t>It (usually) excludes changes due to controllable factors, such as time of day, effect of meals, menstrual cycle </a:t>
            </a:r>
            <a:r>
              <a:rPr lang="en-US" sz="2200" dirty="0" err="1"/>
              <a:t>etc</a:t>
            </a:r>
            <a:endParaRPr lang="en-US" sz="2200" dirty="0"/>
          </a:p>
          <a:p>
            <a:pPr marL="623888" lvl="1" indent="-266700"/>
            <a:r>
              <a:rPr lang="en-US" sz="2200" dirty="0"/>
              <a:t>It is expressed as the individual coefficient of variation (CV</a:t>
            </a:r>
            <a:r>
              <a:rPr lang="en-US" sz="2200" baseline="-25000" dirty="0"/>
              <a:t>I</a:t>
            </a:r>
            <a:r>
              <a:rPr lang="en-US" sz="2200" dirty="0"/>
              <a:t>)</a:t>
            </a:r>
          </a:p>
          <a:p>
            <a:pPr marL="623888" lvl="1" indent="-266700"/>
            <a:r>
              <a:rPr lang="en-US" sz="2200" dirty="0"/>
              <a:t>Is used to provide analytical performance specifications</a:t>
            </a:r>
          </a:p>
          <a:p>
            <a:pPr marL="623888" lvl="1" indent="-266700"/>
            <a:r>
              <a:rPr lang="en-US" sz="2200" dirty="0"/>
              <a:t>Is used to calculate a Reference Change Value (RCV)</a:t>
            </a:r>
            <a:br>
              <a:rPr lang="en-US" sz="2200" dirty="0"/>
            </a:br>
            <a:r>
              <a:rPr lang="en-US" sz="2200" dirty="0"/>
              <a:t>       (also known as a Critical Difference)</a:t>
            </a:r>
          </a:p>
          <a:p>
            <a:pPr marL="623888" lvl="1" indent="-266700"/>
            <a:r>
              <a:rPr lang="en-US" sz="2200" dirty="0"/>
              <a:t>RCV includes the total variation in a result (CV</a:t>
            </a:r>
            <a:r>
              <a:rPr lang="en-US" sz="2200" baseline="-25000" dirty="0"/>
              <a:t>TOT</a:t>
            </a:r>
            <a:r>
              <a:rPr lang="en-US" sz="2200" dirty="0"/>
              <a:t>)</a:t>
            </a:r>
          </a:p>
          <a:p>
            <a:pPr marL="623888" lvl="1" indent="-266700"/>
            <a:r>
              <a:rPr lang="en-US" sz="2200" dirty="0"/>
              <a:t>CV</a:t>
            </a:r>
            <a:r>
              <a:rPr lang="en-US" sz="2200" baseline="-25000" dirty="0"/>
              <a:t>TOT</a:t>
            </a:r>
            <a:r>
              <a:rPr lang="en-US" sz="2200" dirty="0"/>
              <a:t>  includes CV</a:t>
            </a:r>
            <a:r>
              <a:rPr lang="en-US" sz="2200" baseline="-25000" dirty="0"/>
              <a:t>I</a:t>
            </a:r>
            <a:r>
              <a:rPr lang="en-US" sz="2200" dirty="0"/>
              <a:t>, analytical variation (CV</a:t>
            </a:r>
            <a:r>
              <a:rPr lang="en-US" sz="2200" baseline="-25000" dirty="0"/>
              <a:t>A</a:t>
            </a:r>
            <a:r>
              <a:rPr lang="en-US" sz="2200" dirty="0"/>
              <a:t>) and pre-analytical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8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8407730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2: Within-subject Biological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600" y="1401286"/>
            <a:ext cx="8197777" cy="41310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700" dirty="0"/>
              <a:t>Within-individual biological variation is estimated by: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Formal studies using healthy “reference individuals”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Each subject is tested on multiple occasions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“Few subjects, multiple samples”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Pre-analytical variation is minimized by standard collection protocols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Analytical variation is minimized by duplicate analysis in a small number of analytical runs.</a:t>
            </a:r>
          </a:p>
          <a:p>
            <a:pPr lvl="1"/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5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Discussion Questions.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Where are </a:t>
            </a:r>
            <a:r>
              <a:rPr lang="en-US" sz="2100" dirty="0" err="1"/>
              <a:t>CVi</a:t>
            </a:r>
            <a:r>
              <a:rPr lang="en-US" sz="2100" dirty="0"/>
              <a:t> data currently found?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How are </a:t>
            </a:r>
            <a:r>
              <a:rPr lang="en-US" sz="2100" dirty="0" err="1"/>
              <a:t>CVi</a:t>
            </a:r>
            <a:r>
              <a:rPr lang="en-US" sz="2100" dirty="0"/>
              <a:t> data used for analytical quality specifications?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What is the usual formula for estimating the RCV?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Indirect techniques /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3114" y="1328201"/>
            <a:ext cx="7793356" cy="4247822"/>
          </a:xfrm>
        </p:spPr>
        <p:txBody>
          <a:bodyPr>
            <a:noAutofit/>
          </a:bodyPr>
          <a:lstStyle/>
          <a:p>
            <a:pPr marL="357188" indent="-357188">
              <a:spcBef>
                <a:spcPts val="800"/>
              </a:spcBef>
            </a:pPr>
            <a:r>
              <a:rPr lang="en-US" sz="2200" dirty="0"/>
              <a:t>Formal </a:t>
            </a:r>
            <a:r>
              <a:rPr lang="en-US" sz="2200" dirty="0" err="1"/>
              <a:t>CVi</a:t>
            </a:r>
            <a:r>
              <a:rPr lang="en-US" sz="2200" dirty="0"/>
              <a:t> studies are analogous to formal reference interval studies (healthy reference individuals under controlled conditions).</a:t>
            </a:r>
          </a:p>
          <a:p>
            <a:pPr marL="357188" indent="-357188">
              <a:spcBef>
                <a:spcPts val="800"/>
              </a:spcBef>
            </a:pPr>
            <a:r>
              <a:rPr lang="en-US" sz="2200" dirty="0"/>
              <a:t>Formal reference interval studies are also called </a:t>
            </a:r>
            <a:r>
              <a:rPr lang="en-US" sz="2200" i="1" dirty="0"/>
              <a:t>direct</a:t>
            </a:r>
            <a:r>
              <a:rPr lang="en-US" sz="2200" dirty="0"/>
              <a:t> studies</a:t>
            </a:r>
          </a:p>
          <a:p>
            <a:pPr marL="357188" indent="-357188">
              <a:spcBef>
                <a:spcPts val="800"/>
              </a:spcBef>
            </a:pPr>
            <a:r>
              <a:rPr lang="en-US" sz="2200" dirty="0"/>
              <a:t>Indirect reference interval studies use data from routine pathology databases.</a:t>
            </a:r>
          </a:p>
          <a:p>
            <a:pPr marL="357188" indent="-357188">
              <a:spcBef>
                <a:spcPts val="800"/>
              </a:spcBef>
            </a:pPr>
            <a:r>
              <a:rPr lang="en-US" sz="2200" dirty="0"/>
              <a:t>This paper uses data from a routine pathology database to generate </a:t>
            </a:r>
            <a:r>
              <a:rPr lang="en-US" sz="2200" dirty="0" err="1"/>
              <a:t>CVi</a:t>
            </a:r>
            <a:r>
              <a:rPr lang="en-US" sz="2200" dirty="0"/>
              <a:t> data.</a:t>
            </a:r>
          </a:p>
          <a:p>
            <a:pPr marL="357188" indent="-357188">
              <a:spcBef>
                <a:spcPts val="800"/>
              </a:spcBef>
            </a:pPr>
            <a:r>
              <a:rPr lang="en-US" sz="2200" dirty="0"/>
              <a:t>This can be considered an </a:t>
            </a:r>
            <a:r>
              <a:rPr lang="en-US" sz="2200" i="1" dirty="0"/>
              <a:t>indirect</a:t>
            </a:r>
            <a:r>
              <a:rPr lang="en-US" sz="2200" dirty="0"/>
              <a:t> method</a:t>
            </a:r>
          </a:p>
          <a:p>
            <a:pPr marL="357188" indent="-357188">
              <a:spcBef>
                <a:spcPts val="800"/>
              </a:spcBef>
            </a:pPr>
            <a:r>
              <a:rPr lang="en-US" sz="2200" dirty="0"/>
              <a:t>“Many subjects (thousands), few samples (two)”</a:t>
            </a:r>
          </a:p>
          <a:p>
            <a:pPr marL="357188" lvl="1" indent="-357188">
              <a:spcBef>
                <a:spcPts val="800"/>
              </a:spcBef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3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Indirect techniques /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7717" y="1329248"/>
            <a:ext cx="8678127" cy="44024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900" dirty="0"/>
              <a:t>Compared with Direct Studies, Indirect Studies are: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Much cheaper (no new subjects, collections or measurements)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Much faster (a few hours rather than a few months)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And they include the analytical and pre-analytical variation seen in routine practice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Can assess different populations (old, young </a:t>
            </a:r>
            <a:r>
              <a:rPr lang="en-US" sz="2500" dirty="0" err="1"/>
              <a:t>etc</a:t>
            </a:r>
            <a:r>
              <a:rPr lang="en-US" sz="25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500" dirty="0"/>
              <a:t>But: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Do the data reflect the variation seen in healthy 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03376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869795"/>
            <a:ext cx="7793356" cy="5090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dirty="0"/>
              <a:t>Data extraction.</a:t>
            </a:r>
          </a:p>
          <a:p>
            <a:pPr lvl="1"/>
            <a:r>
              <a:rPr lang="en-US" sz="2100" dirty="0"/>
              <a:t>Pairs of results from the sample patient</a:t>
            </a:r>
          </a:p>
          <a:p>
            <a:pPr lvl="1"/>
            <a:r>
              <a:rPr lang="en-US" sz="2100" dirty="0"/>
              <a:t>Pairs produce the Result Ratio (2</a:t>
            </a:r>
            <a:r>
              <a:rPr lang="en-US" sz="2100" baseline="30000" dirty="0"/>
              <a:t>nd</a:t>
            </a:r>
            <a:r>
              <a:rPr lang="en-US" sz="2100" dirty="0"/>
              <a:t> Result / 1</a:t>
            </a:r>
            <a:r>
              <a:rPr lang="en-US" sz="2100" baseline="30000" dirty="0"/>
              <a:t>st</a:t>
            </a:r>
            <a:r>
              <a:rPr lang="en-US" sz="2100" dirty="0"/>
              <a:t> Result)</a:t>
            </a:r>
          </a:p>
          <a:p>
            <a:pPr lvl="1"/>
            <a:r>
              <a:rPr lang="en-US" sz="2100" dirty="0"/>
              <a:t>29 common chemistry and hematology tests</a:t>
            </a:r>
          </a:p>
          <a:p>
            <a:pPr lvl="1"/>
            <a:r>
              <a:rPr lang="en-US" sz="2100" dirty="0"/>
              <a:t>Relevant patient demographics: age, sex, location, time between samples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900" dirty="0"/>
              <a:t>Statistics.</a:t>
            </a:r>
          </a:p>
          <a:p>
            <a:pPr lvl="1"/>
            <a:r>
              <a:rPr lang="en-US" sz="2100" dirty="0"/>
              <a:t>Aim to determine the variation in the Result Ratio</a:t>
            </a:r>
          </a:p>
          <a:p>
            <a:pPr lvl="1"/>
            <a:r>
              <a:rPr lang="en-US" sz="2100" dirty="0"/>
              <a:t>This paper used the Bhattacharya technique</a:t>
            </a:r>
          </a:p>
          <a:p>
            <a:pPr lvl="1"/>
            <a:r>
              <a:rPr lang="en-US" sz="2100" dirty="0"/>
              <a:t>A graphical technique to find a Gaussian distribution in the midst of other data</a:t>
            </a:r>
          </a:p>
          <a:p>
            <a:pPr lvl="1"/>
            <a:r>
              <a:rPr lang="en-US" sz="2100" dirty="0"/>
              <a:t>No need to remove outliers</a:t>
            </a:r>
          </a:p>
          <a:p>
            <a:pPr lvl="1"/>
            <a:r>
              <a:rPr lang="en-US" sz="2100" dirty="0"/>
              <a:t>Determines total result variation (CV</a:t>
            </a:r>
            <a:r>
              <a:rPr lang="en-US" sz="2100" baseline="-25000" dirty="0"/>
              <a:t>TOT</a:t>
            </a:r>
            <a:r>
              <a:rPr lang="en-US" sz="2100" dirty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102" y="693855"/>
            <a:ext cx="8226275" cy="747396"/>
          </a:xfrm>
        </p:spPr>
        <p:txBody>
          <a:bodyPr/>
          <a:lstStyle/>
          <a:p>
            <a:r>
              <a:rPr lang="en-AU" dirty="0"/>
              <a:t>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4222949"/>
          </a:xfrm>
        </p:spPr>
        <p:txBody>
          <a:bodyPr>
            <a:normAutofit/>
          </a:bodyPr>
          <a:lstStyle/>
          <a:p>
            <a:r>
              <a:rPr lang="en-AU" dirty="0"/>
              <a:t>Good Gaussian data found for 26 tests</a:t>
            </a:r>
            <a:br>
              <a:rPr lang="en-AU" dirty="0"/>
            </a:br>
            <a:r>
              <a:rPr lang="en-AU" sz="2100" dirty="0"/>
              <a:t>(skewed for CRP, ferritin, trigs not further considered)</a:t>
            </a:r>
          </a:p>
          <a:p>
            <a:r>
              <a:rPr lang="en-AU" dirty="0"/>
              <a:t>CVi estimates taken by removing </a:t>
            </a:r>
            <a:r>
              <a:rPr lang="en-AU" dirty="0" err="1"/>
              <a:t>CVa</a:t>
            </a:r>
            <a:r>
              <a:rPr lang="en-AU" dirty="0"/>
              <a:t> effects from measured CV</a:t>
            </a:r>
            <a:r>
              <a:rPr lang="en-AU" baseline="-25000" dirty="0"/>
              <a:t>TOT</a:t>
            </a:r>
          </a:p>
          <a:p>
            <a:r>
              <a:rPr lang="en-AU" dirty="0"/>
              <a:t>Generally a good correlation was seen with CVI estimates from the </a:t>
            </a:r>
            <a:r>
              <a:rPr lang="en-AU" dirty="0" err="1"/>
              <a:t>Ricos</a:t>
            </a:r>
            <a:r>
              <a:rPr lang="en-AU" dirty="0"/>
              <a:t> database* (see next slide)</a:t>
            </a:r>
          </a:p>
          <a:p>
            <a:r>
              <a:rPr lang="en-AU" dirty="0"/>
              <a:t>Generally the effects of Age, Sex and Time between sample collection were small (see slide after next)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0200" y="6121400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*www.westgard.com/biodatabase1</a:t>
            </a:r>
          </a:p>
        </p:txBody>
      </p:sp>
    </p:spTree>
    <p:extLst>
      <p:ext uri="{BB962C8B-B14F-4D97-AF65-F5344CB8AC3E}">
        <p14:creationId xmlns:p14="http://schemas.microsoft.com/office/powerpoint/2010/main" val="88932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61" y="0"/>
            <a:ext cx="6456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958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Introduction 1: Within-subject Biological Variation</vt:lpstr>
      <vt:lpstr>Introduction 2: Within-subject Biological Variation</vt:lpstr>
      <vt:lpstr>Introduction</vt:lpstr>
      <vt:lpstr>Indirect techniques / data mining</vt:lpstr>
      <vt:lpstr>Indirect techniques / data mining</vt:lpstr>
      <vt:lpstr>Methods</vt:lpstr>
      <vt:lpstr>Results</vt:lpstr>
      <vt:lpstr>PowerPoint Presentation</vt:lpstr>
      <vt:lpstr>PowerPoint Presentation</vt:lpstr>
      <vt:lpstr>Effect of starting concentration</vt:lpstr>
      <vt:lpstr>PowerPoint Presentation</vt:lpstr>
      <vt:lpstr>Discussion 1</vt:lpstr>
      <vt:lpstr>Discussion 2</vt:lpstr>
      <vt:lpstr>Discussion 3</vt:lpstr>
      <vt:lpstr>Limitations</vt:lpstr>
      <vt:lpstr>Conclusions</vt:lpstr>
      <vt:lpstr>Discussion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119</cp:revision>
  <dcterms:created xsi:type="dcterms:W3CDTF">2014-07-07T15:02:10Z</dcterms:created>
  <dcterms:modified xsi:type="dcterms:W3CDTF">2019-05-01T11:28:24Z</dcterms:modified>
</cp:coreProperties>
</file>