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60" r:id="rId2"/>
    <p:sldId id="257" r:id="rId3"/>
    <p:sldId id="264" r:id="rId4"/>
    <p:sldId id="265" r:id="rId5"/>
    <p:sldId id="266" r:id="rId6"/>
    <p:sldId id="267" r:id="rId7"/>
    <p:sldId id="268" r:id="rId8"/>
    <p:sldId id="269" r:id="rId9"/>
    <p:sldId id="258" r:id="rId10"/>
    <p:sldId id="263" r:id="rId11"/>
    <p:sldId id="270" r:id="rId12"/>
    <p:sldId id="271" r:id="rId13"/>
    <p:sldId id="261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1F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 snapToObjects="1">
      <p:cViewPr varScale="1">
        <p:scale>
          <a:sx n="103" d="100"/>
          <a:sy n="103" d="100"/>
        </p:scale>
        <p:origin x="15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68" d="100"/>
          <a:sy n="68" d="100"/>
        </p:scale>
        <p:origin x="-2694" y="-11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383FFA-3E67-DB41-B3A2-21169D97D067}" type="datetimeFigureOut">
              <a:rPr lang="en-US" smtClean="0"/>
              <a:pPr/>
              <a:t>8/27/2019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0BE9DC-4AA4-B44E-8F32-4AD1D72B17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1348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1524B2-032A-9342-AADA-6B28D1DAB08B}" type="datetimeFigureOut">
              <a:rPr lang="en-US" smtClean="0"/>
              <a:pPr/>
              <a:t>8/27/2019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CF8BBE-5964-3B4B-9F39-2C8B2758F6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56051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3" Type="http://schemas.openxmlformats.org/officeDocument/2006/relationships/image" Target="../media/image3.png"/><Relationship Id="rId7" Type="http://schemas.openxmlformats.org/officeDocument/2006/relationships/hyperlink" Target="https://www.facebook.com/ClinicalChemistry" TargetMode="External"/><Relationship Id="rId2" Type="http://schemas.openxmlformats.org/officeDocument/2006/relationships/hyperlink" Target="https://www.youtube.com/user/ClinicalChemistry" TargetMode="External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hyperlink" Target="https://twitter.com/Clin_Chem_AACC" TargetMode="Externa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1380" y="3836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>
                <a:solidFill>
                  <a:schemeClr val="accent4"/>
                </a:solidFill>
                <a:latin typeface="Arial"/>
                <a:cs typeface="Arial"/>
              </a:defRPr>
            </a:lvl1pPr>
          </a:lstStyle>
          <a:p>
            <a:fld id="{B897C2A1-9313-CA4F-AEA9-36A479C1E1A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itle 1"/>
          <p:cNvSpPr txBox="1">
            <a:spLocks/>
          </p:cNvSpPr>
          <p:nvPr userDrawn="1"/>
        </p:nvSpPr>
        <p:spPr>
          <a:xfrm>
            <a:off x="685800" y="1328968"/>
            <a:ext cx="3304744" cy="391145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1F1F1F"/>
                </a:solidFill>
                <a:latin typeface="Arial"/>
                <a:ea typeface="+mj-ea"/>
                <a:cs typeface="Arial"/>
              </a:defRPr>
            </a:lvl1pPr>
          </a:lstStyle>
          <a:p>
            <a:br>
              <a:rPr lang="en-US" sz="4000">
                <a:solidFill>
                  <a:schemeClr val="bg1">
                    <a:lumMod val="50000"/>
                  </a:schemeClr>
                </a:solidFill>
              </a:rPr>
            </a:br>
            <a:endParaRPr lang="en-US" sz="67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" name="TextBox 1"/>
          <p:cNvSpPr txBox="1"/>
          <p:nvPr userDrawn="1"/>
        </p:nvSpPr>
        <p:spPr>
          <a:xfrm>
            <a:off x="-1380" y="867303"/>
            <a:ext cx="9144000" cy="92333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5400" b="0" dirty="0">
                <a:solidFill>
                  <a:srgbClr val="B11F24"/>
                </a:solidFill>
              </a:rPr>
              <a:t>Journal Club</a:t>
            </a:r>
          </a:p>
        </p:txBody>
      </p:sp>
      <p:pic>
        <p:nvPicPr>
          <p:cNvPr id="8" name="Picture 7" descr="AACC+tag_horiz_rgb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657" y="199780"/>
            <a:ext cx="2386209" cy="39288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320800"/>
            <a:ext cx="2057400" cy="48053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320800"/>
            <a:ext cx="6019800" cy="4805363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303175" y="693855"/>
            <a:ext cx="7250202" cy="747396"/>
          </a:xfrm>
        </p:spPr>
        <p:txBody>
          <a:bodyPr/>
          <a:lstStyle/>
          <a:p>
            <a:r>
              <a:rPr lang="en-US" dirty="0"/>
              <a:t>Slide headline goes here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1303175" y="1441251"/>
            <a:ext cx="7250202" cy="379418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Slide text goes here.</a:t>
            </a:r>
          </a:p>
          <a:p>
            <a:pPr lvl="1"/>
            <a:r>
              <a:rPr lang="en-US" dirty="0"/>
              <a:t>Bulleted list item</a:t>
            </a:r>
          </a:p>
          <a:p>
            <a:pPr lvl="1"/>
            <a:r>
              <a:rPr lang="en-US" dirty="0"/>
              <a:t>Bulleted list item</a:t>
            </a:r>
          </a:p>
          <a:p>
            <a:pPr lvl="1"/>
            <a:r>
              <a:rPr lang="en-US" dirty="0"/>
              <a:t>Bulleted list item</a:t>
            </a:r>
          </a:p>
          <a:p>
            <a:pPr marL="0" indent="0">
              <a:buNone/>
            </a:pPr>
            <a:r>
              <a:rPr lang="en-US" dirty="0"/>
              <a:t>Slide text goes here.</a:t>
            </a:r>
          </a:p>
          <a:p>
            <a:pPr lvl="1"/>
            <a:r>
              <a:rPr lang="en-US" dirty="0"/>
              <a:t>Bulleted list item</a:t>
            </a:r>
          </a:p>
          <a:p>
            <a:pPr lvl="1"/>
            <a:r>
              <a:rPr lang="en-US" dirty="0"/>
              <a:t>Bulleted list item</a:t>
            </a:r>
          </a:p>
          <a:p>
            <a:pPr lvl="1"/>
            <a:r>
              <a:rPr lang="en-US" dirty="0"/>
              <a:t>Bulleted list item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Box 1"/>
          <p:cNvSpPr txBox="1">
            <a:spLocks noChangeArrowheads="1"/>
          </p:cNvSpPr>
          <p:nvPr userDrawn="1"/>
        </p:nvSpPr>
        <p:spPr bwMode="auto">
          <a:xfrm flipH="1">
            <a:off x="1333409" y="1388341"/>
            <a:ext cx="6375581" cy="2616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sz="2000" dirty="0">
              <a:solidFill>
                <a:srgbClr val="7F7F7F"/>
              </a:solidFill>
              <a:latin typeface="Times New Roman" pitchFamily="18" charset="0"/>
              <a:ea typeface="MS PGothic" pitchFamily="34" charset="-128"/>
            </a:endParaRPr>
          </a:p>
          <a:p>
            <a:pPr algn="ctr" defTabSz="914400" eaLnBrk="1" hangingPunct="1">
              <a:defRPr/>
            </a:pPr>
            <a:r>
              <a:rPr lang="en-US" sz="2400" kern="1200" dirty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Thank you for participating in this month’s</a:t>
            </a:r>
          </a:p>
          <a:p>
            <a:pPr algn="ctr" defTabSz="914400" eaLnBrk="1" hangingPunct="1">
              <a:defRPr/>
            </a:pPr>
            <a:r>
              <a:rPr lang="en-US" sz="2400" i="1" kern="1200" dirty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Clinical Chemistry </a:t>
            </a:r>
            <a:r>
              <a:rPr lang="en-US" sz="2400" kern="1200" dirty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Journal Club.</a:t>
            </a:r>
          </a:p>
          <a:p>
            <a:pPr algn="ctr" defTabSz="914400" eaLnBrk="1" hangingPunct="1">
              <a:defRPr/>
            </a:pPr>
            <a:endParaRPr lang="en-US" sz="2400" kern="1200" dirty="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  <a:p>
            <a:pPr algn="ctr" defTabSz="914400" eaLnBrk="1" hangingPunct="1">
              <a:defRPr/>
            </a:pPr>
            <a:r>
              <a:rPr lang="en-US" sz="2400" kern="1200" dirty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Additional Journal Clubs are available at</a:t>
            </a:r>
          </a:p>
          <a:p>
            <a:pPr algn="ctr" defTabSz="914400" eaLnBrk="1" hangingPunct="1">
              <a:defRPr/>
            </a:pPr>
            <a:r>
              <a:rPr lang="en-US" sz="2400" kern="1200" dirty="0">
                <a:solidFill>
                  <a:srgbClr val="B11F24"/>
                </a:solidFill>
                <a:latin typeface="Arial" charset="0"/>
                <a:ea typeface="+mn-ea"/>
                <a:cs typeface="Arial" charset="0"/>
              </a:rPr>
              <a:t>www.clinchem.org</a:t>
            </a:r>
          </a:p>
          <a:p>
            <a:pPr algn="ctr" defTabSz="914400" eaLnBrk="1" hangingPunct="1">
              <a:defRPr/>
            </a:pPr>
            <a:endParaRPr lang="en-US" sz="2400" kern="1200" dirty="0">
              <a:solidFill>
                <a:srgbClr val="C00000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9" name="TextBox 2"/>
          <p:cNvSpPr txBox="1">
            <a:spLocks noChangeArrowheads="1"/>
          </p:cNvSpPr>
          <p:nvPr userDrawn="1"/>
        </p:nvSpPr>
        <p:spPr bwMode="auto">
          <a:xfrm>
            <a:off x="3881730" y="4300850"/>
            <a:ext cx="1270000" cy="40005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9pPr>
          </a:lstStyle>
          <a:p>
            <a:pPr defTabSz="914400" eaLnBrk="1" hangingPunct="1">
              <a:defRPr/>
            </a:pPr>
            <a:r>
              <a:rPr lang="en-US" sz="2000" dirty="0">
                <a:solidFill>
                  <a:srgbClr val="000000"/>
                </a:solidFill>
                <a:latin typeface="+mn-lt"/>
              </a:rPr>
              <a:t>Follow us</a:t>
            </a:r>
          </a:p>
        </p:txBody>
      </p:sp>
      <p:pic>
        <p:nvPicPr>
          <p:cNvPr id="10" name="Picture 9" descr="http://upload.wikimedia.org/wikipedia/commons/4/41/YouTube_icon_block.png">
            <a:hlinkClick r:id="rId2"/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0942" y="4868949"/>
            <a:ext cx="457200" cy="457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0" descr="http://icons.iconarchive.com/icons/limav/flat-gradient-social/512/Twitter-icon.png">
            <a:hlinkClick r:id="rId4"/>
          </p:cNvPr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004" y="4845879"/>
            <a:ext cx="501726" cy="5015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1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9409" y="4868062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12">
            <a:hlinkClick r:id="rId7"/>
          </p:cNvPr>
          <p:cNvPicPr>
            <a:picLocks noChangeAspect="1" noChangeArrowheads="1"/>
          </p:cNvPicPr>
          <p:nvPr userDrawn="1"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454690" y="4852947"/>
            <a:ext cx="457200" cy="4890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9672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96720"/>
            <a:ext cx="5111750" cy="442944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97200"/>
            <a:ext cx="3008313" cy="31289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798319"/>
            <a:ext cx="5486400" cy="292925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03175" y="812591"/>
            <a:ext cx="7250202" cy="74739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03175" y="1559987"/>
            <a:ext cx="7250202" cy="37941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11850" y="6243335"/>
            <a:ext cx="73077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000">
                <a:solidFill>
                  <a:srgbClr val="81ADA8"/>
                </a:solidFill>
                <a:latin typeface="Arial"/>
                <a:cs typeface="Arial"/>
              </a:defRPr>
            </a:lvl1pPr>
          </a:lstStyle>
          <a:p>
            <a:fld id="{B897C2A1-9313-CA4F-AEA9-36A479C1E1A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1935678" y="6459403"/>
            <a:ext cx="6042561" cy="0"/>
          </a:xfrm>
          <a:prstGeom prst="line">
            <a:avLst/>
          </a:prstGeom>
          <a:ln w="6350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ClinChem_2lines_title_B12025.eps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66" y="6046297"/>
            <a:ext cx="1871134" cy="777838"/>
          </a:xfrm>
          <a:prstGeom prst="rect">
            <a:avLst/>
          </a:prstGeom>
        </p:spPr>
      </p:pic>
      <p:pic>
        <p:nvPicPr>
          <p:cNvPr id="4" name="Picture 3" descr="AACC+tag_horiz_rgb.eps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0927" y="276426"/>
            <a:ext cx="2023533" cy="33317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000" b="1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SzPct val="70000"/>
        <a:buFont typeface="Courier New"/>
        <a:buChar char="o"/>
        <a:defRPr sz="24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4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3"/>
          <p:cNvSpPr txBox="1">
            <a:spLocks/>
          </p:cNvSpPr>
          <p:nvPr/>
        </p:nvSpPr>
        <p:spPr>
          <a:xfrm>
            <a:off x="3719745" y="1971073"/>
            <a:ext cx="5343896" cy="470840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rtlCol="0">
            <a:normAutofit fontScale="325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SzPct val="70000"/>
              <a:buFont typeface="Courier New"/>
              <a:buChar char="o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1600" b="1" dirty="0"/>
          </a:p>
          <a:p>
            <a:pPr marL="0" indent="0">
              <a:buNone/>
            </a:pPr>
            <a:r>
              <a:rPr lang="en-US" sz="6200" b="1" dirty="0"/>
              <a:t>Direct Estimation of HDL-Mediated Cholesterol Efflux Capacity From Serum </a:t>
            </a:r>
          </a:p>
          <a:p>
            <a:pPr marL="0" indent="0">
              <a:buNone/>
            </a:pPr>
            <a:endParaRPr lang="en-US" sz="7200" dirty="0"/>
          </a:p>
          <a:p>
            <a:pPr marL="0" indent="0">
              <a:buNone/>
            </a:pPr>
            <a:r>
              <a:rPr lang="fi-FI" sz="5500" dirty="0"/>
              <a:t>S. Kuusisto, M.V. Holmes, P. Ohukainen, A.J. Kangas, M. Karsikas, M. Tiainen, M. Perola, V. Salomaa, J. Kettunen, M. Ala-Korpela</a:t>
            </a:r>
          </a:p>
          <a:p>
            <a:pPr marL="0" indent="0">
              <a:buNone/>
            </a:pPr>
            <a:endParaRPr lang="en-US" sz="5500" dirty="0"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en-US" sz="5500" dirty="0">
                <a:latin typeface="Arial" pitchFamily="34" charset="0"/>
                <a:cs typeface="Arial" pitchFamily="34" charset="0"/>
              </a:rPr>
              <a:t>August 2019</a:t>
            </a:r>
            <a:endParaRPr lang="en-US" sz="55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charset="0"/>
              <a:buNone/>
              <a:defRPr/>
            </a:pPr>
            <a:endParaRPr lang="en-US" sz="6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pitchFamily="34" charset="0"/>
              <a:buNone/>
              <a:defRPr/>
            </a:pPr>
            <a:r>
              <a:rPr lang="en-US" sz="5500" dirty="0">
                <a:latin typeface="Arial" pitchFamily="34" charset="0"/>
                <a:cs typeface="Arial" pitchFamily="34" charset="0"/>
              </a:rPr>
              <a:t>www.clinchem.org/content/65/8/1042.full</a:t>
            </a:r>
          </a:p>
          <a:p>
            <a:pPr marL="0" indent="0">
              <a:buFont typeface="Arial" pitchFamily="34" charset="0"/>
              <a:buNone/>
              <a:defRPr/>
            </a:pPr>
            <a:endParaRPr lang="en-US" sz="5500" dirty="0"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pitchFamily="34" charset="0"/>
              <a:buNone/>
              <a:defRPr/>
            </a:pPr>
            <a:r>
              <a:rPr lang="en-US" sz="5500" dirty="0">
                <a:latin typeface="Arial" pitchFamily="34" charset="0"/>
                <a:cs typeface="Arial" pitchFamily="34" charset="0"/>
              </a:rPr>
              <a:t>© Copyright 2019 by the American Association for Clinical Chemistry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278691A-5A59-4DE4-8129-0206EE959D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018" y="1971073"/>
            <a:ext cx="3492556" cy="4708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69885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half" idx="4294967295"/>
          </p:nvPr>
        </p:nvSpPr>
        <p:spPr>
          <a:xfrm>
            <a:off x="630432" y="1551138"/>
            <a:ext cx="7112727" cy="351734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65717" y="633133"/>
            <a:ext cx="8869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Associations of HDL-CEC with clinical and lipid parameters.</a:t>
            </a:r>
            <a:endParaRPr lang="en-US" b="1" dirty="0">
              <a:latin typeface="+mj-l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358567" y="4125519"/>
            <a:ext cx="4409411" cy="166199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B11F24"/>
                </a:solidFill>
              </a:rPr>
              <a:t>Figure 3. </a:t>
            </a:r>
            <a:r>
              <a:rPr lang="en-GB" sz="1400" dirty="0"/>
              <a:t>In </a:t>
            </a:r>
            <a:r>
              <a:rPr lang="en-GB" sz="1400" dirty="0" err="1"/>
              <a:t>Rohatgi</a:t>
            </a:r>
            <a:r>
              <a:rPr lang="en-GB" sz="1400" dirty="0"/>
              <a:t> et al. data are Spearman correlation coefficients and in </a:t>
            </a:r>
            <a:r>
              <a:rPr lang="en-GB" sz="1400" dirty="0" err="1"/>
              <a:t>Saleheen</a:t>
            </a:r>
            <a:r>
              <a:rPr lang="en-GB" sz="1400" dirty="0"/>
              <a:t> et al. data are Pearson correlation coefficients adjusted for age and sex. In the FINRISK97 data are Spearman correlation coefficients adjusted for age and sex; n = 7370. </a:t>
            </a:r>
            <a:r>
              <a:rPr lang="en-GB" sz="1400" baseline="30000" dirty="0" err="1"/>
              <a:t>a</a:t>
            </a:r>
            <a:r>
              <a:rPr lang="en-GB" sz="1400" dirty="0" err="1"/>
              <a:t>association</a:t>
            </a:r>
            <a:r>
              <a:rPr lang="en-GB" sz="1400" dirty="0"/>
              <a:t> for female sex. ***P &lt; 0.001, **P &lt; 0.01, *P &lt; 0.05.</a:t>
            </a:r>
            <a:endParaRPr lang="en-US" sz="1400" b="1" dirty="0">
              <a:solidFill>
                <a:srgbClr val="B11F24"/>
              </a:solidFill>
            </a:endParaRPr>
          </a:p>
        </p:txBody>
      </p:sp>
      <p:pic>
        <p:nvPicPr>
          <p:cNvPr id="2" name="Picture 1" descr="Fig.3 Heatmap of association of HDL-CEC with clinical variables_30.10.2018.pdf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34" t="11092" r="18169" b="21486"/>
          <a:stretch/>
        </p:blipFill>
        <p:spPr>
          <a:xfrm>
            <a:off x="630432" y="989236"/>
            <a:ext cx="3422180" cy="5046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31017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Question 3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Why it is important to verify the usability of NMR-based HDL-CEC in a large cohort?</a:t>
            </a:r>
          </a:p>
        </p:txBody>
      </p:sp>
    </p:spTree>
    <p:extLst>
      <p:ext uri="{BB962C8B-B14F-4D97-AF65-F5344CB8AC3E}">
        <p14:creationId xmlns:p14="http://schemas.microsoft.com/office/powerpoint/2010/main" val="2339083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Conclusions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High-throughput HDL-CEC assay recapitulates the key characteristics of </a:t>
            </a:r>
            <a:r>
              <a:rPr lang="en-GB" i="1" dirty="0"/>
              <a:t>in vitro </a:t>
            </a:r>
            <a:r>
              <a:rPr lang="en-GB" dirty="0"/>
              <a:t>HDL-CEC, however applications of this method to diverse populations, i.e., ethnic subgroups, individuals with extreme lipid values or distinct disease states, should be interpreted with care.</a:t>
            </a:r>
            <a:endParaRPr lang="fi-FI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405026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850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27" y="653889"/>
            <a:ext cx="8247462" cy="747396"/>
          </a:xfrm>
        </p:spPr>
        <p:txBody>
          <a:bodyPr>
            <a:normAutofit fontScale="90000"/>
          </a:bodyPr>
          <a:lstStyle/>
          <a:p>
            <a:r>
              <a:rPr lang="en-US" dirty="0"/>
              <a:t>Introduction (1/2): HDL-C is not causal for CVD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760021" y="1738126"/>
            <a:ext cx="7793356" cy="379418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sz="2800" dirty="0"/>
              <a:t>HDL-C is associated in prospective observational studies with a lower risk of incident coronary heart disease (CHD), but disentangling causality from correlation has been challenging:</a:t>
            </a:r>
          </a:p>
          <a:p>
            <a:r>
              <a:rPr lang="en-GB" sz="2800" dirty="0"/>
              <a:t>Most HDL-C increasing therapies have failed to prevent cardiovascular events</a:t>
            </a:r>
          </a:p>
          <a:p>
            <a:r>
              <a:rPr lang="en-GB" sz="2800" dirty="0" err="1"/>
              <a:t>Mendelian</a:t>
            </a:r>
            <a:r>
              <a:rPr lang="en-GB" sz="2800" dirty="0"/>
              <a:t> randomization studies have given consistent evidence that HDL-C is not causal for cardiovascular disease (CVD)</a:t>
            </a:r>
            <a:endParaRPr lang="fi-FI" sz="2800" dirty="0"/>
          </a:p>
          <a:p>
            <a:pPr marL="0" indent="0">
              <a:buNone/>
            </a:pPr>
            <a:endParaRPr lang="fi-FI" sz="2800" dirty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27" y="653889"/>
            <a:ext cx="8247462" cy="747396"/>
          </a:xfrm>
        </p:spPr>
        <p:txBody>
          <a:bodyPr>
            <a:normAutofit fontScale="90000"/>
          </a:bodyPr>
          <a:lstStyle/>
          <a:p>
            <a:r>
              <a:rPr lang="en-US" dirty="0"/>
              <a:t>Introduction (2/2): </a:t>
            </a:r>
            <a:r>
              <a:rPr lang="en-GB" sz="3200" dirty="0"/>
              <a:t>HDL research has shifted on qualitative functions of HDL.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760021" y="1603290"/>
            <a:ext cx="7793356" cy="409310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sz="2800" dirty="0"/>
              <a:t> </a:t>
            </a:r>
            <a:endParaRPr lang="fi-FI" sz="2800" dirty="0"/>
          </a:p>
          <a:p>
            <a:pPr marL="0" indent="0">
              <a:buNone/>
            </a:pPr>
            <a:r>
              <a:rPr lang="en-GB" sz="2800" dirty="0"/>
              <a:t>One of the HDL functions is the cholesterol efflux capacity of HDL (HDL-CEC), the first step in reverse cholesterol transport process.</a:t>
            </a:r>
          </a:p>
          <a:p>
            <a:r>
              <a:rPr lang="en-GB" sz="2800" dirty="0"/>
              <a:t>HDL-CEC is associated with a lower risk of CHD independent of conventional measures of HDL, such as HDL-C, HDL-P and apoA1.</a:t>
            </a:r>
          </a:p>
          <a:p>
            <a:r>
              <a:rPr lang="en-GB" sz="2800" dirty="0"/>
              <a:t>HDL-CEC is typically measured using </a:t>
            </a:r>
            <a:r>
              <a:rPr lang="en-GB" sz="2800" i="1" dirty="0"/>
              <a:t>in vitro </a:t>
            </a:r>
            <a:r>
              <a:rPr lang="en-GB" sz="2800" dirty="0"/>
              <a:t>assays, and defined as the percentage of cholesterol movement from cells to isolated HDL during a defined time period.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3310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Question 1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Why are conventional HDL-CEC assays difficult to perform in large datasets? </a:t>
            </a:r>
          </a:p>
        </p:txBody>
      </p:sp>
    </p:spTree>
    <p:extLst>
      <p:ext uri="{BB962C8B-B14F-4D97-AF65-F5344CB8AC3E}">
        <p14:creationId xmlns:p14="http://schemas.microsoft.com/office/powerpoint/2010/main" val="22924401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07479" y="693855"/>
            <a:ext cx="8695248" cy="1016322"/>
          </a:xfrm>
        </p:spPr>
        <p:txBody>
          <a:bodyPr>
            <a:normAutofit fontScale="90000"/>
          </a:bodyPr>
          <a:lstStyle/>
          <a:p>
            <a:r>
              <a:rPr lang="en-GB" dirty="0"/>
              <a:t>Materials and Methods (1/2): A new way to measure HDL-CEC, through NMR-spectroscopy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303175" y="2057418"/>
            <a:ext cx="7250202" cy="4074214"/>
          </a:xfrm>
        </p:spPr>
        <p:txBody>
          <a:bodyPr>
            <a:normAutofit fontScale="92500"/>
          </a:bodyPr>
          <a:lstStyle/>
          <a:p>
            <a:r>
              <a:rPr lang="en-GB" i="1" dirty="0"/>
              <a:t>In vitro </a:t>
            </a:r>
            <a:r>
              <a:rPr lang="en-GB" dirty="0"/>
              <a:t>HDL-CEC and NMR spectra were measured from training data serum samples.</a:t>
            </a:r>
          </a:p>
          <a:p>
            <a:r>
              <a:rPr lang="en-GB" dirty="0"/>
              <a:t>Bayesian regression modelling was applied to link NMR spectra to </a:t>
            </a:r>
            <a:r>
              <a:rPr lang="en-GB" i="1" dirty="0"/>
              <a:t>in vitro</a:t>
            </a:r>
            <a:r>
              <a:rPr lang="en-GB" dirty="0"/>
              <a:t> HDL-CEC measurements.</a:t>
            </a:r>
          </a:p>
          <a:p>
            <a:pPr lvl="1"/>
            <a:r>
              <a:rPr lang="en-GB" dirty="0"/>
              <a:t>HDL-CEC can be estimated directly from NMR spectra (spectra are easy to measure by ready high-throughput platform</a:t>
            </a:r>
            <a:r>
              <a:rPr lang="en-GB" baseline="30000" dirty="0"/>
              <a:t>1,2</a:t>
            </a:r>
            <a:r>
              <a:rPr lang="en-GB" dirty="0"/>
              <a:t>).</a:t>
            </a:r>
          </a:p>
          <a:p>
            <a:pPr lvl="1"/>
            <a:endParaRPr lang="en-GB" dirty="0"/>
          </a:p>
          <a:p>
            <a:pPr marL="0" indent="0">
              <a:buNone/>
            </a:pPr>
            <a:endParaRPr lang="en-GB" sz="1100" dirty="0"/>
          </a:p>
          <a:p>
            <a:pPr marL="0" indent="0">
              <a:buNone/>
            </a:pPr>
            <a:r>
              <a:rPr lang="en-GB" sz="1100" dirty="0"/>
              <a:t>1. </a:t>
            </a:r>
            <a:r>
              <a:rPr lang="en-GB" sz="1100" dirty="0" err="1"/>
              <a:t>Soininen</a:t>
            </a:r>
            <a:r>
              <a:rPr lang="en-GB" sz="1100" dirty="0"/>
              <a:t> P, </a:t>
            </a:r>
            <a:r>
              <a:rPr lang="en-GB" sz="1100" dirty="0" err="1"/>
              <a:t>Kangas</a:t>
            </a:r>
            <a:r>
              <a:rPr lang="en-GB" sz="1100" dirty="0"/>
              <a:t> AJ, </a:t>
            </a:r>
            <a:r>
              <a:rPr lang="en-GB" sz="1100" dirty="0" err="1"/>
              <a:t>Wurtz</a:t>
            </a:r>
            <a:r>
              <a:rPr lang="en-GB" sz="1100" dirty="0"/>
              <a:t> P, </a:t>
            </a:r>
            <a:r>
              <a:rPr lang="en-GB" sz="1100" dirty="0" err="1"/>
              <a:t>Suna</a:t>
            </a:r>
            <a:r>
              <a:rPr lang="en-GB" sz="1100" dirty="0"/>
              <a:t> T, </a:t>
            </a:r>
            <a:r>
              <a:rPr lang="en-GB" sz="1100" dirty="0" err="1"/>
              <a:t>Ala-Korpela</a:t>
            </a:r>
            <a:r>
              <a:rPr lang="en-GB" sz="1100" dirty="0"/>
              <a:t> M. Quantitative serum nuclear magnetic resonance metabolomics in cardiovascular epidemiology and genetics. </a:t>
            </a:r>
            <a:r>
              <a:rPr lang="ro-RO" sz="1100" dirty="0"/>
              <a:t>Circ Cardiovasc Genet 2015;8:192–206.</a:t>
            </a:r>
          </a:p>
          <a:p>
            <a:pPr marL="0" indent="0">
              <a:buNone/>
            </a:pPr>
            <a:r>
              <a:rPr lang="ro-RO" sz="1100" dirty="0"/>
              <a:t>2. Würtz P, Kangas AJ, Soininen P, Lawlor DA, Smith GD, Ala-Korpela M. Quantitative serum nuclear magnetic resonance metabolomics in large-scale epidemiology: a primer on -omic technology. Am J Epidemiol 2017;186:1084 –96.</a:t>
            </a:r>
          </a:p>
        </p:txBody>
      </p:sp>
    </p:spTree>
    <p:extLst>
      <p:ext uri="{BB962C8B-B14F-4D97-AF65-F5344CB8AC3E}">
        <p14:creationId xmlns:p14="http://schemas.microsoft.com/office/powerpoint/2010/main" val="29163263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07479" y="693855"/>
            <a:ext cx="8695248" cy="1016322"/>
          </a:xfrm>
        </p:spPr>
        <p:txBody>
          <a:bodyPr>
            <a:normAutofit/>
          </a:bodyPr>
          <a:lstStyle/>
          <a:p>
            <a:r>
              <a:rPr lang="en-GB" dirty="0"/>
              <a:t>Materials and Methods (2/2): A new method was applied to population based cohort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303175" y="2057418"/>
            <a:ext cx="7250202" cy="3794183"/>
          </a:xfrm>
        </p:spPr>
        <p:txBody>
          <a:bodyPr/>
          <a:lstStyle/>
          <a:p>
            <a:r>
              <a:rPr lang="en-GB" dirty="0"/>
              <a:t>The new method was applied in FINRISK97 cohort of 7603 individuals including 574 who developed CHD during 15 years of follow-up.</a:t>
            </a:r>
          </a:p>
          <a:p>
            <a:r>
              <a:rPr lang="en-GB" dirty="0"/>
              <a:t>Association of NMR-based HDL-CEC with incident CHD events was studied by Cox proportional hazards regression model.</a:t>
            </a:r>
          </a:p>
        </p:txBody>
      </p:sp>
    </p:spTree>
    <p:extLst>
      <p:ext uri="{BB962C8B-B14F-4D97-AF65-F5344CB8AC3E}">
        <p14:creationId xmlns:p14="http://schemas.microsoft.com/office/powerpoint/2010/main" val="28858765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Question 2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How was the NMR-based method for HDL-CEC measurement developed in principle?</a:t>
            </a:r>
          </a:p>
        </p:txBody>
      </p:sp>
    </p:spTree>
    <p:extLst>
      <p:ext uri="{BB962C8B-B14F-4D97-AF65-F5344CB8AC3E}">
        <p14:creationId xmlns:p14="http://schemas.microsoft.com/office/powerpoint/2010/main" val="30603172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Results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303175" y="1441251"/>
            <a:ext cx="7250202" cy="4186464"/>
          </a:xfrm>
        </p:spPr>
        <p:txBody>
          <a:bodyPr>
            <a:normAutofit fontScale="92500"/>
          </a:bodyPr>
          <a:lstStyle/>
          <a:p>
            <a:r>
              <a:rPr lang="en-GB" dirty="0"/>
              <a:t>A good correspondence (R</a:t>
            </a:r>
            <a:r>
              <a:rPr lang="en-GB" baseline="30000" dirty="0"/>
              <a:t>2</a:t>
            </a:r>
            <a:r>
              <a:rPr lang="en-GB" dirty="0"/>
              <a:t>  of 0.83) was found between NMR and </a:t>
            </a:r>
            <a:r>
              <a:rPr lang="en-GB" i="1" dirty="0"/>
              <a:t>in vitro </a:t>
            </a:r>
            <a:r>
              <a:rPr lang="en-GB" dirty="0"/>
              <a:t>based HDL-CEC measures.</a:t>
            </a:r>
          </a:p>
          <a:p>
            <a:r>
              <a:rPr lang="en-GB" dirty="0"/>
              <a:t>We present confirmatory results regarding the associations of estimated HDL-CEC and incident CHD in a large-scale prospective epidemiological study (Fig.1).</a:t>
            </a:r>
          </a:p>
          <a:p>
            <a:r>
              <a:rPr lang="en-GB" dirty="0"/>
              <a:t>Analogous to the previous studies, we identified positive correlations of HDL-CEC with, for example, HDL-C, HDL particle size, age, blood pressure, alcohol consumption, and female sex. (Fig.3).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83677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half" idx="4294967295"/>
          </p:nvPr>
        </p:nvSpPr>
        <p:spPr>
          <a:xfrm>
            <a:off x="630432" y="1551138"/>
            <a:ext cx="7112727" cy="351734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65833" y="651994"/>
            <a:ext cx="85734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Kaplan–Meier cumulative incidence and HRs of CHD by quartiles of NMR-based HDL-CEC.</a:t>
            </a:r>
            <a:endParaRPr lang="en-US" b="1" dirty="0">
              <a:latin typeface="+mj-l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746971" y="3208549"/>
            <a:ext cx="3123632" cy="252376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B11F24"/>
                </a:solidFill>
              </a:rPr>
              <a:t>Figure 1</a:t>
            </a:r>
            <a:r>
              <a:rPr lang="en-US" dirty="0">
                <a:solidFill>
                  <a:srgbClr val="B11F24"/>
                </a:solidFill>
              </a:rPr>
              <a:t>.</a:t>
            </a:r>
            <a:r>
              <a:rPr lang="en-GB" dirty="0"/>
              <a:t> </a:t>
            </a:r>
            <a:r>
              <a:rPr lang="en-GB" sz="1400" dirty="0"/>
              <a:t>HRs were calculated by Cox proportional hazard models with the lowest quartile as the reference group. Model 1: Traditional risk factors [age, sex, geographical region, diabetes, mean arterial blood pressure, blood pressure treatment, smoking, log BMI, total cholesterol, log TG (triglycerides), lipid lowering treatment], HDL-C. Model 2: Model 1, apoA1, and HDL-P.</a:t>
            </a:r>
            <a:endParaRPr lang="en-US" i="1" dirty="0"/>
          </a:p>
        </p:txBody>
      </p:sp>
      <p:pic>
        <p:nvPicPr>
          <p:cNvPr id="5" name="Picture 4" descr="Fig.1. Kaplain-Meier of HDL-CEC quartiles for CHD_20.8.2018.pdf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40" t="6462" r="15167" b="47722"/>
          <a:stretch/>
        </p:blipFill>
        <p:spPr>
          <a:xfrm>
            <a:off x="277798" y="1298325"/>
            <a:ext cx="4939873" cy="455633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32">
      <a:dk1>
        <a:srgbClr val="1F1F1F"/>
      </a:dk1>
      <a:lt1>
        <a:sysClr val="window" lastClr="FFFFFF"/>
      </a:lt1>
      <a:dk2>
        <a:srgbClr val="636463"/>
      </a:dk2>
      <a:lt2>
        <a:srgbClr val="EEECE1"/>
      </a:lt2>
      <a:accent1>
        <a:srgbClr val="B11F24"/>
      </a:accent1>
      <a:accent2>
        <a:srgbClr val="005A84"/>
      </a:accent2>
      <a:accent3>
        <a:srgbClr val="E2A856"/>
      </a:accent3>
      <a:accent4>
        <a:srgbClr val="81ADA8"/>
      </a:accent4>
      <a:accent5>
        <a:srgbClr val="636463"/>
      </a:accent5>
      <a:accent6>
        <a:srgbClr val="328CB6"/>
      </a:accent6>
      <a:hlink>
        <a:srgbClr val="81ADA8"/>
      </a:hlink>
      <a:folHlink>
        <a:srgbClr val="81ADA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2496</TotalTime>
  <Words>655</Words>
  <Application>Microsoft Office PowerPoint</Application>
  <PresentationFormat>On-screen Show (4:3)</PresentationFormat>
  <Paragraphs>58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Courier New</vt:lpstr>
      <vt:lpstr>Times New Roman</vt:lpstr>
      <vt:lpstr>Office Theme</vt:lpstr>
      <vt:lpstr>PowerPoint Presentation</vt:lpstr>
      <vt:lpstr>Introduction (1/2): HDL-C is not causal for CVD</vt:lpstr>
      <vt:lpstr>Introduction (2/2): HDL research has shifted on qualitative functions of HDL. </vt:lpstr>
      <vt:lpstr>Question 1</vt:lpstr>
      <vt:lpstr>Materials and Methods (1/2): A new way to measure HDL-CEC, through NMR-spectroscopy</vt:lpstr>
      <vt:lpstr>Materials and Methods (2/2): A new method was applied to population based cohort</vt:lpstr>
      <vt:lpstr>Question 2</vt:lpstr>
      <vt:lpstr>Results</vt:lpstr>
      <vt:lpstr>PowerPoint Presentation</vt:lpstr>
      <vt:lpstr>PowerPoint Presentation</vt:lpstr>
      <vt:lpstr>Question 3</vt:lpstr>
      <vt:lpstr>Conclusions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Laboratory Statistics and Quality Control</dc:title>
  <dc:subject/>
  <dc:creator>Christine Page</dc:creator>
  <cp:keywords/>
  <dc:description/>
  <cp:lastModifiedBy>Erin Roberts</cp:lastModifiedBy>
  <cp:revision>133</cp:revision>
  <dcterms:created xsi:type="dcterms:W3CDTF">2014-07-07T15:02:10Z</dcterms:created>
  <dcterms:modified xsi:type="dcterms:W3CDTF">2019-08-27T19:00:45Z</dcterms:modified>
  <cp:category/>
</cp:coreProperties>
</file>