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4" r:id="rId3"/>
    <p:sldId id="267" r:id="rId4"/>
    <p:sldId id="276" r:id="rId5"/>
    <p:sldId id="266" r:id="rId6"/>
    <p:sldId id="282" r:id="rId7"/>
    <p:sldId id="273" r:id="rId8"/>
    <p:sldId id="272" r:id="rId9"/>
    <p:sldId id="284" r:id="rId10"/>
    <p:sldId id="258" r:id="rId11"/>
    <p:sldId id="277" r:id="rId12"/>
    <p:sldId id="257" r:id="rId13"/>
    <p:sldId id="280" r:id="rId14"/>
    <p:sldId id="26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94" autoAdjust="0"/>
  </p:normalViewPr>
  <p:slideViewPr>
    <p:cSldViewPr snapToGrid="0" snapToObjects="1"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5000" b="1" dirty="0" err="1"/>
              <a:t>ProBNP</a:t>
            </a:r>
            <a:r>
              <a:rPr lang="en-US" sz="5000" b="1" dirty="0"/>
              <a:t> That is Not Glycosylated at Threonine 71 is Decreased With Obesity in Patients with Heart Failure 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fi-FI" sz="4500" dirty="0"/>
              <a:t>L.K. Lewis, S.D. Raudsepp, T.C. Prickett, T.G. Yandle, R. Doughty, C.M. Frampton, C.J. Pemberton, A.M. Richards </a:t>
            </a:r>
            <a:endParaRPr lang="en-US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September 2019</a:t>
            </a:r>
            <a:endParaRPr lang="en-US" sz="4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www.clinchem.org/content/65/9/1115.full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© Copyright 2019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8BA09-60F3-496D-AD2D-0954A05A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" y="1971074"/>
            <a:ext cx="350200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16" y="599836"/>
            <a:ext cx="5951504" cy="48116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069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</a:rPr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0294" y="4965783"/>
            <a:ext cx="497829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dirty="0"/>
              <a:t>Peptide concentrations (median (IQR)) obtained from control individuals and patients with heart failure (HF). P&lt;0.05 was considered significant. †† p&lt;0.01 between control and HF, ** p&lt;0.01 between BMI&lt;30 and BMI&gt;30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0978" y="973002"/>
            <a:ext cx="31071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400" dirty="0"/>
          </a:p>
          <a:p>
            <a:r>
              <a:rPr lang="en-NZ" sz="1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Median proBNP, NGT71 and NT-proBNP were all elevated with HF.  NG-C tended to be non-detectable in all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HF patients with BMI &lt;30 had significantly higher proBNP not glycosylated at T71 (NG-T71) and NT-proBNP compared with those whose BMI was &gt;30 (p=0.003 and p=0.001 respectively).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ProBNP levels in HF patients were not different between BMI groups.</a:t>
            </a:r>
          </a:p>
          <a:p>
            <a:endParaRPr lang="en-NZ" sz="1050" dirty="0"/>
          </a:p>
          <a:p>
            <a:endParaRPr lang="en-NZ" sz="1050" dirty="0"/>
          </a:p>
          <a:p>
            <a:endParaRPr lang="en-NZ" sz="1050" dirty="0">
              <a:solidFill>
                <a:srgbClr val="FF0000"/>
              </a:solidFill>
            </a:endParaRPr>
          </a:p>
          <a:p>
            <a:endParaRPr lang="en-NZ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35" y="1257738"/>
            <a:ext cx="7250202" cy="7473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9032" y="2453369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Why would obese individuals have lower circulating NT-proBNP and BNP levels than non-obese individuals?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6085" y="793596"/>
            <a:ext cx="7651829" cy="545671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400" b="1" dirty="0">
                <a:solidFill>
                  <a:srgbClr val="B11F24"/>
                </a:solidFill>
              </a:rPr>
              <a:t>	</a:t>
            </a:r>
            <a:r>
              <a:rPr lang="en-US" sz="4200" b="1" dirty="0">
                <a:solidFill>
                  <a:srgbClr val="B11F24"/>
                </a:solidFill>
              </a:rPr>
              <a:t>Summary of results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1200" dirty="0">
              <a:solidFill>
                <a:srgbClr val="B11F2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4200" b="1" dirty="0">
                <a:solidFill>
                  <a:srgbClr val="B11F24"/>
                </a:solidFill>
              </a:rPr>
              <a:t>In our patients with heart failure: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en-US" sz="3400" dirty="0"/>
              <a:t>Circulating levels of proBNP were not altered by BMI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en-US" sz="3400" dirty="0"/>
              <a:t>Patients with BMI &gt; 30 showed decreased NG-T71 and increased proBNP:NG-T71. These patients would be expected to have decreased levels of proBNP processing. 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en-US" sz="3400" dirty="0"/>
              <a:t>Patients with BMI &gt; 30 showed decreased NTproBNP and increased proBNP:NT-proBNP, in agreement with the expected decrease in proBNP processing 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en-US" sz="3400" dirty="0"/>
              <a:t>HF Patients with BMI &gt; 30 therefore had a lower rate of proBNP processing than patients with BMI &lt; 30.</a:t>
            </a:r>
          </a:p>
          <a:p>
            <a:pPr>
              <a:spcAft>
                <a:spcPts val="1200"/>
              </a:spcAft>
            </a:pPr>
            <a:endParaRPr lang="en-US" sz="15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900" b="1" dirty="0">
                <a:solidFill>
                  <a:srgbClr val="C00000"/>
                </a:solidFill>
              </a:rPr>
              <a:t>	</a:t>
            </a:r>
            <a:endParaRPr lang="en-US" sz="1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0" y="786621"/>
            <a:ext cx="7651829" cy="545671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400" b="1" dirty="0">
                <a:solidFill>
                  <a:srgbClr val="B11F24"/>
                </a:solidFill>
              </a:rPr>
              <a:t>	</a:t>
            </a:r>
            <a:r>
              <a:rPr lang="en-US" sz="1900" b="1" dirty="0">
                <a:solidFill>
                  <a:srgbClr val="C00000"/>
                </a:solidFill>
              </a:rPr>
              <a:t>	</a:t>
            </a:r>
            <a:r>
              <a:rPr lang="en-US" sz="3300" b="1" dirty="0">
                <a:solidFill>
                  <a:srgbClr val="C00000"/>
                </a:solidFill>
              </a:rPr>
              <a:t>Conclusion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 dirty="0"/>
              <a:t>Our results indicate that HF patients with BMI &gt;30 had lower rates of proBNP processing than HF patients with BMI &lt; 30.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 dirty="0"/>
              <a:t>These results provide at least a partial explanation for the reduction in NT-proBNP levels in obese individuals.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 dirty="0"/>
              <a:t>Use of these assays will further develop understanding of the relationships between BNP production, BMI and heart failure pathogenesis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500" dirty="0">
              <a:solidFill>
                <a:srgbClr val="FF0000"/>
              </a:solidFill>
            </a:endParaRP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8004610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B11F24"/>
                </a:solidFill>
                <a:latin typeface="+mj-lt"/>
              </a:rPr>
              <a:t>Editorial comments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133" y="1347035"/>
            <a:ext cx="84692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C00000"/>
                </a:solidFill>
              </a:rPr>
              <a:t>Comment</a:t>
            </a:r>
            <a:r>
              <a:rPr lang="en-NZ" dirty="0">
                <a:solidFill>
                  <a:srgbClr val="C00000"/>
                </a:solidFill>
              </a:rPr>
              <a:t>: </a:t>
            </a:r>
            <a:r>
              <a:rPr lang="en-NZ" dirty="0"/>
              <a:t>Results were compared with a commercial NT-proBNP assay,  which is known to be affected by glycosylation.  Are the conclusions therefore valid?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B11F24"/>
                </a:solidFill>
              </a:rPr>
              <a:t>Reply: </a:t>
            </a:r>
            <a:r>
              <a:rPr lang="en-NZ" dirty="0"/>
              <a:t>The proBNP:NG-T71 ratio is increased in obese patients with HF so both NTproBNP and BNP levels would be expected to decrease in this patient group.  Our observed NT-proBNP levels reflected this.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C00000"/>
                </a:solidFill>
              </a:rPr>
              <a:t>Comment: </a:t>
            </a:r>
            <a:r>
              <a:rPr lang="en-NZ" dirty="0"/>
              <a:t>Assessing ratios of the proBNP forms with BNP may reflect differing processing rates in different subgroups of patients with heart failure.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B11F24"/>
                </a:solidFill>
              </a:rPr>
              <a:t>Reply: </a:t>
            </a:r>
            <a:r>
              <a:rPr lang="en-NZ" dirty="0"/>
              <a:t>We are in the process of analysing BNP using both a general assay (measures proBNP, BNP and BNP metabolites) and a specific BNP1-32 assay Relationships between these assays and our proBNP assays will be assessed and compared with those obtained using NTproBNP</a:t>
            </a:r>
          </a:p>
        </p:txBody>
      </p:sp>
    </p:spTree>
    <p:extLst>
      <p:ext uri="{BB962C8B-B14F-4D97-AF65-F5344CB8AC3E}">
        <p14:creationId xmlns:p14="http://schemas.microsoft.com/office/powerpoint/2010/main" val="84681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1886" y="1738126"/>
            <a:ext cx="8608423" cy="37941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300" dirty="0">
                <a:latin typeface="+mj-lt"/>
                <a:cs typeface="Calibri" panose="020F0502020204030204" pitchFamily="34" charset="0"/>
              </a:rPr>
              <a:t>Heart failure (HF) is the leading cause of death worldwide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300" dirty="0">
                <a:cs typeface="Calibri" panose="020F0502020204030204" pitchFamily="34" charset="0"/>
              </a:rPr>
              <a:t>N-terminal pro-B-type natriuretic peptide (NT-proBNP) and B-type natriuretic peptide (BNP) concentrations are used routinely for HF diagnosis and risk stratification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cs typeface="Calibri" panose="020F0502020204030204" pitchFamily="34" charset="0"/>
              </a:rPr>
              <a:t>NT-proBNP and BNP result from the cleavage of proBNP108 between amino acids 76 and 77 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cs typeface="Calibri" panose="020F0502020204030204" pitchFamily="34" charset="0"/>
              </a:rPr>
              <a:t>ProBNP has 6 central glycosylation sites and 1 site at Threonine 71 (T71)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cs typeface="Calibri" panose="020F0502020204030204" pitchFamily="34" charset="0"/>
              </a:rPr>
              <a:t>Obese individuals have lower NT-proBNP and BNP levels than non-obese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cs typeface="Calibri" panose="020F0502020204030204" pitchFamily="34" charset="0"/>
              </a:rPr>
              <a:t>Mechanism behind lowered NT-proBNP and BNP unidentified</a:t>
            </a:r>
          </a:p>
          <a:p>
            <a:pPr marL="457200" lvl="1" indent="0">
              <a:buNone/>
            </a:pPr>
            <a:endParaRPr lang="en-US" sz="2000" dirty="0"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7" y="582112"/>
            <a:ext cx="6181956" cy="39580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13022" y="4740256"/>
            <a:ext cx="680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ProBNP glycosylated at T71 is not enzymatically cleaved to produce BNP and NT-proBNP.</a:t>
            </a:r>
          </a:p>
        </p:txBody>
      </p:sp>
    </p:spTree>
    <p:extLst>
      <p:ext uri="{BB962C8B-B14F-4D97-AF65-F5344CB8AC3E}">
        <p14:creationId xmlns:p14="http://schemas.microsoft.com/office/powerpoint/2010/main" val="611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65" y="1326750"/>
            <a:ext cx="7250202" cy="7473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0791" y="2333349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What is the difference between glycosylation and glycation?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51423"/>
              </p:ext>
            </p:extLst>
          </p:nvPr>
        </p:nvGraphicFramePr>
        <p:xfrm>
          <a:off x="1219784" y="1772940"/>
          <a:ext cx="6948798" cy="352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094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</a:t>
                      </a:r>
                      <a:r>
                        <a:rPr lang="en-US" baseline="0" dirty="0"/>
                        <a:t> ProBNP assays - </a:t>
                      </a:r>
                      <a:r>
                        <a:rPr lang="en-US" dirty="0"/>
                        <a:t>Antibody recognition</a:t>
                      </a:r>
                      <a:r>
                        <a:rPr lang="en-US" baseline="0" dirty="0"/>
                        <a:t> sites</a:t>
                      </a:r>
                      <a:r>
                        <a:rPr lang="en-US" dirty="0"/>
                        <a:t> 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94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Assay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Epitope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Epitope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NZ" sz="1400" dirty="0" err="1">
                          <a:solidFill>
                            <a:schemeClr val="tx1"/>
                          </a:solidFill>
                        </a:rPr>
                        <a:t>ProBNP</a:t>
                      </a:r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 (total: glycosylated + </a:t>
                      </a:r>
                      <a:r>
                        <a:rPr lang="en-NZ" sz="1400" dirty="0" err="1">
                          <a:solidFill>
                            <a:schemeClr val="tx1"/>
                          </a:solidFill>
                        </a:rPr>
                        <a:t>nonglycosylated</a:t>
                      </a:r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BNP11-22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NTBNP 13-20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28"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NG-C (ProBNP Not Glycosylated Centrally)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BNP11-22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NTBNP 31-39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5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NG-T71 (ProBNP not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Glycosylated at T71)</a:t>
                      </a:r>
                    </a:p>
                    <a:p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BNP11-22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NTBNP 67-76</a:t>
                      </a:r>
                      <a:endParaRPr lang="en-N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54">
                <a:tc>
                  <a:txBody>
                    <a:bodyPr/>
                    <a:lstStyle/>
                    <a:p>
                      <a:endParaRPr lang="en-N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59786"/>
                  </a:ext>
                </a:extLst>
              </a:tr>
            </a:tbl>
          </a:graphicData>
        </a:graphic>
      </p:graphicFrame>
      <p:sp>
        <p:nvSpPr>
          <p:cNvPr id="9" name="Arc 8"/>
          <p:cNvSpPr/>
          <p:nvPr/>
        </p:nvSpPr>
        <p:spPr>
          <a:xfrm rot="17163411">
            <a:off x="5230369" y="4125818"/>
            <a:ext cx="914400" cy="914400"/>
          </a:xfrm>
          <a:prstGeom prst="arc">
            <a:avLst>
              <a:gd name="adj1" fmla="val 15547681"/>
              <a:gd name="adj2" fmla="val 687194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rc 9"/>
          <p:cNvSpPr/>
          <p:nvPr/>
        </p:nvSpPr>
        <p:spPr>
          <a:xfrm rot="17163411">
            <a:off x="5269226" y="4200409"/>
            <a:ext cx="914400" cy="914400"/>
          </a:xfrm>
          <a:prstGeom prst="arc">
            <a:avLst>
              <a:gd name="adj1" fmla="val 15547681"/>
              <a:gd name="adj2" fmla="val 6871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60965" y="583666"/>
            <a:ext cx="9081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Materials and Methods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</a:p>
          <a:p>
            <a:r>
              <a:rPr lang="en-US" sz="1400" dirty="0"/>
              <a:t>We developed 3 new assays which differentiated glycosylated from non-glycosylated forms of proBNP in plasma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r>
              <a:rPr lang="en-US" sz="1400" dirty="0"/>
              <a:t> We used these assays to measure peptide levels in the plasma of 238 patients diagnosed with heart failure. Results were compared with those obtained from the Roche Cobas proBNP II NT-proBNP assay.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60081" y="309489"/>
            <a:ext cx="10482548" cy="5039009"/>
            <a:chOff x="525322" y="2636662"/>
            <a:chExt cx="7225430" cy="3770082"/>
          </a:xfrm>
        </p:grpSpPr>
        <p:grpSp>
          <p:nvGrpSpPr>
            <p:cNvPr id="13" name="Group 12"/>
            <p:cNvGrpSpPr/>
            <p:nvPr/>
          </p:nvGrpSpPr>
          <p:grpSpPr>
            <a:xfrm>
              <a:off x="525322" y="2636662"/>
              <a:ext cx="7225430" cy="3770082"/>
              <a:chOff x="1942893" y="1727406"/>
              <a:chExt cx="7225430" cy="377008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942893" y="1727406"/>
                <a:ext cx="6458456" cy="3770082"/>
                <a:chOff x="1420186" y="1667041"/>
                <a:chExt cx="6458456" cy="3770082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420186" y="1667041"/>
                  <a:ext cx="6458456" cy="3655978"/>
                  <a:chOff x="1420186" y="1575012"/>
                  <a:chExt cx="6458456" cy="3655978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1420186" y="4575926"/>
                    <a:ext cx="2986176" cy="655064"/>
                    <a:chOff x="1424277" y="3983319"/>
                    <a:chExt cx="2986176" cy="655064"/>
                  </a:xfrm>
                </p:grpSpPr>
                <p:sp>
                  <p:nvSpPr>
                    <p:cNvPr id="2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4277" y="4585085"/>
                      <a:ext cx="2117108" cy="1065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NZ" sz="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22738" y="4585085"/>
                      <a:ext cx="406189" cy="0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NZ" sz="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756" y="4578351"/>
                      <a:ext cx="254697" cy="1065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NZ" sz="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746" y="3983319"/>
                      <a:ext cx="680769" cy="655064"/>
                    </a:xfrm>
                    <a:custGeom>
                      <a:avLst/>
                      <a:gdLst>
                        <a:gd name="G0" fmla="+- 7726 0 0"/>
                        <a:gd name="G1" fmla="+- 7738541 0 0"/>
                        <a:gd name="G2" fmla="+- 0 0 7738541"/>
                        <a:gd name="T0" fmla="*/ 0 256 1"/>
                        <a:gd name="T1" fmla="*/ 180 256 1"/>
                        <a:gd name="G3" fmla="+- 7738541 T0 T1"/>
                        <a:gd name="T2" fmla="*/ 0 256 1"/>
                        <a:gd name="T3" fmla="*/ 90 256 1"/>
                        <a:gd name="G4" fmla="+- 7738541 T2 T3"/>
                        <a:gd name="G5" fmla="*/ G4 2 1"/>
                        <a:gd name="T4" fmla="*/ 90 256 1"/>
                        <a:gd name="T5" fmla="*/ 0 256 1"/>
                        <a:gd name="G6" fmla="+- 7738541 T4 T5"/>
                        <a:gd name="G7" fmla="*/ G6 2 1"/>
                        <a:gd name="G8" fmla="abs 7738541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7726"/>
                        <a:gd name="G18" fmla="*/ 7726 1 2"/>
                        <a:gd name="G19" fmla="+- G18 5400 0"/>
                        <a:gd name="G20" fmla="cos G19 7738541"/>
                        <a:gd name="G21" fmla="sin G19 7738541"/>
                        <a:gd name="G22" fmla="+- G20 10800 0"/>
                        <a:gd name="G23" fmla="+- G21 10800 0"/>
                        <a:gd name="G24" fmla="+- 10800 0 G20"/>
                        <a:gd name="G25" fmla="+- 7726 10800 0"/>
                        <a:gd name="G26" fmla="?: G9 G17 G25"/>
                        <a:gd name="G27" fmla="?: G9 0 21600"/>
                        <a:gd name="G28" fmla="cos 10800 7738541"/>
                        <a:gd name="G29" fmla="sin 10800 7738541"/>
                        <a:gd name="G30" fmla="sin 7726 7738541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7738541 G34 0"/>
                        <a:gd name="G36" fmla="?: G6 G35 G31"/>
                        <a:gd name="G37" fmla="+- 21600 0 G36"/>
                        <a:gd name="G38" fmla="?: G4 0 G33"/>
                        <a:gd name="G39" fmla="?: 7738541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6439 w 21600"/>
                        <a:gd name="T15" fmla="*/ 18972 h 21600"/>
                        <a:gd name="T16" fmla="*/ 10800 w 21600"/>
                        <a:gd name="T17" fmla="*/ 3074 h 21600"/>
                        <a:gd name="T18" fmla="*/ 15161 w 21600"/>
                        <a:gd name="T19" fmla="*/ 18972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7163" y="17616"/>
                          </a:moveTo>
                          <a:cubicBezTo>
                            <a:pt x="4646" y="16273"/>
                            <a:pt x="3074" y="13652"/>
                            <a:pt x="3074" y="10800"/>
                          </a:cubicBezTo>
                          <a:cubicBezTo>
                            <a:pt x="3074" y="6533"/>
                            <a:pt x="6533" y="3074"/>
                            <a:pt x="10800" y="3074"/>
                          </a:cubicBezTo>
                          <a:cubicBezTo>
                            <a:pt x="15066" y="3074"/>
                            <a:pt x="18526" y="6533"/>
                            <a:pt x="18526" y="10800"/>
                          </a:cubicBezTo>
                          <a:cubicBezTo>
                            <a:pt x="18526" y="13652"/>
                            <a:pt x="16953" y="16273"/>
                            <a:pt x="14436" y="17616"/>
                          </a:cubicBezTo>
                          <a:lnTo>
                            <a:pt x="15883" y="20328"/>
                          </a:lnTo>
                          <a:cubicBezTo>
                            <a:pt x="19402" y="18451"/>
                            <a:pt x="21600" y="14788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4788"/>
                            <a:pt x="2197" y="18451"/>
                            <a:pt x="5716" y="20328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NZ" sz="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681530" y="1575012"/>
                    <a:ext cx="197112" cy="2302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NZ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216312" y="5229105"/>
                  <a:ext cx="2595109" cy="208018"/>
                  <a:chOff x="9398576" y="5559124"/>
                  <a:chExt cx="3867773" cy="310032"/>
                </a:xfrm>
              </p:grpSpPr>
              <p:sp>
                <p:nvSpPr>
                  <p:cNvPr id="2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98576" y="5594596"/>
                    <a:ext cx="189775" cy="2745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52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endParaRPr lang="en-GB" altLang="en-US" sz="10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76675" y="5559124"/>
                    <a:ext cx="489674" cy="2745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en-GB" altLang="en-US" sz="10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3456858" y="5100450"/>
                <a:ext cx="5711465" cy="175916"/>
                <a:chOff x="3456858" y="5100450"/>
                <a:chExt cx="5711465" cy="17591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3456858" y="5115175"/>
                  <a:ext cx="127331" cy="161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GB" altLang="en-US" sz="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839773" y="5100450"/>
                  <a:ext cx="328550" cy="161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en-GB" altLang="en-US" sz="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1302908" y="5899244"/>
              <a:ext cx="592149" cy="276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Central</a:t>
              </a:r>
              <a:endParaRPr lang="en-N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Minus 14"/>
            <p:cNvSpPr/>
            <p:nvPr/>
          </p:nvSpPr>
          <p:spPr>
            <a:xfrm rot="5400000">
              <a:off x="2274424" y="6011493"/>
              <a:ext cx="269628" cy="136554"/>
            </a:xfrm>
            <a:prstGeom prst="mathMinu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26764" y="441349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T71</a:t>
            </a:r>
            <a:endParaRPr lang="en-NZ" dirty="0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1085" y="53400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proBNP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858891" y="4854851"/>
            <a:ext cx="5903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76 77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636079" y="4969990"/>
            <a:ext cx="4480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dirty="0">
                <a:latin typeface="Calibri"/>
              </a:rPr>
              <a:t>-</a:t>
            </a:r>
            <a:r>
              <a:rPr lang="en-GB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s-s</a:t>
            </a:r>
            <a:r>
              <a:rPr lang="en-GB" altLang="en-US" sz="1400" dirty="0">
                <a:latin typeface="Calibri"/>
              </a:rPr>
              <a:t>-</a:t>
            </a:r>
            <a:endParaRPr lang="en-GB" altLang="en-US" sz="1600" dirty="0">
              <a:latin typeface="Calibri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939804" y="4787049"/>
            <a:ext cx="2306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000" dirty="0">
                <a:latin typeface="Calibri"/>
              </a:rPr>
              <a:t>1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6283348" y="4851986"/>
            <a:ext cx="437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310127" y="2628356"/>
            <a:ext cx="430496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32430" y="3771982"/>
            <a:ext cx="430496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352197" y="3223240"/>
            <a:ext cx="4304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185899" y="5283275"/>
            <a:ext cx="430496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27183" y="5273575"/>
            <a:ext cx="430496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998682" y="5283274"/>
            <a:ext cx="4304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7163411">
            <a:off x="5321262" y="4274082"/>
            <a:ext cx="914400" cy="914400"/>
          </a:xfrm>
          <a:prstGeom prst="arc">
            <a:avLst>
              <a:gd name="adj1" fmla="val 15547681"/>
              <a:gd name="adj2" fmla="val 687194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9804" y="5635628"/>
            <a:ext cx="647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Schematic of proBNP peptide showing both the centrally glycosylated and T71 glycosylated sites as white boxes. Antibodies are unable to bind to glycosylated regions. </a:t>
            </a:r>
          </a:p>
        </p:txBody>
      </p:sp>
    </p:spTree>
    <p:extLst>
      <p:ext uri="{BB962C8B-B14F-4D97-AF65-F5344CB8AC3E}">
        <p14:creationId xmlns:p14="http://schemas.microsoft.com/office/powerpoint/2010/main" val="52399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Materials and Methods 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511" y="4892971"/>
            <a:ext cx="791642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Size exclusion HPLC profiles analysis using the proBNP (●), NG-T71 (▼) and NG-C (■) assays.  a) non-glycosylated proBNP  b)  glycosylated proBNP and c) a plasma sample from an individual with heart failure in which NG-C was not detected.</a:t>
            </a:r>
            <a:endParaRPr lang="en-NZ" sz="1400" dirty="0"/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6" y="1381860"/>
            <a:ext cx="8219566" cy="33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13" y="1371600"/>
            <a:ext cx="7250202" cy="7473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9636" y="2631714"/>
            <a:ext cx="7793356" cy="3794183"/>
          </a:xfrm>
        </p:spPr>
        <p:txBody>
          <a:bodyPr/>
          <a:lstStyle/>
          <a:p>
            <a:pPr lvl="1"/>
            <a:r>
              <a:rPr lang="en-US" dirty="0"/>
              <a:t>What are the advantages and disadvantages of using immunoassays and mass spectrometry in the measurement of circulating peptides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805" y="680389"/>
            <a:ext cx="845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Results: </a:t>
            </a:r>
            <a:r>
              <a:rPr lang="en-US" b="1" dirty="0">
                <a:solidFill>
                  <a:srgbClr val="B11F24"/>
                </a:solidFill>
                <a:latin typeface="+mj-lt"/>
              </a:rPr>
              <a:t>Participant characteristics and plasma peptide concentrations</a:t>
            </a:r>
          </a:p>
          <a:p>
            <a:pPr algn="ctr"/>
            <a:r>
              <a:rPr lang="en-US" b="1" dirty="0">
                <a:solidFill>
                  <a:srgbClr val="B11F24"/>
                </a:solidFill>
                <a:latin typeface="+mj-lt"/>
              </a:rPr>
              <a:t> (median and IQR)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461" y="5435533"/>
            <a:ext cx="63793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HFREF, Heart Failure with Reduced Ejection Fraction; NYHA, New York Heart Association</a:t>
            </a:r>
            <a:r>
              <a:rPr lang="en-NZ" sz="1100" dirty="0"/>
              <a:t>.</a:t>
            </a:r>
          </a:p>
          <a:p>
            <a:r>
              <a:rPr lang="en-N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N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P&lt;0.05 and </a:t>
            </a:r>
            <a:r>
              <a:rPr lang="en-N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  <a:r>
              <a:rPr lang="en-N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P&lt;0.001 between BMI&lt;30 and BMI&gt;30 </a:t>
            </a:r>
          </a:p>
          <a:p>
            <a:endParaRPr lang="en-N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rgbClr val="B11F24"/>
              </a:solidFill>
            </a:endParaRPr>
          </a:p>
          <a:p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03338" y="1544266"/>
          <a:ext cx="7250112" cy="382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622">
                  <a:extLst>
                    <a:ext uri="{9D8B030D-6E8A-4147-A177-3AD203B41FA5}">
                      <a16:colId xmlns:a16="http://schemas.microsoft.com/office/drawing/2014/main" val="1881961175"/>
                    </a:ext>
                  </a:extLst>
                </a:gridCol>
                <a:gridCol w="1174518">
                  <a:extLst>
                    <a:ext uri="{9D8B030D-6E8A-4147-A177-3AD203B41FA5}">
                      <a16:colId xmlns:a16="http://schemas.microsoft.com/office/drawing/2014/main" val="703071248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1183470592"/>
                    </a:ext>
                  </a:extLst>
                </a:gridCol>
                <a:gridCol w="1568924">
                  <a:extLst>
                    <a:ext uri="{9D8B030D-6E8A-4147-A177-3AD203B41FA5}">
                      <a16:colId xmlns:a16="http://schemas.microsoft.com/office/drawing/2014/main" val="1401248676"/>
                    </a:ext>
                  </a:extLst>
                </a:gridCol>
                <a:gridCol w="1658826">
                  <a:extLst>
                    <a:ext uri="{9D8B030D-6E8A-4147-A177-3AD203B41FA5}">
                      <a16:colId xmlns:a16="http://schemas.microsoft.com/office/drawing/2014/main" val="3146460215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 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Controls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Median (IQR)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Heart Failure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Median (IQR)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22618"/>
                  </a:ext>
                </a:extLst>
              </a:tr>
              <a:tr h="34006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 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 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(N=106)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All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(N=238)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BMI&lt;30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(N=135)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BMI&gt;30</a:t>
                      </a:r>
                      <a:endParaRPr lang="en-N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>
                          <a:effectLst/>
                        </a:rPr>
                        <a:t>(N=91)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 anchor="ctr"/>
                </a:tc>
                <a:extLst>
                  <a:ext uri="{0D108BD9-81ED-4DB2-BD59-A6C34878D82A}">
                    <a16:rowId xmlns:a16="http://schemas.microsoft.com/office/drawing/2014/main" val="992271650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Age (years)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49 (37-59)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72.3 (64-80)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75 (68-82)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67 (59-74)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286805957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Weight (kg)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78 (65-87)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79 (66-93)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69 (60-77)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96 (87-110)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800488177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Height (m)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1.72 (1.65-1.79)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1.69(1.6-1.76)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1.69 (1.6-1.8)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1.68 (1.6-1.75)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4139716232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BMI (kg/m</a:t>
                      </a:r>
                      <a:r>
                        <a:rPr lang="en-NZ" sz="900" baseline="30000">
                          <a:effectLst/>
                        </a:rPr>
                        <a:t>2</a:t>
                      </a:r>
                      <a:r>
                        <a:rPr lang="en-NZ" sz="900">
                          <a:effectLst/>
                        </a:rPr>
                        <a:t>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25.7 (23.4-28)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27.4 (23.7-32.0)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24.2 (21.6-26.3)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33.3 (31-38)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745153360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Echo-LVEF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 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43.8(30.9-59.5)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39 (27-59)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49 (35-60)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788115805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eGFR 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82 (74-91)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53.0 (42-63.5)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51 (44-62)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59 (41-66)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393452182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Glucose, mg/dL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94 (86-101)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106 (92-135)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104 (86-126)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113 (95-142)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784901389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Cholesterol, mg/dL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201 (178-228)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170 (139-205)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174 (143-217) 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166 (135-190)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328654997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HFREF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-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56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81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35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640308596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NYHA I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-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16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16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16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722287752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NYHA II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-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42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44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36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388466424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NYHA III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-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31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27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35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156256827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NYHA IV (%)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-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11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12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12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412771761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NT-proBNP pg/ml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39.8 (17-70)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1791 (880-3459)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2290 (1506-4111)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1026 (541-2639)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586178678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ProBNP pg/ml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36 (36-232)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300 (43-662)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309 (47-638)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264 (31-843)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713390193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NG-T71 pg/ml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36 (18-175)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113 (18-254)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163 (18-291)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36 (18-193)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86783951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NG-C pg/ml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21 (21-21)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21 (21-21)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21 (21-21)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21 (21-21)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040988054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Probnp/NT-proBNP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1.6 (0.6-5.7)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0.07 (0.03-0.26)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0.07 (0.02-18)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0.15 (0.04-.72) </a:t>
                      </a:r>
                      <a:r>
                        <a:rPr lang="en-NZ" sz="1200">
                          <a:effectLst/>
                        </a:rPr>
                        <a:t>**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767263196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Probnp/NG-T71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 (1-4.2)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1.5 (1-8)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1.3 (.77-4.4)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2.2 (1-14.7) </a:t>
                      </a:r>
                      <a:r>
                        <a:rPr lang="en-NZ" sz="1200">
                          <a:effectLst/>
                        </a:rPr>
                        <a:t>*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738290655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NTBNP/NG-T71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0.8 (0.5-1.8)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26.3 (10-75)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>
                          <a:effectLst/>
                        </a:rPr>
                        <a:t>27.3 (11-75)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900" dirty="0">
                          <a:effectLst/>
                        </a:rPr>
                        <a:t>21.2 (7-70)</a:t>
                      </a:r>
                      <a:endParaRPr lang="en-N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12024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261" y="615718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</a:rPr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8269" y="4848045"/>
            <a:ext cx="5148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dirty="0"/>
              <a:t>Scatter plots showing associations between BMI and various NP combinations in the HF group.  Graphs also show </a:t>
            </a:r>
            <a:r>
              <a:rPr lang="en-NZ" sz="1200" dirty="0" err="1"/>
              <a:t>Spearmans</a:t>
            </a:r>
            <a:r>
              <a:rPr lang="en-NZ" sz="1200" dirty="0"/>
              <a:t>’ correlation coefficient (r) and significance.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68" y="1365955"/>
            <a:ext cx="24070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/>
              <a:t>When all HF patients were included in the analysis:</a:t>
            </a:r>
          </a:p>
          <a:p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BMI was negatively associated with NT-proBNP and NG-T71</a:t>
            </a:r>
          </a:p>
          <a:p>
            <a:r>
              <a:rPr lang="en-NZ" sz="1400" dirty="0"/>
              <a:t>      but not with proBNP </a:t>
            </a:r>
          </a:p>
          <a:p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BMI was positively associated with proBNP/NT-proBNP, and negatively associated with NTproBNP/NG-T71. </a:t>
            </a:r>
          </a:p>
          <a:p>
            <a:endParaRPr lang="en-NZ" dirty="0">
              <a:solidFill>
                <a:srgbClr val="FF0000"/>
              </a:solidFill>
            </a:endParaRPr>
          </a:p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36" y="1099334"/>
            <a:ext cx="6048344" cy="37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1097</Words>
  <Application>Microsoft Office PowerPoint</Application>
  <PresentationFormat>On-screen Show (4:3)</PresentationFormat>
  <Paragraphs>231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PowerPoint Presentation</vt:lpstr>
      <vt:lpstr>Question 1</vt:lpstr>
      <vt:lpstr>PowerPoint Presentation</vt:lpstr>
      <vt:lpstr>PowerPoint Presentation</vt:lpstr>
      <vt:lpstr>Question 2</vt:lpstr>
      <vt:lpstr>PowerPoint Presentation</vt:lpstr>
      <vt:lpstr>PowerPoint Presentation</vt:lpstr>
      <vt:lpstr>PowerPoint Presentation</vt:lpstr>
      <vt:lpstr>Question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189</cp:revision>
  <dcterms:created xsi:type="dcterms:W3CDTF">2014-07-07T15:02:10Z</dcterms:created>
  <dcterms:modified xsi:type="dcterms:W3CDTF">2019-09-24T19:19:33Z</dcterms:modified>
</cp:coreProperties>
</file>