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0" r:id="rId2"/>
    <p:sldId id="257" r:id="rId3"/>
    <p:sldId id="269" r:id="rId4"/>
    <p:sldId id="265" r:id="rId5"/>
    <p:sldId id="268" r:id="rId6"/>
    <p:sldId id="266" r:id="rId7"/>
    <p:sldId id="272" r:id="rId8"/>
    <p:sldId id="273" r:id="rId9"/>
    <p:sldId id="258" r:id="rId10"/>
    <p:sldId id="271" r:id="rId11"/>
    <p:sldId id="276" r:id="rId12"/>
    <p:sldId id="274" r:id="rId13"/>
    <p:sldId id="275"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103" d="100"/>
          <a:sy n="103" d="100"/>
        </p:scale>
        <p:origin x="156"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6/24/2019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6/24/2019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32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6200" b="1" dirty="0"/>
          </a:p>
          <a:p>
            <a:pPr marL="0" indent="0">
              <a:buNone/>
            </a:pPr>
            <a:r>
              <a:rPr lang="en-US" sz="6200" b="1" dirty="0"/>
              <a:t>Generation of Highly Biomimetic Quality Control Materials for Noninvasive Prenatal Testing Based on Enzymatic Digestion of Matched Mother–Child Cell Lines</a:t>
            </a:r>
          </a:p>
          <a:p>
            <a:pPr marL="0" indent="0">
              <a:buNone/>
            </a:pPr>
            <a:r>
              <a:rPr lang="en-US" sz="6200" b="1" dirty="0"/>
              <a:t> </a:t>
            </a:r>
            <a:endParaRPr lang="en-US" sz="7200" dirty="0"/>
          </a:p>
          <a:p>
            <a:pPr marL="0" indent="0">
              <a:buNone/>
            </a:pPr>
            <a:r>
              <a:rPr lang="en-US" sz="5500" dirty="0"/>
              <a:t>R. Zhang, J. Ding, P. Gao, Z. Li, P. Tan, and J. Li </a:t>
            </a:r>
            <a:endParaRPr lang="en-US" sz="5500" dirty="0">
              <a:latin typeface="Arial" pitchFamily="34" charset="0"/>
              <a:cs typeface="Arial" pitchFamily="34" charset="0"/>
            </a:endParaRPr>
          </a:p>
          <a:p>
            <a:pPr marL="0" indent="0">
              <a:buFont typeface="Arial" charset="0"/>
              <a:buNone/>
              <a:defRPr/>
            </a:pPr>
            <a:endParaRPr lang="en-US" sz="5500" dirty="0">
              <a:latin typeface="Arial" pitchFamily="34" charset="0"/>
              <a:cs typeface="Arial" pitchFamily="34" charset="0"/>
            </a:endParaRPr>
          </a:p>
          <a:p>
            <a:pPr marL="0" indent="0">
              <a:buFont typeface="Arial" charset="0"/>
              <a:buNone/>
              <a:defRPr/>
            </a:pPr>
            <a:r>
              <a:rPr lang="en-US" sz="5500" dirty="0">
                <a:latin typeface="Arial" pitchFamily="34" charset="0"/>
                <a:cs typeface="Arial" pitchFamily="34" charset="0"/>
              </a:rPr>
              <a:t>June 2019</a:t>
            </a:r>
            <a:endParaRPr lang="en-US" sz="5500" dirty="0">
              <a:solidFill>
                <a:srgbClr val="C00000"/>
              </a:solidFill>
              <a:latin typeface="Arial" pitchFamily="34" charset="0"/>
              <a:cs typeface="Arial" pitchFamily="34" charset="0"/>
            </a:endParaRPr>
          </a:p>
          <a:p>
            <a:pPr marL="0" indent="0">
              <a:buFont typeface="Arial" charset="0"/>
              <a:buNone/>
              <a:defRPr/>
            </a:pPr>
            <a:endParaRPr lang="en-US" sz="6200" b="1" dirty="0">
              <a:solidFill>
                <a:srgbClr val="C00000"/>
              </a:solidFill>
              <a:latin typeface="Arial" pitchFamily="34" charset="0"/>
              <a:cs typeface="Arial" pitchFamily="34" charset="0"/>
            </a:endParaRPr>
          </a:p>
          <a:p>
            <a:pPr marL="0" indent="0">
              <a:buFont typeface="Arial" pitchFamily="34" charset="0"/>
              <a:buNone/>
              <a:defRPr/>
            </a:pPr>
            <a:r>
              <a:rPr lang="en-US" sz="5500" dirty="0">
                <a:latin typeface="Arial" pitchFamily="34" charset="0"/>
                <a:cs typeface="Arial" pitchFamily="34" charset="0"/>
              </a:rPr>
              <a:t>www.clinchem.org/content/65/6/761.full</a:t>
            </a:r>
          </a:p>
          <a:p>
            <a:pPr marL="0" indent="0">
              <a:buFont typeface="Arial" pitchFamily="34" charset="0"/>
              <a:buNone/>
              <a:defRPr/>
            </a:pPr>
            <a:endParaRPr lang="en-US" sz="5500" dirty="0">
              <a:latin typeface="Arial" pitchFamily="34" charset="0"/>
              <a:cs typeface="Arial" pitchFamily="34" charset="0"/>
            </a:endParaRPr>
          </a:p>
          <a:p>
            <a:pPr marL="0" indent="0">
              <a:buFont typeface="Arial" pitchFamily="34" charset="0"/>
              <a:buNone/>
              <a:defRPr/>
            </a:pPr>
            <a:r>
              <a:rPr lang="en-US" sz="5500" dirty="0">
                <a:latin typeface="Arial" pitchFamily="34" charset="0"/>
                <a:cs typeface="Arial" pitchFamily="34" charset="0"/>
              </a:rPr>
              <a:t>© Copyright 2019 by the American Association for Clinical Chemistry</a:t>
            </a:r>
          </a:p>
        </p:txBody>
      </p:sp>
      <p:pic>
        <p:nvPicPr>
          <p:cNvPr id="6" name="Picture 5">
            <a:extLst>
              <a:ext uri="{FF2B5EF4-FFF2-40B4-BE49-F238E27FC236}">
                <a16:creationId xmlns:a16="http://schemas.microsoft.com/office/drawing/2014/main" id="{347AC658-14B5-4363-9999-7A334B746899}"/>
              </a:ext>
            </a:extLst>
          </p:cNvPr>
          <p:cNvPicPr>
            <a:picLocks noChangeAspect="1"/>
          </p:cNvPicPr>
          <p:nvPr/>
        </p:nvPicPr>
        <p:blipFill>
          <a:blip r:embed="rId2"/>
          <a:stretch>
            <a:fillRect/>
          </a:stretch>
        </p:blipFill>
        <p:spPr>
          <a:xfrm>
            <a:off x="80359" y="1971073"/>
            <a:ext cx="3511594" cy="4708408"/>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
        <p:nvSpPr>
          <p:cNvPr id="7" name="TextBox 6"/>
          <p:cNvSpPr txBox="1"/>
          <p:nvPr/>
        </p:nvSpPr>
        <p:spPr>
          <a:xfrm>
            <a:off x="165717" y="250072"/>
            <a:ext cx="5029200" cy="553998"/>
          </a:xfrm>
          <a:prstGeom prst="rect">
            <a:avLst/>
          </a:prstGeom>
          <a:noFill/>
        </p:spPr>
        <p:txBody>
          <a:bodyPr wrap="square" rtlCol="0">
            <a:spAutoFit/>
          </a:bodyPr>
          <a:lstStyle/>
          <a:p>
            <a:r>
              <a:rPr lang="en-US" sz="3000" b="1" dirty="0">
                <a:latin typeface="+mj-lt"/>
              </a:rPr>
              <a:t>Results</a:t>
            </a:r>
          </a:p>
        </p:txBody>
      </p:sp>
      <p:sp>
        <p:nvSpPr>
          <p:cNvPr id="9" name="Rectangle 2"/>
          <p:cNvSpPr/>
          <p:nvPr/>
        </p:nvSpPr>
        <p:spPr>
          <a:xfrm>
            <a:off x="2475355" y="6066535"/>
            <a:ext cx="4643587" cy="369332"/>
          </a:xfrm>
          <a:prstGeom prst="rect">
            <a:avLst/>
          </a:prstGeom>
          <a:solidFill>
            <a:schemeClr val="bg1">
              <a:lumMod val="75000"/>
            </a:schemeClr>
          </a:solidFill>
        </p:spPr>
        <p:txBody>
          <a:bodyPr wrap="square">
            <a:spAutoFit/>
          </a:bodyPr>
          <a:lstStyle/>
          <a:p>
            <a:r>
              <a:rPr lang="en-US" b="1" dirty="0">
                <a:solidFill>
                  <a:srgbClr val="B11F24"/>
                </a:solidFill>
              </a:rPr>
              <a:t>Figure 4. </a:t>
            </a:r>
            <a:r>
              <a:rPr lang="en-US" b="1" dirty="0"/>
              <a:t>Calculation of FF in DENQCMs</a:t>
            </a:r>
          </a:p>
        </p:txBody>
      </p:sp>
      <p:sp>
        <p:nvSpPr>
          <p:cNvPr id="10" name="Content Placeholder 2"/>
          <p:cNvSpPr txBox="1">
            <a:spLocks/>
          </p:cNvSpPr>
          <p:nvPr/>
        </p:nvSpPr>
        <p:spPr>
          <a:xfrm>
            <a:off x="251420" y="4221192"/>
            <a:ext cx="8525815" cy="27007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altLang="zh-CN" sz="1600" b="1" dirty="0"/>
              <a:t>Validation of NIPT panel and linear detection for FF </a:t>
            </a:r>
            <a:r>
              <a:rPr lang="en-GB" altLang="zh-CN" sz="1600" b="1" dirty="0"/>
              <a:t>across different methods</a:t>
            </a:r>
            <a:r>
              <a:rPr lang="en-US" altLang="zh-CN" sz="1600" b="1" dirty="0"/>
              <a:t>:</a:t>
            </a:r>
            <a:endParaRPr lang="en-US" altLang="zh-CN" sz="1600" dirty="0"/>
          </a:p>
          <a:p>
            <a:pPr algn="just">
              <a:spcBef>
                <a:spcPts val="800"/>
              </a:spcBef>
              <a:spcAft>
                <a:spcPts val="600"/>
              </a:spcAft>
            </a:pPr>
            <a:r>
              <a:rPr lang="en-US" altLang="zh-CN" sz="1500" dirty="0"/>
              <a:t>The genetic status of each DENQCM was correctly detected by 4 routine NIPT assays for the samples with FFs ≥ 5%. No false-positive results were reported by either of the laboratories.</a:t>
            </a:r>
          </a:p>
          <a:p>
            <a:pPr algn="just">
              <a:spcBef>
                <a:spcPts val="800"/>
              </a:spcBef>
              <a:spcAft>
                <a:spcPts val="600"/>
              </a:spcAft>
            </a:pPr>
            <a:r>
              <a:rPr lang="en-US" altLang="zh-CN" sz="1500" dirty="0"/>
              <a:t>The relationship of expected and Y chromosome-based FF from the 4 assays yielded a Pearson correlation coefficient &gt; 0.990. Fetal fraction methods based on Y chromosome, X chromosome, and SNP analysis provided good results, whereas </a:t>
            </a:r>
            <a:r>
              <a:rPr lang="en-US" altLang="zh-CN" sz="1500" dirty="0" err="1"/>
              <a:t>SeqFF</a:t>
            </a:r>
            <a:r>
              <a:rPr lang="en-US" altLang="zh-CN" sz="1500" dirty="0"/>
              <a:t> performed less well.</a:t>
            </a:r>
          </a:p>
        </p:txBody>
      </p:sp>
      <p:pic>
        <p:nvPicPr>
          <p:cNvPr id="3" name="图片 2"/>
          <p:cNvPicPr>
            <a:picLocks noChangeAspect="1"/>
          </p:cNvPicPr>
          <p:nvPr/>
        </p:nvPicPr>
        <p:blipFill>
          <a:blip r:embed="rId2"/>
          <a:stretch>
            <a:fillRect/>
          </a:stretch>
        </p:blipFill>
        <p:spPr>
          <a:xfrm>
            <a:off x="1179320" y="717360"/>
            <a:ext cx="6281159" cy="3542390"/>
          </a:xfrm>
          <a:prstGeom prst="rect">
            <a:avLst/>
          </a:prstGeom>
        </p:spPr>
      </p:pic>
    </p:spTree>
    <p:extLst>
      <p:ext uri="{BB962C8B-B14F-4D97-AF65-F5344CB8AC3E}">
        <p14:creationId xmlns:p14="http://schemas.microsoft.com/office/powerpoint/2010/main" val="1988705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26" y="950675"/>
            <a:ext cx="7250202" cy="747396"/>
          </a:xfrm>
        </p:spPr>
        <p:txBody>
          <a:bodyPr/>
          <a:lstStyle/>
          <a:p>
            <a:r>
              <a:rPr lang="en-US" altLang="zh-CN" dirty="0"/>
              <a:t>Questions</a:t>
            </a:r>
            <a:endParaRPr lang="en-US" dirty="0"/>
          </a:p>
        </p:txBody>
      </p:sp>
      <p:sp>
        <p:nvSpPr>
          <p:cNvPr id="3" name="Content Placeholder 2"/>
          <p:cNvSpPr>
            <a:spLocks noGrp="1"/>
          </p:cNvSpPr>
          <p:nvPr>
            <p:ph idx="4294967295"/>
          </p:nvPr>
        </p:nvSpPr>
        <p:spPr>
          <a:xfrm>
            <a:off x="483026" y="2727465"/>
            <a:ext cx="8190955" cy="1210173"/>
          </a:xfrm>
        </p:spPr>
        <p:txBody>
          <a:bodyPr>
            <a:normAutofit/>
          </a:bodyPr>
          <a:lstStyle/>
          <a:p>
            <a:pPr algn="just"/>
            <a:r>
              <a:rPr lang="en-GB" altLang="zh-CN" b="1" dirty="0"/>
              <a:t>What is the possible difference of the </a:t>
            </a:r>
            <a:r>
              <a:rPr lang="en-US" altLang="zh-CN" b="1" dirty="0"/>
              <a:t>dual enzyme-digested NIPT quality control materials</a:t>
            </a:r>
            <a:r>
              <a:rPr lang="en-GB" altLang="zh-CN" b="1" dirty="0"/>
              <a:t> compared with the plasma </a:t>
            </a:r>
            <a:r>
              <a:rPr lang="en-GB" altLang="zh-CN" b="1" dirty="0" err="1"/>
              <a:t>cfDNA</a:t>
            </a:r>
            <a:r>
              <a:rPr lang="en-GB" altLang="zh-CN" b="1" dirty="0"/>
              <a:t> of pregnant women?</a:t>
            </a:r>
          </a:p>
          <a:p>
            <a:pPr lvl="1" algn="just"/>
            <a:endParaRPr lang="en-US" sz="2800" b="1"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11</a:t>
            </a:fld>
            <a:endParaRPr lang="en-US"/>
          </a:p>
        </p:txBody>
      </p:sp>
    </p:spTree>
    <p:extLst>
      <p:ext uri="{BB962C8B-B14F-4D97-AF65-F5344CB8AC3E}">
        <p14:creationId xmlns:p14="http://schemas.microsoft.com/office/powerpoint/2010/main" val="423099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
        <p:nvSpPr>
          <p:cNvPr id="7" name="Title 1"/>
          <p:cNvSpPr txBox="1">
            <a:spLocks/>
          </p:cNvSpPr>
          <p:nvPr/>
        </p:nvSpPr>
        <p:spPr>
          <a:xfrm>
            <a:off x="83127" y="653889"/>
            <a:ext cx="7250202" cy="747396"/>
          </a:xfrm>
          <a:prstGeom prst="rect">
            <a:avLst/>
          </a:prstGeom>
        </p:spPr>
        <p:txBody>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altLang="zh-CN" dirty="0"/>
              <a:t>Conclusions</a:t>
            </a:r>
            <a:endParaRPr lang="en-US" dirty="0"/>
          </a:p>
        </p:txBody>
      </p:sp>
      <p:sp>
        <p:nvSpPr>
          <p:cNvPr id="8" name="Content Placeholder 2"/>
          <p:cNvSpPr>
            <a:spLocks noGrp="1"/>
          </p:cNvSpPr>
          <p:nvPr>
            <p:ph idx="4294967295"/>
          </p:nvPr>
        </p:nvSpPr>
        <p:spPr>
          <a:xfrm>
            <a:off x="1" y="1626402"/>
            <a:ext cx="8809148" cy="4130454"/>
          </a:xfrm>
        </p:spPr>
        <p:txBody>
          <a:bodyPr>
            <a:noAutofit/>
          </a:bodyPr>
          <a:lstStyle/>
          <a:p>
            <a:pPr lvl="1" algn="just"/>
            <a:r>
              <a:rPr lang="en-US" sz="2100" dirty="0"/>
              <a:t>DENQCMs should be desirable as quality control materials for NIPT as the generation mechanisms and biological properties of </a:t>
            </a:r>
            <a:r>
              <a:rPr lang="en-US" sz="2100" dirty="0" err="1"/>
              <a:t>nucleosomal</a:t>
            </a:r>
            <a:r>
              <a:rPr lang="en-US" sz="2100" dirty="0"/>
              <a:t> DNA are biomimetic to those of real plasma </a:t>
            </a:r>
            <a:r>
              <a:rPr lang="en-US" sz="2100" dirty="0" err="1"/>
              <a:t>cfDNA</a:t>
            </a:r>
            <a:r>
              <a:rPr lang="en-US" sz="2100" dirty="0"/>
              <a:t>.</a:t>
            </a:r>
          </a:p>
          <a:p>
            <a:pPr lvl="1" algn="just"/>
            <a:endParaRPr lang="en-US" sz="2100" dirty="0"/>
          </a:p>
          <a:p>
            <a:pPr lvl="1" algn="just"/>
            <a:r>
              <a:rPr lang="en-US" altLang="zh-CN" sz="2100" dirty="0"/>
              <a:t>DENQCMs </a:t>
            </a:r>
            <a:r>
              <a:rPr lang="en-US" sz="2100" dirty="0"/>
              <a:t>was found universally applicable for random MPS, targeted MPS, and imaging single DNA molecule.</a:t>
            </a:r>
          </a:p>
          <a:p>
            <a:pPr lvl="1" algn="just"/>
            <a:endParaRPr lang="en-US" sz="2100" dirty="0"/>
          </a:p>
          <a:p>
            <a:pPr lvl="1" algn="just"/>
            <a:r>
              <a:rPr lang="en-US" sz="2100" dirty="0"/>
              <a:t>DENQCMs could be formulated with flexible FF by adjusting the proportion of the cell lines for </a:t>
            </a:r>
            <a:r>
              <a:rPr lang="en-US" altLang="zh-CN" sz="2000" dirty="0"/>
              <a:t>quality control of NIPT workflow in laboratories. </a:t>
            </a:r>
            <a:endParaRPr lang="en-US" sz="2100" dirty="0"/>
          </a:p>
          <a:p>
            <a:pPr lvl="1" algn="just"/>
            <a:endParaRPr lang="en-US" altLang="zh-CN" sz="2100" dirty="0"/>
          </a:p>
        </p:txBody>
      </p:sp>
    </p:spTree>
    <p:extLst>
      <p:ext uri="{BB962C8B-B14F-4D97-AF65-F5344CB8AC3E}">
        <p14:creationId xmlns:p14="http://schemas.microsoft.com/office/powerpoint/2010/main" val="3091428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B897C2A1-9313-CA4F-AEA9-36A479C1E1AD}" type="slidenum">
              <a:rPr lang="en-US" smtClean="0"/>
              <a:pPr/>
              <a:t>13</a:t>
            </a:fld>
            <a:endParaRPr lang="en-US"/>
          </a:p>
        </p:txBody>
      </p:sp>
      <p:sp>
        <p:nvSpPr>
          <p:cNvPr id="4" name="内容占位符 3"/>
          <p:cNvSpPr>
            <a:spLocks noGrp="1"/>
          </p:cNvSpPr>
          <p:nvPr>
            <p:ph idx="1"/>
          </p:nvPr>
        </p:nvSpPr>
        <p:spPr>
          <a:xfrm>
            <a:off x="359628" y="1864775"/>
            <a:ext cx="8417607" cy="3794183"/>
          </a:xfrm>
        </p:spPr>
        <p:txBody>
          <a:bodyPr>
            <a:noAutofit/>
          </a:bodyPr>
          <a:lstStyle/>
          <a:p>
            <a:pPr algn="just"/>
            <a:r>
              <a:rPr lang="en-US" altLang="zh-CN" b="1" i="1" dirty="0"/>
              <a:t>The method described by Zhang et al. in this issue of Clinical Chemistry will enable the production of the controls; therefore, it is a very important and relevant step in the future development of NIPT and NIPD. It can be envisaged that also for liquid biopsies, or detection of cell-free tumor DNA, control samples can be provided.</a:t>
            </a:r>
          </a:p>
          <a:p>
            <a:pPr marL="0" indent="0" algn="just">
              <a:buNone/>
            </a:pPr>
            <a:r>
              <a:rPr lang="en-US" altLang="zh-CN" b="1" i="1" dirty="0"/>
              <a:t>    </a:t>
            </a:r>
          </a:p>
          <a:p>
            <a:pPr marL="342000" indent="0" algn="just">
              <a:buNone/>
            </a:pPr>
            <a:r>
              <a:rPr lang="en-US" altLang="zh-CN" sz="1600" dirty="0" err="1"/>
              <a:t>Sistermans</a:t>
            </a:r>
            <a:r>
              <a:rPr lang="en-US" altLang="zh-CN" sz="1600" dirty="0"/>
              <a:t> EA. The Importance of Reliable Quality Control Materials for Noninvasive Prenatal Testing. </a:t>
            </a:r>
            <a:r>
              <a:rPr lang="en-US" altLang="zh-CN" sz="1600" dirty="0" err="1"/>
              <a:t>Clin</a:t>
            </a:r>
            <a:r>
              <a:rPr lang="en-US" altLang="zh-CN" sz="1600" dirty="0"/>
              <a:t> </a:t>
            </a:r>
            <a:r>
              <a:rPr lang="en-US" altLang="zh-CN" sz="1600" dirty="0" err="1"/>
              <a:t>Chem</a:t>
            </a:r>
            <a:r>
              <a:rPr lang="en-US" altLang="zh-CN" sz="1600" dirty="0"/>
              <a:t> 2019.</a:t>
            </a:r>
          </a:p>
          <a:p>
            <a:pPr marL="0" indent="0" algn="just">
              <a:buNone/>
            </a:pPr>
            <a:endParaRPr lang="en-US" altLang="zh-CN" sz="1800" dirty="0"/>
          </a:p>
          <a:p>
            <a:pPr marL="0" indent="0" algn="just">
              <a:buNone/>
            </a:pPr>
            <a:endParaRPr lang="en-US" altLang="zh-CN" sz="1800" dirty="0"/>
          </a:p>
          <a:p>
            <a:pPr marL="0" indent="0" algn="just">
              <a:buNone/>
            </a:pPr>
            <a:endParaRPr lang="zh-CN" altLang="en-US" b="1" i="1" dirty="0"/>
          </a:p>
        </p:txBody>
      </p:sp>
      <p:sp>
        <p:nvSpPr>
          <p:cNvPr id="5" name="Title 1"/>
          <p:cNvSpPr>
            <a:spLocks noGrp="1"/>
          </p:cNvSpPr>
          <p:nvPr>
            <p:ph type="title"/>
          </p:nvPr>
        </p:nvSpPr>
        <p:spPr>
          <a:xfrm>
            <a:off x="442051" y="906700"/>
            <a:ext cx="7250202" cy="747396"/>
          </a:xfrm>
        </p:spPr>
        <p:txBody>
          <a:bodyPr/>
          <a:lstStyle/>
          <a:p>
            <a:r>
              <a:rPr lang="en-US" dirty="0"/>
              <a:t>Final Comment in Editorial</a:t>
            </a:r>
          </a:p>
        </p:txBody>
      </p:sp>
    </p:spTree>
    <p:extLst>
      <p:ext uri="{BB962C8B-B14F-4D97-AF65-F5344CB8AC3E}">
        <p14:creationId xmlns:p14="http://schemas.microsoft.com/office/powerpoint/2010/main" val="174515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altLang="zh-CN" dirty="0"/>
              <a:t>Introduction</a:t>
            </a:r>
            <a:endParaRPr lang="en-US" dirty="0"/>
          </a:p>
        </p:txBody>
      </p:sp>
      <p:sp>
        <p:nvSpPr>
          <p:cNvPr id="3" name="Content Placeholder 2"/>
          <p:cNvSpPr>
            <a:spLocks noGrp="1"/>
          </p:cNvSpPr>
          <p:nvPr>
            <p:ph idx="4294967295"/>
          </p:nvPr>
        </p:nvSpPr>
        <p:spPr>
          <a:xfrm>
            <a:off x="0" y="1265791"/>
            <a:ext cx="8937938" cy="4722886"/>
          </a:xfrm>
        </p:spPr>
        <p:txBody>
          <a:bodyPr>
            <a:noAutofit/>
          </a:bodyPr>
          <a:lstStyle/>
          <a:p>
            <a:pPr lvl="1" algn="just"/>
            <a:r>
              <a:rPr lang="en-US" sz="2000" dirty="0"/>
              <a:t>Noninvasive prenatal testing (NIPT) has become the standard method of prenatal screening for </a:t>
            </a:r>
            <a:r>
              <a:rPr lang="en-US" sz="2000" dirty="0" err="1"/>
              <a:t>trisomies</a:t>
            </a:r>
            <a:r>
              <a:rPr lang="en-US" sz="2000" dirty="0"/>
              <a:t> 21, 18, and 13.</a:t>
            </a:r>
          </a:p>
          <a:p>
            <a:pPr lvl="1" algn="just"/>
            <a:endParaRPr lang="en-US" sz="2000" dirty="0"/>
          </a:p>
          <a:p>
            <a:pPr lvl="1" algn="just"/>
            <a:r>
              <a:rPr lang="en-US" sz="2000" dirty="0"/>
              <a:t>Standardized quality control materials available in large quantities are needed to monitor proper validation of the testing method, calibration during testing, and the external quality assessment (EQA).</a:t>
            </a:r>
          </a:p>
          <a:p>
            <a:pPr lvl="1" algn="just"/>
            <a:endParaRPr lang="en-US" sz="2000" dirty="0"/>
          </a:p>
          <a:p>
            <a:pPr lvl="1" algn="just"/>
            <a:r>
              <a:rPr lang="en-US" sz="2000" dirty="0"/>
              <a:t>Here we have developed a set of dual enzyme-digested NIPT quality control materials (DENQCMs) which comprise simulated human plasma and a DNA mixture based on the matched mother–child cell line-derived nuclei digestion with DNA fragmentation factor (DFF) and </a:t>
            </a:r>
            <a:r>
              <a:rPr lang="en-US" sz="2000" dirty="0" err="1"/>
              <a:t>micrococcal</a:t>
            </a:r>
            <a:r>
              <a:rPr lang="en-US" sz="2000" dirty="0"/>
              <a:t> nuclease (</a:t>
            </a:r>
            <a:r>
              <a:rPr lang="en-US" sz="2000" dirty="0" err="1"/>
              <a:t>MNase</a:t>
            </a:r>
            <a:r>
              <a:rPr lang="en-US" sz="2000" dirty="0"/>
              <a:t>).</a:t>
            </a:r>
          </a:p>
          <a:p>
            <a:pPr marL="457200" lvl="1" indent="0" algn="just">
              <a:buNone/>
            </a:pPr>
            <a:endParaRPr lang="en-US" altLang="zh-CN" sz="1300" i="1" dirty="0"/>
          </a:p>
          <a:p>
            <a:pPr marL="741600" lvl="1" indent="0" algn="just">
              <a:buNone/>
            </a:pPr>
            <a:r>
              <a:rPr lang="en-US" altLang="zh-CN" sz="1300" i="1" dirty="0"/>
              <a:t>See Editorial by </a:t>
            </a:r>
            <a:r>
              <a:rPr lang="en-US" altLang="zh-CN" sz="1300" i="1" dirty="0" err="1"/>
              <a:t>Sistermans</a:t>
            </a:r>
            <a:r>
              <a:rPr lang="en-US" altLang="zh-CN" sz="1300" i="1" dirty="0"/>
              <a:t> EA. The Importance of Reliable Quality Control Materials for Noninvasive Prenatal Testing. </a:t>
            </a:r>
            <a:r>
              <a:rPr lang="en-US" altLang="zh-CN" sz="1300" i="1" dirty="0" err="1"/>
              <a:t>Clin</a:t>
            </a:r>
            <a:r>
              <a:rPr lang="en-US" altLang="zh-CN" sz="1300" i="1" dirty="0"/>
              <a:t> </a:t>
            </a:r>
            <a:r>
              <a:rPr lang="en-US" altLang="zh-CN" sz="1300" i="1" dirty="0" err="1"/>
              <a:t>Chem</a:t>
            </a:r>
            <a:r>
              <a:rPr lang="en-US" altLang="zh-CN" sz="1300" i="1" dirty="0"/>
              <a:t> 2019.</a:t>
            </a:r>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37372"/>
            <a:ext cx="8667481" cy="1996746"/>
          </a:xfrm>
        </p:spPr>
        <p:txBody>
          <a:bodyPr>
            <a:normAutofit/>
          </a:bodyPr>
          <a:lstStyle/>
          <a:p>
            <a:pPr lvl="1" algn="just"/>
            <a:r>
              <a:rPr lang="en-US" dirty="0"/>
              <a:t>What are the major issues that should be considered in the design of maternal and fetal </a:t>
            </a:r>
            <a:r>
              <a:rPr lang="en-US" altLang="zh-CN" dirty="0"/>
              <a:t>cell-free DNA (</a:t>
            </a:r>
            <a:r>
              <a:rPr lang="en-US" altLang="zh-CN" dirty="0" err="1"/>
              <a:t>cfDNA</a:t>
            </a:r>
            <a:r>
              <a:rPr lang="zh-CN" altLang="en-US" dirty="0"/>
              <a:t>）</a:t>
            </a:r>
            <a:r>
              <a:rPr lang="en-US" dirty="0"/>
              <a:t> quality control materials?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
        <p:nvSpPr>
          <p:cNvPr id="6" name="Title 1"/>
          <p:cNvSpPr>
            <a:spLocks noGrp="1"/>
          </p:cNvSpPr>
          <p:nvPr>
            <p:ph type="title"/>
          </p:nvPr>
        </p:nvSpPr>
        <p:spPr>
          <a:xfrm>
            <a:off x="83127" y="653889"/>
            <a:ext cx="7250202" cy="747396"/>
          </a:xfrm>
        </p:spPr>
        <p:txBody>
          <a:bodyPr/>
          <a:lstStyle/>
          <a:p>
            <a:r>
              <a:rPr lang="en-US" dirty="0"/>
              <a:t>Question</a:t>
            </a:r>
          </a:p>
        </p:txBody>
      </p:sp>
    </p:spTree>
    <p:extLst>
      <p:ext uri="{BB962C8B-B14F-4D97-AF65-F5344CB8AC3E}">
        <p14:creationId xmlns:p14="http://schemas.microsoft.com/office/powerpoint/2010/main" val="11682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altLang="zh-CN" dirty="0"/>
              <a:t>Materials &amp; Methods</a:t>
            </a: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
        <p:nvSpPr>
          <p:cNvPr id="6" name="Content Placeholder 2"/>
          <p:cNvSpPr>
            <a:spLocks noGrp="1"/>
          </p:cNvSpPr>
          <p:nvPr>
            <p:ph idx="4294967295"/>
          </p:nvPr>
        </p:nvSpPr>
        <p:spPr>
          <a:xfrm>
            <a:off x="1" y="1420339"/>
            <a:ext cx="8976574" cy="4194851"/>
          </a:xfrm>
        </p:spPr>
        <p:txBody>
          <a:bodyPr>
            <a:noAutofit/>
          </a:bodyPr>
          <a:lstStyle/>
          <a:p>
            <a:pPr lvl="1" algn="just"/>
            <a:r>
              <a:rPr lang="en-US" sz="2000" dirty="0"/>
              <a:t>Cell lines of matched mother-child pairs (not available for trisomy 13 and 18) from the </a:t>
            </a:r>
            <a:r>
              <a:rPr lang="en-US" sz="2000" dirty="0" err="1"/>
              <a:t>aneuploid</a:t>
            </a:r>
            <a:r>
              <a:rPr lang="en-US" sz="2000" dirty="0"/>
              <a:t> or </a:t>
            </a:r>
            <a:r>
              <a:rPr lang="en-US" sz="2000" dirty="0" err="1"/>
              <a:t>euploid</a:t>
            </a:r>
            <a:r>
              <a:rPr lang="en-US" sz="2000" dirty="0"/>
              <a:t> child and his mother were purchased from the </a:t>
            </a:r>
            <a:r>
              <a:rPr lang="en-US" sz="2000" dirty="0" err="1"/>
              <a:t>Coriell</a:t>
            </a:r>
            <a:r>
              <a:rPr lang="en-US" sz="2000" dirty="0"/>
              <a:t> Institute for Medical Research.</a:t>
            </a:r>
          </a:p>
          <a:p>
            <a:pPr lvl="1" algn="just"/>
            <a:endParaRPr lang="en-US" altLang="zh-CN" sz="2000" dirty="0"/>
          </a:p>
          <a:p>
            <a:pPr lvl="1" algn="just"/>
            <a:r>
              <a:rPr lang="en-US" altLang="zh-CN" sz="2000" dirty="0"/>
              <a:t>The </a:t>
            </a:r>
            <a:r>
              <a:rPr lang="en-US" altLang="zh-CN" sz="2000" dirty="0" err="1"/>
              <a:t>cfDNA</a:t>
            </a:r>
            <a:r>
              <a:rPr lang="en-US" altLang="zh-CN" sz="2000" dirty="0"/>
              <a:t> digested by DFF (D-</a:t>
            </a:r>
            <a:r>
              <a:rPr lang="en-US" altLang="zh-CN" sz="2000" dirty="0" err="1"/>
              <a:t>cfDNA</a:t>
            </a:r>
            <a:r>
              <a:rPr lang="en-US" altLang="zh-CN" sz="2000" dirty="0"/>
              <a:t>) was used to create maternal </a:t>
            </a:r>
            <a:r>
              <a:rPr lang="en-US" altLang="zh-CN" sz="2000" dirty="0" err="1"/>
              <a:t>cfDNA</a:t>
            </a:r>
            <a:r>
              <a:rPr lang="en-US" altLang="zh-CN" sz="2000" dirty="0"/>
              <a:t> controls and </a:t>
            </a:r>
            <a:r>
              <a:rPr lang="en-US" altLang="zh-CN" sz="2000" dirty="0" err="1"/>
              <a:t>cfDNA</a:t>
            </a:r>
            <a:r>
              <a:rPr lang="en-US" altLang="zh-CN" sz="2000" dirty="0"/>
              <a:t> digested by </a:t>
            </a:r>
            <a:r>
              <a:rPr lang="en-US" altLang="zh-CN" sz="2000" dirty="0" err="1"/>
              <a:t>MNase</a:t>
            </a:r>
            <a:r>
              <a:rPr lang="en-US" altLang="zh-CN" sz="2000" dirty="0"/>
              <a:t> (M-</a:t>
            </a:r>
            <a:r>
              <a:rPr lang="en-US" altLang="zh-CN" sz="2000" dirty="0" err="1"/>
              <a:t>cfDNA</a:t>
            </a:r>
            <a:r>
              <a:rPr lang="en-US" altLang="zh-CN" sz="2000" dirty="0"/>
              <a:t>) was used for fetal controls.</a:t>
            </a:r>
          </a:p>
          <a:p>
            <a:pPr lvl="1" algn="just"/>
            <a:endParaRPr lang="en-US" sz="2000" dirty="0"/>
          </a:p>
          <a:p>
            <a:pPr lvl="1" algn="just"/>
            <a:r>
              <a:rPr lang="en-US" altLang="zh-CN" sz="2000" dirty="0"/>
              <a:t>The matched D-</a:t>
            </a:r>
            <a:r>
              <a:rPr lang="en-US" altLang="zh-CN" sz="2000" dirty="0" err="1"/>
              <a:t>cfDNA</a:t>
            </a:r>
            <a:r>
              <a:rPr lang="en-US" altLang="zh-CN" sz="2000" dirty="0"/>
              <a:t> and fetal M-</a:t>
            </a:r>
            <a:r>
              <a:rPr lang="en-US" altLang="zh-CN" sz="2000" dirty="0" err="1"/>
              <a:t>cfDNA</a:t>
            </a:r>
            <a:r>
              <a:rPr lang="en-US" altLang="zh-CN" sz="2000" dirty="0"/>
              <a:t> were mixed with simulated human plasma to generate DENQCMs with fetal fractions (FFs) of 2.5%, 5%, 10%, and 20%, respectively. </a:t>
            </a:r>
            <a:endParaRPr lang="en-US" sz="2000" dirty="0"/>
          </a:p>
        </p:txBody>
      </p:sp>
    </p:spTree>
    <p:extLst>
      <p:ext uri="{BB962C8B-B14F-4D97-AF65-F5344CB8AC3E}">
        <p14:creationId xmlns:p14="http://schemas.microsoft.com/office/powerpoint/2010/main" val="288709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
        <p:nvSpPr>
          <p:cNvPr id="3" name="Rectangle 2"/>
          <p:cNvSpPr/>
          <p:nvPr/>
        </p:nvSpPr>
        <p:spPr>
          <a:xfrm>
            <a:off x="411492" y="5438109"/>
            <a:ext cx="8512187" cy="400110"/>
          </a:xfrm>
          <a:prstGeom prst="rect">
            <a:avLst/>
          </a:prstGeom>
          <a:solidFill>
            <a:schemeClr val="bg1">
              <a:lumMod val="75000"/>
            </a:schemeClr>
          </a:solidFill>
        </p:spPr>
        <p:txBody>
          <a:bodyPr wrap="square">
            <a:spAutoFit/>
          </a:bodyPr>
          <a:lstStyle/>
          <a:p>
            <a:r>
              <a:rPr lang="en-US" sz="2000" b="1" dirty="0">
                <a:solidFill>
                  <a:srgbClr val="B11F24"/>
                </a:solidFill>
              </a:rPr>
              <a:t>Figure 1. </a:t>
            </a:r>
            <a:r>
              <a:rPr lang="en-US" sz="2000" b="1" dirty="0"/>
              <a:t>A schematic illustration of preparation of DENQCMs </a:t>
            </a:r>
            <a:r>
              <a:rPr lang="en-US" altLang="zh-CN" sz="2000" b="1" dirty="0"/>
              <a:t>in vitro </a:t>
            </a:r>
            <a:endParaRPr lang="en-US" sz="2000" b="1"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79" y="1941670"/>
            <a:ext cx="8894618" cy="2743200"/>
          </a:xfrm>
          <a:prstGeom prst="rect">
            <a:avLst/>
          </a:prstGeom>
        </p:spPr>
      </p:pic>
      <p:sp>
        <p:nvSpPr>
          <p:cNvPr id="8" name="Title 1"/>
          <p:cNvSpPr txBox="1">
            <a:spLocks/>
          </p:cNvSpPr>
          <p:nvPr/>
        </p:nvSpPr>
        <p:spPr>
          <a:xfrm>
            <a:off x="83127" y="653889"/>
            <a:ext cx="7250202" cy="747396"/>
          </a:xfrm>
          <a:prstGeom prst="rect">
            <a:avLst/>
          </a:prstGeom>
        </p:spPr>
        <p:txBody>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altLang="zh-CN" dirty="0"/>
              <a:t>Materials &amp; Methods</a:t>
            </a:r>
            <a:endParaRPr lang="en-US" dirty="0"/>
          </a:p>
        </p:txBody>
      </p:sp>
    </p:spTree>
    <p:extLst>
      <p:ext uri="{BB962C8B-B14F-4D97-AF65-F5344CB8AC3E}">
        <p14:creationId xmlns:p14="http://schemas.microsoft.com/office/powerpoint/2010/main" val="268806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altLang="zh-CN" dirty="0"/>
              <a:t>Materials &amp; Methods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
        <p:nvSpPr>
          <p:cNvPr id="5" name="Content Placeholder 2"/>
          <p:cNvSpPr>
            <a:spLocks noGrp="1"/>
          </p:cNvSpPr>
          <p:nvPr>
            <p:ph idx="4294967295"/>
          </p:nvPr>
        </p:nvSpPr>
        <p:spPr>
          <a:xfrm>
            <a:off x="1" y="1626402"/>
            <a:ext cx="8809148" cy="3280450"/>
          </a:xfrm>
        </p:spPr>
        <p:txBody>
          <a:bodyPr>
            <a:noAutofit/>
          </a:bodyPr>
          <a:lstStyle/>
          <a:p>
            <a:pPr lvl="1" algn="just"/>
            <a:r>
              <a:rPr lang="en-US" sz="2100" dirty="0"/>
              <a:t>The DENQCMs were compared with plasma </a:t>
            </a:r>
            <a:r>
              <a:rPr lang="en-US" sz="2100" dirty="0" err="1"/>
              <a:t>cfDNA</a:t>
            </a:r>
            <a:r>
              <a:rPr lang="en-US" sz="2100" dirty="0"/>
              <a:t> and sheared </a:t>
            </a:r>
            <a:r>
              <a:rPr lang="en-US" sz="2100" dirty="0" err="1"/>
              <a:t>cfDNA</a:t>
            </a:r>
            <a:r>
              <a:rPr lang="en-US" sz="2100" dirty="0"/>
              <a:t> (S-</a:t>
            </a:r>
            <a:r>
              <a:rPr lang="en-US" sz="2100" dirty="0" err="1"/>
              <a:t>cfDNA</a:t>
            </a:r>
            <a:r>
              <a:rPr lang="en-US" sz="2100" dirty="0"/>
              <a:t>) to evaluate their </a:t>
            </a:r>
            <a:r>
              <a:rPr lang="en-US" sz="2100" dirty="0" err="1"/>
              <a:t>biomimetics</a:t>
            </a:r>
            <a:r>
              <a:rPr lang="en-US" sz="2100" dirty="0"/>
              <a:t> and reliability.</a:t>
            </a:r>
          </a:p>
          <a:p>
            <a:pPr lvl="1" algn="just"/>
            <a:endParaRPr lang="en-US" altLang="zh-CN" sz="2100" dirty="0"/>
          </a:p>
          <a:p>
            <a:pPr lvl="1" algn="just"/>
            <a:r>
              <a:rPr lang="en-US" altLang="zh-CN" sz="2100" dirty="0"/>
              <a:t>DENQCMs were analyzed using random massively parallel sequencing (MPS), targeted MPS, and imaging single DNA molecule methods, and the estimated fetal fractions (FFs) were compared with expected FFs. </a:t>
            </a:r>
          </a:p>
        </p:txBody>
      </p:sp>
    </p:spTree>
    <p:extLst>
      <p:ext uri="{BB962C8B-B14F-4D97-AF65-F5344CB8AC3E}">
        <p14:creationId xmlns:p14="http://schemas.microsoft.com/office/powerpoint/2010/main" val="253598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dirty="0"/>
          </a:p>
        </p:txBody>
      </p:sp>
      <p:sp>
        <p:nvSpPr>
          <p:cNvPr id="7" name="Content Placeholder 2"/>
          <p:cNvSpPr txBox="1">
            <a:spLocks/>
          </p:cNvSpPr>
          <p:nvPr/>
        </p:nvSpPr>
        <p:spPr>
          <a:xfrm>
            <a:off x="120101" y="4247717"/>
            <a:ext cx="8795953" cy="16325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CN" sz="1600" b="1" dirty="0"/>
              <a:t>Evaluating the </a:t>
            </a:r>
            <a:r>
              <a:rPr lang="en-US" altLang="zh-CN" sz="1600" b="1" dirty="0" err="1"/>
              <a:t>biomimetics</a:t>
            </a:r>
            <a:r>
              <a:rPr lang="en-US" altLang="zh-CN" sz="1600" b="1" dirty="0"/>
              <a:t> and reliability of DENQCMs with plasma </a:t>
            </a:r>
            <a:r>
              <a:rPr lang="en-US" altLang="zh-CN" sz="1600" b="1" dirty="0" err="1"/>
              <a:t>cfDNA</a:t>
            </a:r>
            <a:r>
              <a:rPr lang="en-US" altLang="zh-CN" sz="1600" b="1" dirty="0"/>
              <a:t> and S-</a:t>
            </a:r>
            <a:r>
              <a:rPr lang="en-US" altLang="zh-CN" sz="1600" b="1" dirty="0" err="1"/>
              <a:t>cfDNA</a:t>
            </a:r>
            <a:r>
              <a:rPr lang="en-US" altLang="zh-CN" sz="1600" b="1" dirty="0"/>
              <a:t>:</a:t>
            </a:r>
            <a:endParaRPr lang="en-US" altLang="zh-CN" sz="1600" dirty="0"/>
          </a:p>
          <a:p>
            <a:pPr algn="just">
              <a:spcAft>
                <a:spcPts val="800"/>
              </a:spcAft>
            </a:pPr>
            <a:r>
              <a:rPr lang="en-US" altLang="zh-CN" sz="1400" dirty="0"/>
              <a:t>D-</a:t>
            </a:r>
            <a:r>
              <a:rPr lang="en-US" altLang="zh-CN" sz="1400" dirty="0" err="1"/>
              <a:t>cfDNA</a:t>
            </a:r>
            <a:r>
              <a:rPr lang="en-US" altLang="zh-CN" sz="1400" dirty="0"/>
              <a:t> had a 162-bp-sized peak and M-</a:t>
            </a:r>
            <a:r>
              <a:rPr lang="en-US" altLang="zh-CN" sz="1400" dirty="0" err="1"/>
              <a:t>cfDNA</a:t>
            </a:r>
            <a:r>
              <a:rPr lang="en-US" altLang="zh-CN" sz="1400" dirty="0"/>
              <a:t> exhibited peak sizes around 146 </a:t>
            </a:r>
            <a:r>
              <a:rPr lang="en-US" altLang="zh-CN" sz="1400" dirty="0" err="1"/>
              <a:t>bp</a:t>
            </a:r>
            <a:r>
              <a:rPr lang="en-US" altLang="zh-CN" sz="1400" dirty="0"/>
              <a:t>, more closely resembling the nucleosome distributions and peak sizes of 166 </a:t>
            </a:r>
            <a:r>
              <a:rPr lang="en-US" altLang="zh-CN" sz="1400" dirty="0" err="1"/>
              <a:t>bp</a:t>
            </a:r>
            <a:r>
              <a:rPr lang="en-US" altLang="zh-CN" sz="1400" dirty="0"/>
              <a:t> observed for maternal and 143 </a:t>
            </a:r>
            <a:r>
              <a:rPr lang="en-US" altLang="zh-CN" sz="1400" dirty="0" err="1"/>
              <a:t>bp</a:t>
            </a:r>
            <a:r>
              <a:rPr lang="en-US" altLang="zh-CN" sz="1400" dirty="0"/>
              <a:t> for fetal as compared with S-</a:t>
            </a:r>
            <a:r>
              <a:rPr lang="en-US" altLang="zh-CN" sz="1400" dirty="0" err="1"/>
              <a:t>cfDNA</a:t>
            </a:r>
            <a:r>
              <a:rPr lang="en-US" altLang="zh-CN" sz="1400" dirty="0"/>
              <a:t> (100 to 200 </a:t>
            </a:r>
            <a:r>
              <a:rPr lang="en-US" altLang="zh-CN" sz="1400" dirty="0" err="1"/>
              <a:t>bp</a:t>
            </a:r>
            <a:r>
              <a:rPr lang="en-US" altLang="zh-CN" sz="1400" dirty="0"/>
              <a:t>). </a:t>
            </a:r>
          </a:p>
          <a:p>
            <a:pPr algn="just">
              <a:spcAft>
                <a:spcPts val="800"/>
              </a:spcAft>
            </a:pPr>
            <a:r>
              <a:rPr lang="en-US" altLang="zh-CN" sz="1400" dirty="0"/>
              <a:t>The average GC content of D-</a:t>
            </a:r>
            <a:r>
              <a:rPr lang="en-US" altLang="zh-CN" sz="1400" dirty="0" err="1"/>
              <a:t>cfDNA</a:t>
            </a:r>
            <a:r>
              <a:rPr lang="en-US" altLang="zh-CN" sz="1400" dirty="0"/>
              <a:t> showed comparable GC contents (39.5%) with biological </a:t>
            </a:r>
            <a:r>
              <a:rPr lang="en-US" altLang="zh-CN" sz="1400" dirty="0" err="1"/>
              <a:t>cfDNA</a:t>
            </a:r>
            <a:r>
              <a:rPr lang="en-US" altLang="zh-CN" sz="1400" dirty="0"/>
              <a:t>, whereas M-</a:t>
            </a:r>
            <a:r>
              <a:rPr lang="en-US" altLang="zh-CN" sz="1400" dirty="0" err="1"/>
              <a:t>cfDNA</a:t>
            </a:r>
            <a:r>
              <a:rPr lang="en-US" altLang="zh-CN" sz="1400" dirty="0"/>
              <a:t> (44.5%) was higher than maternal plasma </a:t>
            </a:r>
            <a:r>
              <a:rPr lang="en-US" altLang="zh-CN" sz="1400" dirty="0" err="1"/>
              <a:t>cfDNA</a:t>
            </a:r>
            <a:r>
              <a:rPr lang="en-US" altLang="zh-CN" sz="1400" dirty="0"/>
              <a:t> (40.5%).</a:t>
            </a:r>
            <a:endParaRPr lang="en-GB" altLang="zh-CN" sz="1400" dirty="0"/>
          </a:p>
        </p:txBody>
      </p:sp>
      <p:sp>
        <p:nvSpPr>
          <p:cNvPr id="10" name="Title 1"/>
          <p:cNvSpPr txBox="1">
            <a:spLocks/>
          </p:cNvSpPr>
          <p:nvPr/>
        </p:nvSpPr>
        <p:spPr>
          <a:xfrm>
            <a:off x="291016" y="357115"/>
            <a:ext cx="1635956" cy="747396"/>
          </a:xfrm>
          <a:prstGeom prst="rect">
            <a:avLst/>
          </a:prstGeom>
        </p:spPr>
        <p:txBody>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altLang="zh-CN" dirty="0"/>
              <a:t>Results</a:t>
            </a:r>
          </a:p>
        </p:txBody>
      </p:sp>
      <p:sp>
        <p:nvSpPr>
          <p:cNvPr id="11" name="Rectangle 2"/>
          <p:cNvSpPr/>
          <p:nvPr/>
        </p:nvSpPr>
        <p:spPr>
          <a:xfrm>
            <a:off x="1926972" y="5880295"/>
            <a:ext cx="7159997" cy="369332"/>
          </a:xfrm>
          <a:prstGeom prst="rect">
            <a:avLst/>
          </a:prstGeom>
          <a:solidFill>
            <a:schemeClr val="bg1">
              <a:lumMod val="75000"/>
            </a:schemeClr>
          </a:solidFill>
        </p:spPr>
        <p:txBody>
          <a:bodyPr wrap="square">
            <a:spAutoFit/>
          </a:bodyPr>
          <a:lstStyle/>
          <a:p>
            <a:r>
              <a:rPr lang="en-US" altLang="zh-CN" b="1" dirty="0">
                <a:solidFill>
                  <a:srgbClr val="B11F24"/>
                </a:solidFill>
              </a:rPr>
              <a:t>Figure 2. </a:t>
            </a:r>
            <a:r>
              <a:rPr lang="en-US" altLang="zh-CN" b="1" dirty="0"/>
              <a:t>A schematic illustration of generation of </a:t>
            </a:r>
            <a:r>
              <a:rPr lang="en-US" altLang="zh-CN" b="1" dirty="0" err="1"/>
              <a:t>cfDNA</a:t>
            </a:r>
            <a:r>
              <a:rPr lang="en-US" altLang="zh-CN" b="1" dirty="0"/>
              <a:t> in vitro</a:t>
            </a:r>
          </a:p>
        </p:txBody>
      </p:sp>
      <p:pic>
        <p:nvPicPr>
          <p:cNvPr id="2" name="图片 1"/>
          <p:cNvPicPr>
            <a:picLocks noChangeAspect="1"/>
          </p:cNvPicPr>
          <p:nvPr/>
        </p:nvPicPr>
        <p:blipFill>
          <a:blip r:embed="rId2"/>
          <a:stretch>
            <a:fillRect/>
          </a:stretch>
        </p:blipFill>
        <p:spPr>
          <a:xfrm>
            <a:off x="2021020" y="979000"/>
            <a:ext cx="5182120" cy="3275009"/>
          </a:xfrm>
          <a:prstGeom prst="rect">
            <a:avLst/>
          </a:prstGeom>
        </p:spPr>
      </p:pic>
    </p:spTree>
    <p:extLst>
      <p:ext uri="{BB962C8B-B14F-4D97-AF65-F5344CB8AC3E}">
        <p14:creationId xmlns:p14="http://schemas.microsoft.com/office/powerpoint/2010/main" val="204420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273" y="1162053"/>
            <a:ext cx="4438528" cy="3798547"/>
          </a:xfrm>
          <a:prstGeom prst="rect">
            <a:avLst/>
          </a:prstGeom>
        </p:spPr>
      </p:pic>
      <p:sp>
        <p:nvSpPr>
          <p:cNvPr id="9" name="Rectangle 2"/>
          <p:cNvSpPr/>
          <p:nvPr/>
        </p:nvSpPr>
        <p:spPr>
          <a:xfrm>
            <a:off x="675167" y="5349636"/>
            <a:ext cx="7948211" cy="646331"/>
          </a:xfrm>
          <a:prstGeom prst="rect">
            <a:avLst/>
          </a:prstGeom>
          <a:solidFill>
            <a:schemeClr val="bg1">
              <a:lumMod val="75000"/>
            </a:schemeClr>
          </a:solidFill>
        </p:spPr>
        <p:txBody>
          <a:bodyPr wrap="square">
            <a:spAutoFit/>
          </a:bodyPr>
          <a:lstStyle/>
          <a:p>
            <a:r>
              <a:rPr lang="en-US" b="1" dirty="0">
                <a:solidFill>
                  <a:srgbClr val="B11F24"/>
                </a:solidFill>
              </a:rPr>
              <a:t>Figure 3. </a:t>
            </a:r>
            <a:r>
              <a:rPr lang="en-US" b="1" dirty="0"/>
              <a:t>Genome-wide </a:t>
            </a:r>
            <a:r>
              <a:rPr lang="en-US" b="1" dirty="0" err="1"/>
              <a:t>cfDNA</a:t>
            </a:r>
            <a:r>
              <a:rPr lang="en-US" b="1" dirty="0"/>
              <a:t> fragmentation patterns and nucleosome positioning model of DENQCMs and a clinical sample</a:t>
            </a:r>
          </a:p>
        </p:txBody>
      </p:sp>
      <p:sp>
        <p:nvSpPr>
          <p:cNvPr id="8" name="Title 1"/>
          <p:cNvSpPr txBox="1">
            <a:spLocks/>
          </p:cNvSpPr>
          <p:nvPr/>
        </p:nvSpPr>
        <p:spPr>
          <a:xfrm>
            <a:off x="83127" y="254643"/>
            <a:ext cx="7250202" cy="747396"/>
          </a:xfrm>
          <a:prstGeom prst="rect">
            <a:avLst/>
          </a:prstGeom>
        </p:spPr>
        <p:txBody>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altLang="zh-CN" dirty="0"/>
              <a:t>Results</a:t>
            </a:r>
            <a:endParaRPr lang="en-US" dirty="0"/>
          </a:p>
        </p:txBody>
      </p:sp>
      <p:sp>
        <p:nvSpPr>
          <p:cNvPr id="10" name="Content Placeholder 2"/>
          <p:cNvSpPr txBox="1">
            <a:spLocks/>
          </p:cNvSpPr>
          <p:nvPr/>
        </p:nvSpPr>
        <p:spPr>
          <a:xfrm>
            <a:off x="77272" y="1121685"/>
            <a:ext cx="4572000" cy="403343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CN" sz="1600" b="1" dirty="0"/>
              <a:t>Evaluation the </a:t>
            </a:r>
            <a:r>
              <a:rPr lang="en-US" altLang="zh-CN" sz="1600" b="1" dirty="0" err="1"/>
              <a:t>biomimetics</a:t>
            </a:r>
            <a:r>
              <a:rPr lang="en-US" altLang="zh-CN" sz="1600" b="1" dirty="0"/>
              <a:t> and reliability of DENQCMs with plasma </a:t>
            </a:r>
            <a:r>
              <a:rPr lang="en-US" altLang="zh-CN" sz="1600" b="1" dirty="0" err="1"/>
              <a:t>cfDNA</a:t>
            </a:r>
            <a:r>
              <a:rPr lang="en-US" altLang="zh-CN" sz="1600" b="1" dirty="0"/>
              <a:t> and S-</a:t>
            </a:r>
            <a:r>
              <a:rPr lang="en-US" altLang="zh-CN" sz="1600" b="1" dirty="0" err="1"/>
              <a:t>cfDNA</a:t>
            </a:r>
            <a:r>
              <a:rPr lang="en-US" altLang="zh-CN" sz="1600" b="1" dirty="0"/>
              <a:t>:</a:t>
            </a:r>
            <a:endParaRPr lang="en-US" altLang="zh-CN" sz="1600" dirty="0"/>
          </a:p>
          <a:p>
            <a:pPr algn="just">
              <a:lnSpc>
                <a:spcPct val="150000"/>
              </a:lnSpc>
              <a:spcAft>
                <a:spcPts val="800"/>
              </a:spcAft>
            </a:pPr>
            <a:r>
              <a:rPr lang="en-US" altLang="zh-CN" sz="1400" dirty="0"/>
              <a:t>DENQCM </a:t>
            </a:r>
            <a:r>
              <a:rPr lang="en-US" altLang="zh-CN" sz="1400" dirty="0" err="1"/>
              <a:t>cfDNA</a:t>
            </a:r>
            <a:r>
              <a:rPr lang="en-US" altLang="zh-CN" sz="1400" dirty="0"/>
              <a:t> are similar to </a:t>
            </a:r>
            <a:r>
              <a:rPr lang="en-US" altLang="zh-CN" sz="1400" dirty="0" err="1"/>
              <a:t>cfDNA</a:t>
            </a:r>
            <a:r>
              <a:rPr lang="en-US" altLang="zh-CN" sz="1400" dirty="0"/>
              <a:t> in maternal plasma in sequencing data statistics (read counts, distribution of unique reads ratio).</a:t>
            </a:r>
          </a:p>
          <a:p>
            <a:pPr algn="just">
              <a:lnSpc>
                <a:spcPct val="150000"/>
              </a:lnSpc>
              <a:spcAft>
                <a:spcPts val="800"/>
              </a:spcAft>
            </a:pPr>
            <a:r>
              <a:rPr lang="en-US" altLang="zh-CN" sz="1400" dirty="0"/>
              <a:t>The biological characteristics (nucleosome protection length, dinucleotide composition, and nucleosome occupancy) were concordant between DENQCMs and the clinical sample, and the nucleosome protection peaks from DENQCMs aligned well with those from the clinical sample and the healthy individual IH01 data set.</a:t>
            </a:r>
          </a:p>
        </p:txBody>
      </p:sp>
    </p:spTree>
    <p:extLst>
      <p:ext uri="{BB962C8B-B14F-4D97-AF65-F5344CB8AC3E}">
        <p14:creationId xmlns:p14="http://schemas.microsoft.com/office/powerpoint/2010/main" val="294621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graphicFrame>
        <p:nvGraphicFramePr>
          <p:cNvPr id="2" name="表格 1"/>
          <p:cNvGraphicFramePr>
            <a:graphicFrameLocks noGrp="1"/>
          </p:cNvGraphicFramePr>
          <p:nvPr>
            <p:extLst>
              <p:ext uri="{D42A27DB-BD31-4B8C-83A1-F6EECF244321}">
                <p14:modId xmlns:p14="http://schemas.microsoft.com/office/powerpoint/2010/main" val="1527433187"/>
              </p:ext>
            </p:extLst>
          </p:nvPr>
        </p:nvGraphicFramePr>
        <p:xfrm>
          <a:off x="199150" y="1327963"/>
          <a:ext cx="8732194" cy="4665931"/>
        </p:xfrm>
        <a:graphic>
          <a:graphicData uri="http://schemas.openxmlformats.org/drawingml/2006/table">
            <a:tbl>
              <a:tblPr firstRow="1" firstCol="1" bandRow="1">
                <a:tableStyleId>{5C22544A-7EE6-4342-B048-85BDC9FD1C3A}</a:tableStyleId>
              </a:tblPr>
              <a:tblGrid>
                <a:gridCol w="818865">
                  <a:extLst>
                    <a:ext uri="{9D8B030D-6E8A-4147-A177-3AD203B41FA5}">
                      <a16:colId xmlns:a16="http://schemas.microsoft.com/office/drawing/2014/main" val="20000"/>
                    </a:ext>
                  </a:extLst>
                </a:gridCol>
                <a:gridCol w="750627">
                  <a:extLst>
                    <a:ext uri="{9D8B030D-6E8A-4147-A177-3AD203B41FA5}">
                      <a16:colId xmlns:a16="http://schemas.microsoft.com/office/drawing/2014/main" val="20001"/>
                    </a:ext>
                  </a:extLst>
                </a:gridCol>
                <a:gridCol w="614149">
                  <a:extLst>
                    <a:ext uri="{9D8B030D-6E8A-4147-A177-3AD203B41FA5}">
                      <a16:colId xmlns:a16="http://schemas.microsoft.com/office/drawing/2014/main" val="20002"/>
                    </a:ext>
                  </a:extLst>
                </a:gridCol>
                <a:gridCol w="764275">
                  <a:extLst>
                    <a:ext uri="{9D8B030D-6E8A-4147-A177-3AD203B41FA5}">
                      <a16:colId xmlns:a16="http://schemas.microsoft.com/office/drawing/2014/main" val="20003"/>
                    </a:ext>
                  </a:extLst>
                </a:gridCol>
                <a:gridCol w="832513">
                  <a:extLst>
                    <a:ext uri="{9D8B030D-6E8A-4147-A177-3AD203B41FA5}">
                      <a16:colId xmlns:a16="http://schemas.microsoft.com/office/drawing/2014/main" val="20004"/>
                    </a:ext>
                  </a:extLst>
                </a:gridCol>
                <a:gridCol w="818866">
                  <a:extLst>
                    <a:ext uri="{9D8B030D-6E8A-4147-A177-3AD203B41FA5}">
                      <a16:colId xmlns:a16="http://schemas.microsoft.com/office/drawing/2014/main" val="20005"/>
                    </a:ext>
                  </a:extLst>
                </a:gridCol>
                <a:gridCol w="842233">
                  <a:extLst>
                    <a:ext uri="{9D8B030D-6E8A-4147-A177-3AD203B41FA5}">
                      <a16:colId xmlns:a16="http://schemas.microsoft.com/office/drawing/2014/main" val="20006"/>
                    </a:ext>
                  </a:extLst>
                </a:gridCol>
                <a:gridCol w="752040">
                  <a:extLst>
                    <a:ext uri="{9D8B030D-6E8A-4147-A177-3AD203B41FA5}">
                      <a16:colId xmlns:a16="http://schemas.microsoft.com/office/drawing/2014/main" val="20007"/>
                    </a:ext>
                  </a:extLst>
                </a:gridCol>
                <a:gridCol w="821381">
                  <a:extLst>
                    <a:ext uri="{9D8B030D-6E8A-4147-A177-3AD203B41FA5}">
                      <a16:colId xmlns:a16="http://schemas.microsoft.com/office/drawing/2014/main" val="20008"/>
                    </a:ext>
                  </a:extLst>
                </a:gridCol>
                <a:gridCol w="881875">
                  <a:extLst>
                    <a:ext uri="{9D8B030D-6E8A-4147-A177-3AD203B41FA5}">
                      <a16:colId xmlns:a16="http://schemas.microsoft.com/office/drawing/2014/main" val="20009"/>
                    </a:ext>
                  </a:extLst>
                </a:gridCol>
                <a:gridCol w="835370">
                  <a:extLst>
                    <a:ext uri="{9D8B030D-6E8A-4147-A177-3AD203B41FA5}">
                      <a16:colId xmlns:a16="http://schemas.microsoft.com/office/drawing/2014/main" val="20010"/>
                    </a:ext>
                  </a:extLst>
                </a:gridCol>
              </a:tblGrid>
              <a:tr h="398638">
                <a:tc rowSpan="2">
                  <a:txBody>
                    <a:bodyPr/>
                    <a:lstStyle/>
                    <a:p>
                      <a:pPr algn="ctr">
                        <a:lnSpc>
                          <a:spcPct val="150000"/>
                        </a:lnSpc>
                        <a:spcAft>
                          <a:spcPts val="0"/>
                        </a:spcAft>
                      </a:pPr>
                      <a:r>
                        <a:rPr lang="en-US" sz="900" kern="100" dirty="0">
                          <a:effectLst/>
                        </a:rPr>
                        <a:t>Sample No.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gridSpan="2">
                  <a:txBody>
                    <a:bodyPr/>
                    <a:lstStyle/>
                    <a:p>
                      <a:pPr algn="ctr">
                        <a:lnSpc>
                          <a:spcPct val="150000"/>
                        </a:lnSpc>
                        <a:spcAft>
                          <a:spcPts val="0"/>
                        </a:spcAft>
                      </a:pPr>
                      <a:r>
                        <a:rPr lang="en-US" sz="900" kern="100" dirty="0">
                          <a:effectLst/>
                        </a:rPr>
                        <a:t>Intended Results</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hMerge="1">
                  <a:txBody>
                    <a:bodyPr/>
                    <a:lstStyle/>
                    <a:p>
                      <a:endParaRPr lang="zh-CN" altLang="en-US"/>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900" kern="100" dirty="0">
                          <a:effectLst/>
                        </a:rPr>
                        <a:t>Random MPS by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900" kern="100" dirty="0" err="1">
                          <a:effectLst/>
                        </a:rPr>
                        <a:t>Annoroad</a:t>
                      </a:r>
                      <a:r>
                        <a:rPr lang="en-US" altLang="zh-CN" sz="1000" kern="100" baseline="30000" dirty="0" err="1">
                          <a:effectLst/>
                        </a:rPr>
                        <a:t>a</a:t>
                      </a:r>
                      <a:r>
                        <a:rPr lang="en-US" altLang="zh-CN" sz="1000" kern="100" baseline="30000" dirty="0">
                          <a:effectLst/>
                        </a:rPr>
                        <a:t> </a:t>
                      </a:r>
                      <a:endParaRPr lang="zh-CN" altLang="zh-CN" sz="1050" kern="100" baseline="300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hMerge="1">
                  <a:txBody>
                    <a:bodyPr/>
                    <a:lstStyle/>
                    <a:p>
                      <a:endParaRPr lang="zh-CN" altLang="en-US"/>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kern="100" dirty="0">
                          <a:effectLst/>
                        </a:rPr>
                        <a:t>Random MPS by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kern="100" dirty="0">
                          <a:effectLst/>
                        </a:rPr>
                        <a:t>BGI-</a:t>
                      </a:r>
                      <a:r>
                        <a:rPr lang="en-US" sz="900" kern="100" dirty="0" err="1">
                          <a:effectLst/>
                        </a:rPr>
                        <a:t>shenzhen</a:t>
                      </a:r>
                      <a:r>
                        <a:rPr lang="en-US" sz="1000" kern="100" baseline="30000" dirty="0" err="1">
                          <a:effectLst/>
                        </a:rPr>
                        <a:t>a</a:t>
                      </a:r>
                      <a:endParaRPr lang="zh-CN" altLang="zh-CN" sz="1050" kern="100" baseline="300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hMerge="1">
                  <a:txBody>
                    <a:bodyPr/>
                    <a:lstStyle/>
                    <a:p>
                      <a:endParaRPr lang="zh-CN" altLang="en-US"/>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900" kern="100" dirty="0">
                          <a:effectLst/>
                        </a:rPr>
                        <a:t>Targeted MPS by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900" kern="100" dirty="0" err="1">
                          <a:effectLst/>
                        </a:rPr>
                        <a:t>NaHai</a:t>
                      </a:r>
                      <a:r>
                        <a:rPr lang="en-US" altLang="zh-CN" sz="1000" kern="100" baseline="30000" dirty="0" err="1">
                          <a:effectLst/>
                        </a:rPr>
                        <a:t>a</a:t>
                      </a:r>
                      <a:endParaRPr lang="zh-CN" altLang="zh-CN" sz="1050" kern="100" baseline="300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hMerge="1">
                  <a:txBody>
                    <a:bodyPr/>
                    <a:lstStyle/>
                    <a:p>
                      <a:endParaRPr lang="zh-CN" altLang="en-US"/>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900" kern="100" dirty="0">
                          <a:effectLst/>
                        </a:rPr>
                        <a:t>Imaging single DNA molecule methods by </a:t>
                      </a:r>
                      <a:r>
                        <a:rPr lang="en-US" altLang="zh-CN" sz="900" kern="100" dirty="0" err="1">
                          <a:effectLst/>
                        </a:rPr>
                        <a:t>Vanadis</a:t>
                      </a:r>
                      <a:r>
                        <a:rPr lang="en-US" altLang="zh-CN" sz="1000" kern="100" baseline="30000" dirty="0" err="1">
                          <a:effectLst/>
                        </a:rPr>
                        <a:t>a</a:t>
                      </a:r>
                      <a:endParaRPr lang="zh-CN" altLang="zh-CN" sz="1050" kern="100" baseline="300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hMerge="1">
                  <a:txBody>
                    <a:bodyPr/>
                    <a:lstStyle/>
                    <a:p>
                      <a:endParaRPr lang="zh-CN" altLang="en-US"/>
                    </a:p>
                  </a:txBody>
                  <a:tcPr/>
                </a:tc>
                <a:extLst>
                  <a:ext uri="{0D108BD9-81ED-4DB2-BD59-A6C34878D82A}">
                    <a16:rowId xmlns:a16="http://schemas.microsoft.com/office/drawing/2014/main" val="10000"/>
                  </a:ext>
                </a:extLst>
              </a:tr>
              <a:tr h="310190">
                <a:tc vMerge="1">
                  <a:txBody>
                    <a:bodyPr/>
                    <a:lstStyle/>
                    <a:p>
                      <a:endParaRPr lang="zh-CN" altLang="en-US"/>
                    </a:p>
                  </a:txBody>
                  <a:tcPr/>
                </a:tc>
                <a:tc>
                  <a:txBody>
                    <a:bodyPr/>
                    <a:lstStyle/>
                    <a:p>
                      <a:pPr algn="ctr">
                        <a:lnSpc>
                          <a:spcPct val="200000"/>
                        </a:lnSpc>
                        <a:spcAft>
                          <a:spcPts val="0"/>
                        </a:spcAft>
                      </a:pPr>
                      <a:r>
                        <a:rPr lang="en-US" sz="900" kern="100" dirty="0">
                          <a:effectLst/>
                        </a:rPr>
                        <a:t>Trisomy</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FF</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Z value</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Z value</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Z value</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Z value</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01"/>
                  </a:ext>
                </a:extLst>
              </a:tr>
              <a:tr h="276293">
                <a:tc>
                  <a:txBody>
                    <a:bodyPr/>
                    <a:lstStyle/>
                    <a:p>
                      <a:pPr algn="ctr">
                        <a:lnSpc>
                          <a:spcPct val="200000"/>
                        </a:lnSpc>
                        <a:spcAft>
                          <a:spcPts val="0"/>
                        </a:spcAft>
                      </a:pPr>
                      <a:r>
                        <a:rPr lang="en-US" sz="900" kern="100">
                          <a:effectLst/>
                        </a:rPr>
                        <a:t>DP1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21</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20%</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21</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26.77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22.88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16.93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15.71</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02"/>
                  </a:ext>
                </a:extLst>
              </a:tr>
              <a:tr h="276293">
                <a:tc>
                  <a:txBody>
                    <a:bodyPr/>
                    <a:lstStyle/>
                    <a:p>
                      <a:pPr algn="ctr">
                        <a:lnSpc>
                          <a:spcPct val="200000"/>
                        </a:lnSpc>
                        <a:spcAft>
                          <a:spcPts val="0"/>
                        </a:spcAft>
                      </a:pPr>
                      <a:r>
                        <a:rPr lang="en-US" sz="900" kern="100">
                          <a:effectLst/>
                        </a:rPr>
                        <a:t>DP2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10.00%</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21</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15.09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21</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12.57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10.56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7.48</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03"/>
                  </a:ext>
                </a:extLst>
              </a:tr>
              <a:tr h="276293">
                <a:tc>
                  <a:txBody>
                    <a:bodyPr/>
                    <a:lstStyle/>
                    <a:p>
                      <a:pPr algn="ctr">
                        <a:lnSpc>
                          <a:spcPct val="200000"/>
                        </a:lnSpc>
                        <a:spcAft>
                          <a:spcPts val="0"/>
                        </a:spcAft>
                      </a:pPr>
                      <a:r>
                        <a:rPr lang="en-US" sz="900" kern="100">
                          <a:effectLst/>
                        </a:rPr>
                        <a:t>DP3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21</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5.00%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21</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5.52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21</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5.27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5.54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4.01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04"/>
                  </a:ext>
                </a:extLst>
              </a:tr>
              <a:tr h="276293">
                <a:tc>
                  <a:txBody>
                    <a:bodyPr/>
                    <a:lstStyle/>
                    <a:p>
                      <a:pPr algn="ctr">
                        <a:lnSpc>
                          <a:spcPct val="200000"/>
                        </a:lnSpc>
                        <a:spcAft>
                          <a:spcPts val="0"/>
                        </a:spcAft>
                      </a:pPr>
                      <a:r>
                        <a:rPr lang="en-US" sz="900" kern="100" dirty="0">
                          <a:effectLst/>
                        </a:rPr>
                        <a:t>DP4</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21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2.50%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Euploid</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-0.73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err="1">
                          <a:effectLst/>
                        </a:rPr>
                        <a:t>Euploid</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0.05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21</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4.50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Euploid</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1.79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05"/>
                  </a:ext>
                </a:extLst>
              </a:tr>
              <a:tr h="276293">
                <a:tc>
                  <a:txBody>
                    <a:bodyPr/>
                    <a:lstStyle/>
                    <a:p>
                      <a:pPr algn="ctr">
                        <a:lnSpc>
                          <a:spcPct val="200000"/>
                        </a:lnSpc>
                        <a:spcAft>
                          <a:spcPts val="0"/>
                        </a:spcAft>
                      </a:pPr>
                      <a:r>
                        <a:rPr lang="en-US" sz="900" kern="100">
                          <a:effectLst/>
                        </a:rPr>
                        <a:t>DP5</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20%</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29.33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18</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35.24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18</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23.03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14.41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06"/>
                  </a:ext>
                </a:extLst>
              </a:tr>
              <a:tr h="276293">
                <a:tc>
                  <a:txBody>
                    <a:bodyPr/>
                    <a:lstStyle/>
                    <a:p>
                      <a:pPr algn="ctr">
                        <a:lnSpc>
                          <a:spcPct val="200000"/>
                        </a:lnSpc>
                        <a:spcAft>
                          <a:spcPts val="0"/>
                        </a:spcAft>
                      </a:pPr>
                      <a:r>
                        <a:rPr lang="en-US" sz="900" kern="100">
                          <a:effectLst/>
                        </a:rPr>
                        <a:t>DP6</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18</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10.00%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18</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14.90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18</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15.88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18</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11.59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18</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7.72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07"/>
                  </a:ext>
                </a:extLst>
              </a:tr>
              <a:tr h="276293">
                <a:tc>
                  <a:txBody>
                    <a:bodyPr/>
                    <a:lstStyle/>
                    <a:p>
                      <a:pPr algn="ctr">
                        <a:lnSpc>
                          <a:spcPct val="200000"/>
                        </a:lnSpc>
                        <a:spcAft>
                          <a:spcPts val="0"/>
                        </a:spcAft>
                      </a:pPr>
                      <a:r>
                        <a:rPr lang="en-US" sz="900" kern="100">
                          <a:effectLst/>
                        </a:rPr>
                        <a:t>DP7</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5.00%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7.46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7.25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18</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4.24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18</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5.24</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08"/>
                  </a:ext>
                </a:extLst>
              </a:tr>
              <a:tr h="276293">
                <a:tc>
                  <a:txBody>
                    <a:bodyPr/>
                    <a:lstStyle/>
                    <a:p>
                      <a:pPr algn="ctr">
                        <a:lnSpc>
                          <a:spcPct val="200000"/>
                        </a:lnSpc>
                        <a:spcAft>
                          <a:spcPts val="0"/>
                        </a:spcAft>
                      </a:pPr>
                      <a:r>
                        <a:rPr lang="en-US" sz="900" kern="100">
                          <a:effectLst/>
                        </a:rPr>
                        <a:t>DP8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18</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2.50%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dirty="0">
                          <a:effectLst/>
                        </a:rPr>
                        <a:t>Trisomy 18 </a:t>
                      </a:r>
                      <a:r>
                        <a:rPr lang="en-US" sz="900" kern="100" baseline="30000" dirty="0">
                          <a:effectLst/>
                        </a:rPr>
                        <a:t>b</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3.83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18</a:t>
                      </a:r>
                      <a:r>
                        <a:rPr lang="en-US" sz="900" kern="100" baseline="30000" dirty="0">
                          <a:effectLst/>
                        </a:rPr>
                        <a:t> b</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2.89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err="1">
                          <a:effectLst/>
                        </a:rPr>
                        <a:t>Euploid</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0.49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18</a:t>
                      </a:r>
                      <a:r>
                        <a:rPr lang="en-US" sz="900" kern="100" baseline="30000" dirty="0">
                          <a:effectLst/>
                        </a:rPr>
                        <a:t> b</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2.89</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09"/>
                  </a:ext>
                </a:extLst>
              </a:tr>
              <a:tr h="276293">
                <a:tc>
                  <a:txBody>
                    <a:bodyPr/>
                    <a:lstStyle/>
                    <a:p>
                      <a:pPr algn="ctr">
                        <a:lnSpc>
                          <a:spcPct val="200000"/>
                        </a:lnSpc>
                        <a:spcAft>
                          <a:spcPts val="0"/>
                        </a:spcAft>
                      </a:pPr>
                      <a:r>
                        <a:rPr lang="en-US" sz="900" kern="100">
                          <a:effectLst/>
                        </a:rPr>
                        <a:t>DP9</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20%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23.72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31.75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13</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20.72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13</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17.03</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10"/>
                  </a:ext>
                </a:extLst>
              </a:tr>
              <a:tr h="276293">
                <a:tc>
                  <a:txBody>
                    <a:bodyPr/>
                    <a:lstStyle/>
                    <a:p>
                      <a:pPr algn="ctr">
                        <a:lnSpc>
                          <a:spcPct val="200000"/>
                        </a:lnSpc>
                        <a:spcAft>
                          <a:spcPts val="0"/>
                        </a:spcAft>
                      </a:pPr>
                      <a:r>
                        <a:rPr lang="en-US" sz="900" kern="100">
                          <a:effectLst/>
                        </a:rPr>
                        <a:t>DP10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10.00%</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13</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13.25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14.49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11.49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13</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8.7</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11"/>
                  </a:ext>
                </a:extLst>
              </a:tr>
              <a:tr h="276293">
                <a:tc>
                  <a:txBody>
                    <a:bodyPr/>
                    <a:lstStyle/>
                    <a:p>
                      <a:pPr algn="ctr">
                        <a:lnSpc>
                          <a:spcPct val="200000"/>
                        </a:lnSpc>
                        <a:spcAft>
                          <a:spcPts val="0"/>
                        </a:spcAft>
                      </a:pPr>
                      <a:r>
                        <a:rPr lang="en-US" sz="900" kern="100">
                          <a:effectLst/>
                        </a:rPr>
                        <a:t>DP11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5.00%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5.38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8.11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6.46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13</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6.58</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12"/>
                  </a:ext>
                </a:extLst>
              </a:tr>
              <a:tr h="276293">
                <a:tc>
                  <a:txBody>
                    <a:bodyPr/>
                    <a:lstStyle/>
                    <a:p>
                      <a:pPr algn="ctr">
                        <a:lnSpc>
                          <a:spcPct val="200000"/>
                        </a:lnSpc>
                        <a:spcAft>
                          <a:spcPts val="0"/>
                        </a:spcAft>
                      </a:pPr>
                      <a:r>
                        <a:rPr lang="en-US" sz="900" kern="100">
                          <a:effectLst/>
                        </a:rPr>
                        <a:t>DP12</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2.50%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dirty="0">
                          <a:effectLst/>
                        </a:rPr>
                        <a:t>Trisomy 13</a:t>
                      </a:r>
                      <a:r>
                        <a:rPr lang="en-US" sz="900" kern="100" baseline="30000" dirty="0">
                          <a:effectLst/>
                        </a:rPr>
                        <a:t> b</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3.71</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13</a:t>
                      </a:r>
                      <a:r>
                        <a:rPr lang="en-US" sz="900" kern="100" baseline="30000" dirty="0">
                          <a:effectLst/>
                        </a:rPr>
                        <a:t> b</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2.73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Trisomy 13</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a:effectLst/>
                        </a:rPr>
                        <a:t>4.44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Trisomy 13</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lnSpc>
                          <a:spcPct val="200000"/>
                        </a:lnSpc>
                        <a:spcAft>
                          <a:spcPts val="0"/>
                        </a:spcAft>
                      </a:pPr>
                      <a:r>
                        <a:rPr lang="en-US" sz="900" kern="100" dirty="0">
                          <a:effectLst/>
                        </a:rPr>
                        <a:t>3.96</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13"/>
                  </a:ext>
                </a:extLst>
              </a:tr>
              <a:tr h="278312">
                <a:tc>
                  <a:txBody>
                    <a:bodyPr/>
                    <a:lstStyle/>
                    <a:p>
                      <a:pPr algn="ctr">
                        <a:spcAft>
                          <a:spcPts val="0"/>
                        </a:spcAft>
                      </a:pPr>
                      <a:r>
                        <a:rPr lang="en-US" sz="900" kern="100">
                          <a:effectLst/>
                        </a:rPr>
                        <a:t>DN1</a:t>
                      </a:r>
                      <a:r>
                        <a:rPr lang="en-US" sz="900" kern="100" baseline="30000">
                          <a:effectLst/>
                        </a:rPr>
                        <a:t>c</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a:effectLst/>
                        </a:rPr>
                        <a:t>Euploid</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a:effectLst/>
                        </a:rPr>
                        <a:t>10%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a:effectLst/>
                        </a:rPr>
                        <a:t>Euploid</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a:effectLst/>
                        </a:rPr>
                        <a:t>&lt;</a:t>
                      </a:r>
                      <a:r>
                        <a:rPr lang="en-US" sz="1000" kern="100">
                          <a:effectLst/>
                        </a:rPr>
                        <a:t> </a:t>
                      </a:r>
                      <a:r>
                        <a:rPr lang="en-US" sz="900" kern="100">
                          <a:effectLst/>
                        </a:rPr>
                        <a:t>Thresholds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a:effectLst/>
                        </a:rPr>
                        <a:t>Euploid</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a:effectLst/>
                        </a:rPr>
                        <a:t>&lt;</a:t>
                      </a:r>
                      <a:r>
                        <a:rPr lang="en-US" sz="1000" kern="100">
                          <a:effectLst/>
                        </a:rPr>
                        <a:t> </a:t>
                      </a:r>
                      <a:r>
                        <a:rPr lang="en-US" sz="900" kern="100">
                          <a:effectLst/>
                        </a:rPr>
                        <a:t>Thresholds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a:effectLst/>
                        </a:rPr>
                        <a:t>Euploid</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a:effectLst/>
                        </a:rPr>
                        <a:t>&lt;</a:t>
                      </a:r>
                      <a:r>
                        <a:rPr lang="en-US" sz="1000" kern="100">
                          <a:effectLst/>
                        </a:rPr>
                        <a:t> </a:t>
                      </a:r>
                      <a:r>
                        <a:rPr lang="en-US" sz="900" kern="100">
                          <a:effectLst/>
                        </a:rPr>
                        <a:t>Thresholds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dirty="0" err="1">
                          <a:effectLst/>
                        </a:rPr>
                        <a:t>Euploid</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dirty="0">
                          <a:effectLst/>
                        </a:rPr>
                        <a:t>&lt; Thresholds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14"/>
                  </a:ext>
                </a:extLst>
              </a:tr>
              <a:tr h="363275">
                <a:tc>
                  <a:txBody>
                    <a:bodyPr/>
                    <a:lstStyle/>
                    <a:p>
                      <a:pPr algn="ctr">
                        <a:spcAft>
                          <a:spcPts val="0"/>
                        </a:spcAft>
                      </a:pPr>
                      <a:r>
                        <a:rPr lang="en-US" sz="900" kern="100" dirty="0">
                          <a:effectLst/>
                        </a:rPr>
                        <a:t>DN2</a:t>
                      </a:r>
                      <a:r>
                        <a:rPr lang="en-US" sz="900" kern="100" baseline="30000" dirty="0">
                          <a:effectLst/>
                        </a:rPr>
                        <a:t> c</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dirty="0" err="1">
                          <a:effectLst/>
                        </a:rPr>
                        <a:t>Euploid</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dirty="0">
                          <a:effectLst/>
                        </a:rPr>
                        <a:t>10%</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dirty="0" err="1">
                          <a:effectLst/>
                        </a:rPr>
                        <a:t>Euploid</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a:effectLst/>
                        </a:rPr>
                        <a:t>&lt;</a:t>
                      </a:r>
                      <a:r>
                        <a:rPr lang="en-US" sz="1000" kern="100">
                          <a:effectLst/>
                        </a:rPr>
                        <a:t> </a:t>
                      </a:r>
                      <a:r>
                        <a:rPr lang="en-US" sz="900" kern="100">
                          <a:effectLst/>
                        </a:rPr>
                        <a:t>Thresholds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a:effectLst/>
                        </a:rPr>
                        <a:t>Euploid</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a:effectLst/>
                        </a:rPr>
                        <a:t>&lt;</a:t>
                      </a:r>
                      <a:r>
                        <a:rPr lang="en-US" sz="1000" kern="100">
                          <a:effectLst/>
                        </a:rPr>
                        <a:t> </a:t>
                      </a:r>
                      <a:r>
                        <a:rPr lang="en-US" sz="900" kern="100">
                          <a:effectLst/>
                        </a:rPr>
                        <a:t>Thresholds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a:effectLst/>
                        </a:rPr>
                        <a:t>Euploid</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a:effectLst/>
                        </a:rPr>
                        <a:t>&lt;</a:t>
                      </a:r>
                      <a:r>
                        <a:rPr lang="en-US" sz="1000" kern="100">
                          <a:effectLst/>
                        </a:rPr>
                        <a:t> </a:t>
                      </a:r>
                      <a:r>
                        <a:rPr lang="en-US" sz="900" kern="100">
                          <a:effectLst/>
                        </a:rPr>
                        <a:t>Thresholds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dirty="0" err="1">
                          <a:effectLst/>
                        </a:rPr>
                        <a:t>Euploid</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tc>
                  <a:txBody>
                    <a:bodyPr/>
                    <a:lstStyle/>
                    <a:p>
                      <a:pPr algn="ctr">
                        <a:spcAft>
                          <a:spcPts val="0"/>
                        </a:spcAft>
                      </a:pPr>
                      <a:r>
                        <a:rPr lang="en-US" sz="900" kern="100" dirty="0">
                          <a:effectLst/>
                        </a:rPr>
                        <a:t>&lt; Thresholds </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239" marR="55239" marT="0" marB="0" anchor="ctr"/>
                </a:tc>
                <a:extLst>
                  <a:ext uri="{0D108BD9-81ED-4DB2-BD59-A6C34878D82A}">
                    <a16:rowId xmlns:a16="http://schemas.microsoft.com/office/drawing/2014/main" val="10015"/>
                  </a:ext>
                </a:extLst>
              </a:tr>
            </a:tbl>
          </a:graphicData>
        </a:graphic>
      </p:graphicFrame>
      <p:sp>
        <p:nvSpPr>
          <p:cNvPr id="11" name="Rectangle 2"/>
          <p:cNvSpPr/>
          <p:nvPr/>
        </p:nvSpPr>
        <p:spPr>
          <a:xfrm>
            <a:off x="930528" y="647309"/>
            <a:ext cx="7272000" cy="646331"/>
          </a:xfrm>
          <a:prstGeom prst="rect">
            <a:avLst/>
          </a:prstGeom>
          <a:solidFill>
            <a:schemeClr val="bg1">
              <a:lumMod val="75000"/>
            </a:schemeClr>
          </a:solidFill>
        </p:spPr>
        <p:txBody>
          <a:bodyPr wrap="square">
            <a:spAutoFit/>
          </a:bodyPr>
          <a:lstStyle/>
          <a:p>
            <a:r>
              <a:rPr lang="en-US" altLang="zh-CN" b="1" dirty="0">
                <a:solidFill>
                  <a:srgbClr val="B11F24"/>
                </a:solidFill>
              </a:rPr>
              <a:t>Table 1</a:t>
            </a:r>
            <a:r>
              <a:rPr lang="en-US" altLang="zh-CN" dirty="0">
                <a:solidFill>
                  <a:srgbClr val="B11F24"/>
                </a:solidFill>
              </a:rPr>
              <a:t>.</a:t>
            </a:r>
            <a:r>
              <a:rPr lang="en-US" altLang="zh-CN" b="1" dirty="0"/>
              <a:t>The intended results and validation results of NIPT panel by 4 routine NIPT assays </a:t>
            </a:r>
          </a:p>
        </p:txBody>
      </p:sp>
      <p:sp>
        <p:nvSpPr>
          <p:cNvPr id="12" name="矩形 11"/>
          <p:cNvSpPr/>
          <p:nvPr/>
        </p:nvSpPr>
        <p:spPr>
          <a:xfrm>
            <a:off x="2044365" y="6059504"/>
            <a:ext cx="2946379" cy="261610"/>
          </a:xfrm>
          <a:prstGeom prst="rect">
            <a:avLst/>
          </a:prstGeom>
        </p:spPr>
        <p:txBody>
          <a:bodyPr wrap="square">
            <a:spAutoFit/>
          </a:bodyPr>
          <a:lstStyle/>
          <a:p>
            <a:r>
              <a:rPr lang="en-US" altLang="zh-CN" sz="1100" dirty="0">
                <a:latin typeface="Times New Roman" panose="02020603050405020304" pitchFamily="18" charset="0"/>
                <a:ea typeface="宋体" panose="02010600030101010101" pitchFamily="2" charset="-122"/>
              </a:rPr>
              <a:t>a: Commercial provider.  b:Gray zone.</a:t>
            </a:r>
          </a:p>
        </p:txBody>
      </p:sp>
      <p:sp>
        <p:nvSpPr>
          <p:cNvPr id="13" name="Title 1"/>
          <p:cNvSpPr txBox="1">
            <a:spLocks/>
          </p:cNvSpPr>
          <p:nvPr/>
        </p:nvSpPr>
        <p:spPr>
          <a:xfrm>
            <a:off x="83127" y="156250"/>
            <a:ext cx="7250202" cy="747396"/>
          </a:xfrm>
          <a:prstGeom prst="rect">
            <a:avLst/>
          </a:prstGeom>
        </p:spPr>
        <p:txBody>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dirty="0"/>
              <a:t>Results</a:t>
            </a:r>
          </a:p>
        </p:txBody>
      </p:sp>
    </p:spTree>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4136</TotalTime>
  <Words>1196</Words>
  <Application>Microsoft Office PowerPoint</Application>
  <PresentationFormat>On-screen Show (4:3)</PresentationFormat>
  <Paragraphs>249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等线</vt:lpstr>
      <vt:lpstr>Arial</vt:lpstr>
      <vt:lpstr>Calibri</vt:lpstr>
      <vt:lpstr>Courier New</vt:lpstr>
      <vt:lpstr>Times New Roman</vt:lpstr>
      <vt:lpstr>Office Theme</vt:lpstr>
      <vt:lpstr>PowerPoint Presentation</vt:lpstr>
      <vt:lpstr>Introduction</vt:lpstr>
      <vt:lpstr>Question</vt:lpstr>
      <vt:lpstr>Materials &amp; Methods</vt:lpstr>
      <vt:lpstr>PowerPoint Presentation</vt:lpstr>
      <vt:lpstr>Materials &amp; Methods</vt:lpstr>
      <vt:lpstr>PowerPoint Presentation</vt:lpstr>
      <vt:lpstr>PowerPoint Presentation</vt:lpstr>
      <vt:lpstr>PowerPoint Presentation</vt:lpstr>
      <vt:lpstr>PowerPoint Presentation</vt:lpstr>
      <vt:lpstr>Questions</vt:lpstr>
      <vt:lpstr>PowerPoint Presentation</vt:lpstr>
      <vt:lpstr>Final Comment in Editorial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188</cp:revision>
  <dcterms:created xsi:type="dcterms:W3CDTF">2014-07-07T15:02:10Z</dcterms:created>
  <dcterms:modified xsi:type="dcterms:W3CDTF">2019-06-24T18:07:20Z</dcterms:modified>
</cp:coreProperties>
</file>