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60" r:id="rId2"/>
    <p:sldId id="257" r:id="rId3"/>
    <p:sldId id="264" r:id="rId4"/>
    <p:sldId id="265" r:id="rId5"/>
    <p:sldId id="266" r:id="rId6"/>
    <p:sldId id="258" r:id="rId7"/>
    <p:sldId id="263" r:id="rId8"/>
    <p:sldId id="267" r:id="rId9"/>
    <p:sldId id="270" r:id="rId10"/>
    <p:sldId id="269" r:id="rId11"/>
    <p:sldId id="268" r:id="rId12"/>
    <p:sldId id="271" r:id="rId13"/>
    <p:sldId id="272" r:id="rId14"/>
    <p:sldId id="26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1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85"/>
    <p:restoredTop sz="76067" autoAdjust="0"/>
  </p:normalViewPr>
  <p:slideViewPr>
    <p:cSldViewPr snapToGrid="0" snapToObjects="1">
      <p:cViewPr varScale="1">
        <p:scale>
          <a:sx n="103" d="100"/>
          <a:sy n="103" d="100"/>
        </p:scale>
        <p:origin x="378" y="10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8" d="100"/>
          <a:sy n="68" d="100"/>
        </p:scale>
        <p:origin x="-269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383FFA-3E67-DB41-B3A2-21169D97D067}" type="datetimeFigureOut">
              <a:rPr lang="en-US" smtClean="0"/>
              <a:pPr/>
              <a:t>11/19/2019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0BE9DC-4AA4-B44E-8F32-4AD1D72B1777}" type="slidenum">
              <a:rPr lang="en-US" smtClean="0"/>
              <a:pPr/>
              <a:t>‹#›</a:t>
            </a:fld>
            <a:endParaRPr lang="en-US"/>
          </a:p>
        </p:txBody>
      </p:sp>
    </p:spTree>
    <p:extLst>
      <p:ext uri="{BB962C8B-B14F-4D97-AF65-F5344CB8AC3E}">
        <p14:creationId xmlns:p14="http://schemas.microsoft.com/office/powerpoint/2010/main" val="3094134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1524B2-032A-9342-AADA-6B28D1DAB08B}" type="datetimeFigureOut">
              <a:rPr lang="en-US" smtClean="0"/>
              <a:pPr/>
              <a:t>11/19/2019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CF8BBE-5964-3B4B-9F39-2C8B2758F633}" type="slidenum">
              <a:rPr lang="en-US" smtClean="0"/>
              <a:pPr/>
              <a:t>‹#›</a:t>
            </a:fld>
            <a:endParaRPr lang="en-US"/>
          </a:p>
        </p:txBody>
      </p:sp>
    </p:spTree>
    <p:extLst>
      <p:ext uri="{BB962C8B-B14F-4D97-AF65-F5344CB8AC3E}">
        <p14:creationId xmlns:p14="http://schemas.microsoft.com/office/powerpoint/2010/main" val="13485605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depicting the results of 4 different in silico species classification programs (2 average nucleotide identify, 1 tetranucleotide frequency, 1 average amino acid identity) on the same 14 genomes. Results indicate tool dependent classification but some notable overlaps. </a:t>
            </a:r>
          </a:p>
          <a:p>
            <a:endParaRPr lang="en-US" dirty="0"/>
          </a:p>
          <a:p>
            <a:r>
              <a:rPr lang="en-US" dirty="0"/>
              <a:t>A conservative consensus approach was used for downstream analysis where if 2 or more tools agreed on indicating that genomes belong to the same genomospecies, that is what we used.</a:t>
            </a:r>
          </a:p>
        </p:txBody>
      </p:sp>
      <p:sp>
        <p:nvSpPr>
          <p:cNvPr id="4" name="Slide Number Placeholder 3"/>
          <p:cNvSpPr>
            <a:spLocks noGrp="1"/>
          </p:cNvSpPr>
          <p:nvPr>
            <p:ph type="sldNum" sz="quarter" idx="5"/>
          </p:nvPr>
        </p:nvSpPr>
        <p:spPr/>
        <p:txBody>
          <a:bodyPr/>
          <a:lstStyle/>
          <a:p>
            <a:fld id="{7BCF8BBE-5964-3B4B-9F39-2C8B2758F633}" type="slidenum">
              <a:rPr lang="en-US" smtClean="0"/>
              <a:pPr/>
              <a:t>6</a:t>
            </a:fld>
            <a:endParaRPr lang="en-US"/>
          </a:p>
        </p:txBody>
      </p:sp>
    </p:spTree>
    <p:extLst>
      <p:ext uri="{BB962C8B-B14F-4D97-AF65-F5344CB8AC3E}">
        <p14:creationId xmlns:p14="http://schemas.microsoft.com/office/powerpoint/2010/main" val="3399319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 genome phylogenetic tree (left) and nearest neighbor network (right) on the ~200 core genes shared by all 103 Gardnerella genomes. Genomospecies classifications are overlaid adjacent to the isolates on the trees. </a:t>
            </a:r>
          </a:p>
        </p:txBody>
      </p:sp>
      <p:sp>
        <p:nvSpPr>
          <p:cNvPr id="4" name="Slide Number Placeholder 3"/>
          <p:cNvSpPr>
            <a:spLocks noGrp="1"/>
          </p:cNvSpPr>
          <p:nvPr>
            <p:ph type="sldNum" sz="quarter" idx="5"/>
          </p:nvPr>
        </p:nvSpPr>
        <p:spPr/>
        <p:txBody>
          <a:bodyPr/>
          <a:lstStyle/>
          <a:p>
            <a:fld id="{7BCF8BBE-5964-3B4B-9F39-2C8B2758F633}" type="slidenum">
              <a:rPr lang="en-US" smtClean="0"/>
              <a:pPr/>
              <a:t>7</a:t>
            </a:fld>
            <a:endParaRPr lang="en-US"/>
          </a:p>
        </p:txBody>
      </p:sp>
    </p:spTree>
    <p:extLst>
      <p:ext uri="{BB962C8B-B14F-4D97-AF65-F5344CB8AC3E}">
        <p14:creationId xmlns:p14="http://schemas.microsoft.com/office/powerpoint/2010/main" val="698289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Principal component analysis on the 103 genomes based off of the presence/absence matrix of all accessory genes within the pan-genome. Each point represents one genome and the points are colored based off of their genomospecies identity. </a:t>
            </a:r>
          </a:p>
        </p:txBody>
      </p:sp>
      <p:sp>
        <p:nvSpPr>
          <p:cNvPr id="4" name="Slide Number Placeholder 3"/>
          <p:cNvSpPr>
            <a:spLocks noGrp="1"/>
          </p:cNvSpPr>
          <p:nvPr>
            <p:ph type="sldNum" sz="quarter" idx="5"/>
          </p:nvPr>
        </p:nvSpPr>
        <p:spPr/>
        <p:txBody>
          <a:bodyPr/>
          <a:lstStyle/>
          <a:p>
            <a:fld id="{7BCF8BBE-5964-3B4B-9F39-2C8B2758F633}" type="slidenum">
              <a:rPr lang="en-US" smtClean="0"/>
              <a:pPr/>
              <a:t>8</a:t>
            </a:fld>
            <a:endParaRPr lang="en-US"/>
          </a:p>
        </p:txBody>
      </p:sp>
    </p:spTree>
    <p:extLst>
      <p:ext uri="{BB962C8B-B14F-4D97-AF65-F5344CB8AC3E}">
        <p14:creationId xmlns:p14="http://schemas.microsoft.com/office/powerpoint/2010/main" val="972110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Core-genome phylogenetic tree (not to scale) adjacent to a presence/absence matrix for genes with putative roles in nutrient </a:t>
            </a:r>
            <a:r>
              <a:rPr lang="en-US" dirty="0" err="1"/>
              <a:t>acquston</a:t>
            </a:r>
            <a:r>
              <a:rPr lang="en-US" dirty="0"/>
              <a:t>. At the bottom of the figure is count data for the portrayed genes. </a:t>
            </a:r>
          </a:p>
        </p:txBody>
      </p:sp>
      <p:sp>
        <p:nvSpPr>
          <p:cNvPr id="4" name="Slide Number Placeholder 3"/>
          <p:cNvSpPr>
            <a:spLocks noGrp="1"/>
          </p:cNvSpPr>
          <p:nvPr>
            <p:ph type="sldNum" sz="quarter" idx="5"/>
          </p:nvPr>
        </p:nvSpPr>
        <p:spPr/>
        <p:txBody>
          <a:bodyPr/>
          <a:lstStyle/>
          <a:p>
            <a:fld id="{7BCF8BBE-5964-3B4B-9F39-2C8B2758F633}" type="slidenum">
              <a:rPr lang="en-US" smtClean="0"/>
              <a:pPr/>
              <a:t>9</a:t>
            </a:fld>
            <a:endParaRPr lang="en-US"/>
          </a:p>
        </p:txBody>
      </p:sp>
    </p:spTree>
    <p:extLst>
      <p:ext uri="{BB962C8B-B14F-4D97-AF65-F5344CB8AC3E}">
        <p14:creationId xmlns:p14="http://schemas.microsoft.com/office/powerpoint/2010/main" val="1014834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Stacked </a:t>
            </a:r>
            <a:r>
              <a:rPr lang="en-US" dirty="0" err="1"/>
              <a:t>barplot</a:t>
            </a:r>
            <a:r>
              <a:rPr lang="en-US" dirty="0"/>
              <a:t> depicting the proportion of Gardnerella specific </a:t>
            </a:r>
            <a:r>
              <a:rPr lang="en-US" dirty="0" err="1"/>
              <a:t>metratranscriptome</a:t>
            </a:r>
            <a:r>
              <a:rPr lang="en-US" dirty="0"/>
              <a:t> reads that could uniquely be mapped to one of the genomospecies. Patient ID from the original study are at the bottom. </a:t>
            </a:r>
          </a:p>
        </p:txBody>
      </p:sp>
      <p:sp>
        <p:nvSpPr>
          <p:cNvPr id="4" name="Slide Number Placeholder 3"/>
          <p:cNvSpPr>
            <a:spLocks noGrp="1"/>
          </p:cNvSpPr>
          <p:nvPr>
            <p:ph type="sldNum" sz="quarter" idx="5"/>
          </p:nvPr>
        </p:nvSpPr>
        <p:spPr/>
        <p:txBody>
          <a:bodyPr/>
          <a:lstStyle/>
          <a:p>
            <a:fld id="{7BCF8BBE-5964-3B4B-9F39-2C8B2758F633}" type="slidenum">
              <a:rPr lang="en-US" smtClean="0"/>
              <a:pPr/>
              <a:t>10</a:t>
            </a:fld>
            <a:endParaRPr lang="en-US"/>
          </a:p>
        </p:txBody>
      </p:sp>
    </p:spTree>
    <p:extLst>
      <p:ext uri="{BB962C8B-B14F-4D97-AF65-F5344CB8AC3E}">
        <p14:creationId xmlns:p14="http://schemas.microsoft.com/office/powerpoint/2010/main" val="3464526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3.png"/><Relationship Id="rId7" Type="http://schemas.openxmlformats.org/officeDocument/2006/relationships/hyperlink" Target="https://www.facebook.com/ClinicalChemistry" TargetMode="External"/><Relationship Id="rId2" Type="http://schemas.openxmlformats.org/officeDocument/2006/relationships/hyperlink" Target="https://www.youtube.com/user/ClinicalChemistry" TargetMode="Externa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twitter.com/Clin_Chem_AACC"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1380" y="3836"/>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sz="2000">
                <a:solidFill>
                  <a:schemeClr val="accent4"/>
                </a:solidFill>
                <a:latin typeface="Arial"/>
                <a:cs typeface="Arial"/>
              </a:defRPr>
            </a:lvl1pPr>
          </a:lstStyle>
          <a:p>
            <a:fld id="{B897C2A1-9313-CA4F-AEA9-36A479C1E1AD}" type="slidenum">
              <a:rPr lang="en-US" smtClean="0"/>
              <a:pPr/>
              <a:t>‹#›</a:t>
            </a:fld>
            <a:endParaRPr lang="en-US" dirty="0"/>
          </a:p>
        </p:txBody>
      </p:sp>
      <p:sp>
        <p:nvSpPr>
          <p:cNvPr id="12" name="Title 1"/>
          <p:cNvSpPr txBox="1">
            <a:spLocks/>
          </p:cNvSpPr>
          <p:nvPr userDrawn="1"/>
        </p:nvSpPr>
        <p:spPr>
          <a:xfrm>
            <a:off x="685800" y="1328968"/>
            <a:ext cx="3304744" cy="391145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3600" b="1" kern="1200">
                <a:solidFill>
                  <a:srgbClr val="1F1F1F"/>
                </a:solidFill>
                <a:latin typeface="Arial"/>
                <a:ea typeface="+mj-ea"/>
                <a:cs typeface="Arial"/>
              </a:defRPr>
            </a:lvl1pPr>
          </a:lstStyle>
          <a:p>
            <a:br>
              <a:rPr lang="en-US" sz="4000">
                <a:solidFill>
                  <a:schemeClr val="bg1">
                    <a:lumMod val="50000"/>
                  </a:schemeClr>
                </a:solidFill>
              </a:rPr>
            </a:br>
            <a:endParaRPr lang="en-US" sz="6700" dirty="0">
              <a:solidFill>
                <a:schemeClr val="bg1">
                  <a:lumMod val="50000"/>
                </a:schemeClr>
              </a:solidFill>
            </a:endParaRPr>
          </a:p>
        </p:txBody>
      </p:sp>
      <p:sp>
        <p:nvSpPr>
          <p:cNvPr id="2" name="TextBox 1"/>
          <p:cNvSpPr txBox="1"/>
          <p:nvPr userDrawn="1"/>
        </p:nvSpPr>
        <p:spPr>
          <a:xfrm>
            <a:off x="-1380" y="867303"/>
            <a:ext cx="9144000" cy="923330"/>
          </a:xfrm>
          <a:prstGeom prst="rect">
            <a:avLst/>
          </a:prstGeom>
          <a:solidFill>
            <a:schemeClr val="bg1">
              <a:lumMod val="75000"/>
            </a:schemeClr>
          </a:solidFill>
        </p:spPr>
        <p:txBody>
          <a:bodyPr wrap="square" rtlCol="0">
            <a:spAutoFit/>
          </a:bodyPr>
          <a:lstStyle/>
          <a:p>
            <a:pPr algn="ctr"/>
            <a:r>
              <a:rPr lang="en-US" sz="5400" b="0" dirty="0">
                <a:solidFill>
                  <a:srgbClr val="B11F24"/>
                </a:solidFill>
              </a:rPr>
              <a:t>Journal Club</a:t>
            </a:r>
          </a:p>
        </p:txBody>
      </p:sp>
      <p:pic>
        <p:nvPicPr>
          <p:cNvPr id="8" name="Picture 7" descr="AACC+tag_horiz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657" y="199780"/>
            <a:ext cx="2386209" cy="39288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20800"/>
            <a:ext cx="2057400" cy="4805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320800"/>
            <a:ext cx="6019800" cy="48053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
        <p:nvSpPr>
          <p:cNvPr id="5" name="Title 1"/>
          <p:cNvSpPr>
            <a:spLocks noGrp="1"/>
          </p:cNvSpPr>
          <p:nvPr>
            <p:ph type="title"/>
          </p:nvPr>
        </p:nvSpPr>
        <p:spPr>
          <a:xfrm>
            <a:off x="1303175" y="693855"/>
            <a:ext cx="7250202" cy="747396"/>
          </a:xfrm>
        </p:spPr>
        <p:txBody>
          <a:bodyPr/>
          <a:lstStyle/>
          <a:p>
            <a:r>
              <a:rPr lang="en-US" dirty="0"/>
              <a:t>Slide headline goes here</a:t>
            </a:r>
          </a:p>
        </p:txBody>
      </p:sp>
      <p:sp>
        <p:nvSpPr>
          <p:cNvPr id="7" name="Content Placeholder 2"/>
          <p:cNvSpPr>
            <a:spLocks noGrp="1"/>
          </p:cNvSpPr>
          <p:nvPr>
            <p:ph idx="1"/>
          </p:nvPr>
        </p:nvSpPr>
        <p:spPr>
          <a:xfrm>
            <a:off x="1303175" y="1441251"/>
            <a:ext cx="7250202" cy="3794183"/>
          </a:xfrm>
        </p:spPr>
        <p:txBody>
          <a:bodyPr/>
          <a:lstStyle/>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lvl="1"/>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897C2A1-9313-CA4F-AEA9-36A479C1E1AD}" type="slidenum">
              <a:rPr lang="en-US" smtClean="0"/>
              <a:pPr/>
              <a:t>‹#›</a:t>
            </a:fld>
            <a:endParaRPr lang="en-US"/>
          </a:p>
        </p:txBody>
      </p:sp>
      <p:sp>
        <p:nvSpPr>
          <p:cNvPr id="4" name="TextBox 1"/>
          <p:cNvSpPr txBox="1">
            <a:spLocks noChangeArrowheads="1"/>
          </p:cNvSpPr>
          <p:nvPr userDrawn="1"/>
        </p:nvSpPr>
        <p:spPr bwMode="auto">
          <a:xfrm flipH="1">
            <a:off x="1333409" y="1388341"/>
            <a:ext cx="6375581"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sz="2000" dirty="0">
              <a:solidFill>
                <a:srgbClr val="7F7F7F"/>
              </a:solidFill>
              <a:latin typeface="Times New Roman" pitchFamily="18" charset="0"/>
              <a:ea typeface="MS PGothic" pitchFamily="34" charset="-128"/>
            </a:endParaRPr>
          </a:p>
          <a:p>
            <a:pPr algn="ctr" defTabSz="914400" eaLnBrk="1" hangingPunct="1">
              <a:defRPr/>
            </a:pPr>
            <a:r>
              <a:rPr lang="en-US" sz="2400" kern="1200" dirty="0">
                <a:solidFill>
                  <a:srgbClr val="000000"/>
                </a:solidFill>
                <a:latin typeface="Arial" charset="0"/>
                <a:ea typeface="+mn-ea"/>
                <a:cs typeface="Arial" charset="0"/>
              </a:rPr>
              <a:t>Thank you for participating in this month’s</a:t>
            </a:r>
          </a:p>
          <a:p>
            <a:pPr algn="ctr" defTabSz="914400" eaLnBrk="1" hangingPunct="1">
              <a:defRPr/>
            </a:pPr>
            <a:r>
              <a:rPr lang="en-US" sz="2400" i="1" kern="1200" dirty="0">
                <a:solidFill>
                  <a:srgbClr val="000000"/>
                </a:solidFill>
                <a:latin typeface="Arial" charset="0"/>
                <a:ea typeface="+mn-ea"/>
                <a:cs typeface="Arial" charset="0"/>
              </a:rPr>
              <a:t>Clinical Chemistry </a:t>
            </a:r>
            <a:r>
              <a:rPr lang="en-US" sz="2400" kern="1200" dirty="0">
                <a:solidFill>
                  <a:srgbClr val="000000"/>
                </a:solidFill>
                <a:latin typeface="Arial" charset="0"/>
                <a:ea typeface="+mn-ea"/>
                <a:cs typeface="Arial" charset="0"/>
              </a:rPr>
              <a:t>Journal Club.</a:t>
            </a:r>
          </a:p>
          <a:p>
            <a:pPr algn="ctr" defTabSz="914400" eaLnBrk="1" hangingPunct="1">
              <a:defRPr/>
            </a:pPr>
            <a:endParaRPr lang="en-US" sz="2400" kern="1200" dirty="0">
              <a:solidFill>
                <a:srgbClr val="000000"/>
              </a:solidFill>
              <a:latin typeface="Arial" charset="0"/>
              <a:ea typeface="+mn-ea"/>
              <a:cs typeface="Arial" charset="0"/>
            </a:endParaRPr>
          </a:p>
          <a:p>
            <a:pPr algn="ctr" defTabSz="914400" eaLnBrk="1" hangingPunct="1">
              <a:defRPr/>
            </a:pPr>
            <a:r>
              <a:rPr lang="en-US" sz="2400" kern="1200" dirty="0">
                <a:solidFill>
                  <a:srgbClr val="000000"/>
                </a:solidFill>
                <a:latin typeface="Arial" charset="0"/>
                <a:ea typeface="+mn-ea"/>
                <a:cs typeface="Arial" charset="0"/>
              </a:rPr>
              <a:t>Additional Journal Clubs are available at</a:t>
            </a:r>
          </a:p>
          <a:p>
            <a:pPr algn="ctr" defTabSz="914400" eaLnBrk="1" hangingPunct="1">
              <a:defRPr/>
            </a:pPr>
            <a:r>
              <a:rPr lang="en-US" sz="2400" kern="1200" dirty="0">
                <a:solidFill>
                  <a:srgbClr val="B11F24"/>
                </a:solidFill>
                <a:latin typeface="Arial" charset="0"/>
                <a:ea typeface="+mn-ea"/>
                <a:cs typeface="Arial" charset="0"/>
              </a:rPr>
              <a:t>www.clinchem.org</a:t>
            </a:r>
          </a:p>
          <a:p>
            <a:pPr algn="ctr" defTabSz="914400" eaLnBrk="1" hangingPunct="1">
              <a:defRPr/>
            </a:pPr>
            <a:endParaRPr lang="en-US" sz="2400" kern="1200" dirty="0">
              <a:solidFill>
                <a:srgbClr val="C00000"/>
              </a:solidFill>
              <a:latin typeface="Arial" charset="0"/>
              <a:ea typeface="+mn-ea"/>
              <a:cs typeface="Arial" charset="0"/>
            </a:endParaRPr>
          </a:p>
        </p:txBody>
      </p:sp>
      <p:sp>
        <p:nvSpPr>
          <p:cNvPr id="9" name="TextBox 2"/>
          <p:cNvSpPr txBox="1">
            <a:spLocks noChangeArrowheads="1"/>
          </p:cNvSpPr>
          <p:nvPr userDrawn="1"/>
        </p:nvSpPr>
        <p:spPr bwMode="auto">
          <a:xfrm>
            <a:off x="3881730" y="4300850"/>
            <a:ext cx="1270000" cy="400050"/>
          </a:xfrm>
          <a:prstGeom prst="rect">
            <a:avLst/>
          </a:prstGeom>
          <a:noFill/>
          <a:ln>
            <a:noFill/>
          </a:ln>
        </p:spPr>
        <p:txBody>
          <a:bodyPr wrap="none">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defTabSz="914400" eaLnBrk="1" hangingPunct="1">
              <a:defRPr/>
            </a:pPr>
            <a:r>
              <a:rPr lang="en-US" sz="2000" dirty="0">
                <a:solidFill>
                  <a:srgbClr val="000000"/>
                </a:solidFill>
                <a:latin typeface="+mn-lt"/>
              </a:rPr>
              <a:t>Follow us</a:t>
            </a:r>
          </a:p>
        </p:txBody>
      </p:sp>
      <p:pic>
        <p:nvPicPr>
          <p:cNvPr id="10" name="Picture 9" descr="http://upload.wikimedia.org/wikipedia/commons/4/41/YouTube_icon_block.png">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00942" y="4868949"/>
            <a:ext cx="457200" cy="45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ttp://icons.iconarchive.com/icons/limav/flat-gradient-social/512/Twitter-icon.png">
            <a:hlinkClick r:id="rId4"/>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15004" y="4845879"/>
            <a:ext cx="501726" cy="50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629409" y="4868062"/>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hlinkClick r:id="rId7"/>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a:stretch/>
        </p:blipFill>
        <p:spPr bwMode="auto">
          <a:xfrm>
            <a:off x="3454690" y="4852947"/>
            <a:ext cx="457200" cy="48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9672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696720"/>
            <a:ext cx="5111750" cy="44294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97200"/>
            <a:ext cx="3008313" cy="3128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798319"/>
            <a:ext cx="5486400" cy="29292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3175" y="812591"/>
            <a:ext cx="7250202" cy="74739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303175" y="1559987"/>
            <a:ext cx="7250202" cy="37941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11850" y="6243335"/>
            <a:ext cx="730770" cy="365125"/>
          </a:xfrm>
          <a:prstGeom prst="rect">
            <a:avLst/>
          </a:prstGeom>
        </p:spPr>
        <p:txBody>
          <a:bodyPr vert="horz" lIns="91440" tIns="45720" rIns="91440" bIns="45720" rtlCol="0" anchor="ctr"/>
          <a:lstStyle>
            <a:lvl1pPr algn="l">
              <a:defRPr sz="2000">
                <a:solidFill>
                  <a:srgbClr val="81ADA8"/>
                </a:solidFill>
                <a:latin typeface="Arial"/>
                <a:cs typeface="Arial"/>
              </a:defRPr>
            </a:lvl1pPr>
          </a:lstStyle>
          <a:p>
            <a:fld id="{B897C2A1-9313-CA4F-AEA9-36A479C1E1AD}" type="slidenum">
              <a:rPr lang="en-US" smtClean="0"/>
              <a:pPr/>
              <a:t>‹#›</a:t>
            </a:fld>
            <a:endParaRPr lang="en-US" dirty="0"/>
          </a:p>
        </p:txBody>
      </p:sp>
      <p:cxnSp>
        <p:nvCxnSpPr>
          <p:cNvPr id="14" name="Straight Connector 13"/>
          <p:cNvCxnSpPr/>
          <p:nvPr userDrawn="1"/>
        </p:nvCxnSpPr>
        <p:spPr>
          <a:xfrm>
            <a:off x="1935678" y="6459403"/>
            <a:ext cx="6042561" cy="0"/>
          </a:xfrm>
          <a:prstGeom prst="line">
            <a:avLst/>
          </a:prstGeom>
          <a:ln w="635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6" descr="ClinChem_2lines_title_B12025.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3866" y="6046297"/>
            <a:ext cx="1871134" cy="777838"/>
          </a:xfrm>
          <a:prstGeom prst="rect">
            <a:avLst/>
          </a:prstGeom>
        </p:spPr>
      </p:pic>
      <p:pic>
        <p:nvPicPr>
          <p:cNvPr id="4" name="Picture 3" descr="AACC+tag_horiz_rgb.eps"/>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850927" y="276426"/>
            <a:ext cx="2023533" cy="33317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0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3719745" y="1971073"/>
            <a:ext cx="5343896" cy="4708408"/>
          </a:xfrm>
          <a:prstGeom prst="rect">
            <a:avLst/>
          </a:prstGeom>
          <a:solidFill>
            <a:schemeClr val="bg1"/>
          </a:solidFill>
          <a:ln w="19050">
            <a:solidFill>
              <a:schemeClr val="tx1"/>
            </a:solidFill>
          </a:ln>
        </p:spPr>
        <p:txBody>
          <a:bodyPr rtlCol="0">
            <a:normAutofit fontScale="47500" lnSpcReduction="20000"/>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b="1" dirty="0"/>
          </a:p>
          <a:p>
            <a:pPr marL="0" indent="0">
              <a:buNone/>
            </a:pPr>
            <a:r>
              <a:rPr lang="en-US" sz="4200" b="1" dirty="0"/>
              <a:t>In Silico Analysis of Gardnerella Genomospecies Detected in the Setting of Bacterial Vaginosis</a:t>
            </a:r>
          </a:p>
          <a:p>
            <a:pPr marL="0" indent="0">
              <a:buNone/>
            </a:pPr>
            <a:endParaRPr lang="en-US" sz="4200" dirty="0"/>
          </a:p>
          <a:p>
            <a:pPr marL="0" indent="0">
              <a:buNone/>
            </a:pPr>
            <a:r>
              <a:rPr lang="en-US" sz="4500" dirty="0"/>
              <a:t>R.F. Potter, C-A. D. Burnham, G. </a:t>
            </a:r>
            <a:r>
              <a:rPr lang="en-US" sz="4500" dirty="0" err="1"/>
              <a:t>Dantas</a:t>
            </a:r>
            <a:endParaRPr lang="en-US" sz="4200" dirty="0">
              <a:latin typeface="Arial" pitchFamily="34" charset="0"/>
              <a:cs typeface="Arial" pitchFamily="34" charset="0"/>
            </a:endParaRPr>
          </a:p>
          <a:p>
            <a:pPr marL="0" indent="0">
              <a:buFont typeface="Arial" charset="0"/>
              <a:buNone/>
              <a:defRPr/>
            </a:pPr>
            <a:endParaRPr lang="en-US" sz="2500" dirty="0">
              <a:latin typeface="Arial" pitchFamily="34" charset="0"/>
              <a:cs typeface="Arial" pitchFamily="34" charset="0"/>
            </a:endParaRPr>
          </a:p>
          <a:p>
            <a:pPr marL="0" indent="0">
              <a:buFont typeface="Arial" charset="0"/>
              <a:buNone/>
              <a:defRPr/>
            </a:pPr>
            <a:r>
              <a:rPr lang="en-US" sz="4200" dirty="0">
                <a:latin typeface="Arial" pitchFamily="34" charset="0"/>
                <a:cs typeface="Arial" pitchFamily="34" charset="0"/>
              </a:rPr>
              <a:t>November 2019</a:t>
            </a:r>
          </a:p>
          <a:p>
            <a:pPr marL="0" indent="0">
              <a:buFont typeface="Arial" charset="0"/>
              <a:buNone/>
              <a:defRPr/>
            </a:pPr>
            <a:endParaRPr lang="en-US" sz="2500" dirty="0">
              <a:solidFill>
                <a:srgbClr val="C00000"/>
              </a:solidFill>
              <a:latin typeface="Arial" pitchFamily="34" charset="0"/>
              <a:cs typeface="Arial" pitchFamily="34" charset="0"/>
            </a:endParaRPr>
          </a:p>
          <a:p>
            <a:pPr marL="0" indent="0">
              <a:buFont typeface="Arial" charset="0"/>
              <a:buNone/>
              <a:defRPr/>
            </a:pPr>
            <a:r>
              <a:rPr lang="en-US" sz="4200" i="1" dirty="0">
                <a:latin typeface="Arial" pitchFamily="34" charset="0"/>
                <a:cs typeface="Arial" pitchFamily="34" charset="0"/>
              </a:rPr>
              <a:t>Also see accompanying editorial by </a:t>
            </a:r>
            <a:r>
              <a:rPr lang="en-US" sz="4400" i="1" dirty="0">
                <a:latin typeface="Helvetica" pitchFamily="2" charset="0"/>
              </a:rPr>
              <a:t>E. Munson and K.C. Carroll</a:t>
            </a:r>
            <a:r>
              <a:rPr lang="en-US" sz="4200" i="1" dirty="0">
                <a:latin typeface="Arial" pitchFamily="34" charset="0"/>
                <a:cs typeface="Arial" pitchFamily="34" charset="0"/>
              </a:rPr>
              <a:t> and comments on slide 13.</a:t>
            </a:r>
          </a:p>
          <a:p>
            <a:pPr marL="0" indent="0">
              <a:buFont typeface="Arial" charset="0"/>
              <a:buNone/>
              <a:defRPr/>
            </a:pPr>
            <a:endParaRPr lang="en-US" sz="2500" b="1" dirty="0">
              <a:solidFill>
                <a:srgbClr val="C00000"/>
              </a:solidFill>
              <a:latin typeface="Arial" pitchFamily="34" charset="0"/>
              <a:cs typeface="Arial" pitchFamily="34" charset="0"/>
            </a:endParaRPr>
          </a:p>
          <a:p>
            <a:pPr marL="0" indent="0">
              <a:buFont typeface="Arial" pitchFamily="34" charset="0"/>
              <a:buNone/>
              <a:defRPr/>
            </a:pPr>
            <a:r>
              <a:rPr lang="en-US" sz="4200" dirty="0">
                <a:latin typeface="Arial" pitchFamily="34" charset="0"/>
                <a:cs typeface="Arial" pitchFamily="34" charset="0"/>
              </a:rPr>
              <a:t>www.clinchem.org/content/65/11/1375.full</a:t>
            </a:r>
          </a:p>
          <a:p>
            <a:pPr marL="0" indent="0">
              <a:buFont typeface="Arial" pitchFamily="34" charset="0"/>
              <a:buNone/>
              <a:defRPr/>
            </a:pPr>
            <a:endParaRPr lang="en-US" sz="4200" dirty="0">
              <a:latin typeface="Arial" pitchFamily="34" charset="0"/>
              <a:cs typeface="Arial" pitchFamily="34" charset="0"/>
            </a:endParaRPr>
          </a:p>
          <a:p>
            <a:pPr marL="0" indent="0">
              <a:buFont typeface="Arial" pitchFamily="34" charset="0"/>
              <a:buNone/>
              <a:defRPr/>
            </a:pPr>
            <a:endParaRPr lang="en-US" sz="4200" dirty="0">
              <a:latin typeface="Arial" pitchFamily="34" charset="0"/>
              <a:cs typeface="Arial" pitchFamily="34" charset="0"/>
            </a:endParaRPr>
          </a:p>
          <a:p>
            <a:pPr marL="0" indent="0">
              <a:buFont typeface="Arial" pitchFamily="34" charset="0"/>
              <a:buNone/>
              <a:defRPr/>
            </a:pPr>
            <a:r>
              <a:rPr lang="en-US" sz="3800" dirty="0">
                <a:latin typeface="Arial" pitchFamily="34" charset="0"/>
                <a:cs typeface="Arial" pitchFamily="34" charset="0"/>
              </a:rPr>
              <a:t>© Copyright 2019 by the American Association for Clinical Chemistry</a:t>
            </a:r>
          </a:p>
        </p:txBody>
      </p:sp>
      <p:pic>
        <p:nvPicPr>
          <p:cNvPr id="4" name="Picture 3">
            <a:extLst>
              <a:ext uri="{FF2B5EF4-FFF2-40B4-BE49-F238E27FC236}">
                <a16:creationId xmlns:a16="http://schemas.microsoft.com/office/drawing/2014/main" id="{9ADAF439-8542-48EF-AAC0-BC3322D685EE}"/>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0358" y="1971073"/>
            <a:ext cx="3485089" cy="4708408"/>
          </a:xfrm>
          <a:prstGeom prst="rect">
            <a:avLst/>
          </a:prstGeom>
        </p:spPr>
      </p:pic>
    </p:spTree>
    <p:extLst>
      <p:ext uri="{BB962C8B-B14F-4D97-AF65-F5344CB8AC3E}">
        <p14:creationId xmlns:p14="http://schemas.microsoft.com/office/powerpoint/2010/main" val="2876988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630432" y="1551138"/>
            <a:ext cx="7112727" cy="3517340"/>
          </a:xfrm>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10</a:t>
            </a:fld>
            <a:endParaRPr lang="en-US"/>
          </a:p>
        </p:txBody>
      </p:sp>
      <p:sp>
        <p:nvSpPr>
          <p:cNvPr id="7" name="TextBox 6"/>
          <p:cNvSpPr txBox="1"/>
          <p:nvPr/>
        </p:nvSpPr>
        <p:spPr>
          <a:xfrm>
            <a:off x="245660" y="668855"/>
            <a:ext cx="8795982" cy="830997"/>
          </a:xfrm>
          <a:prstGeom prst="rect">
            <a:avLst/>
          </a:prstGeom>
          <a:noFill/>
        </p:spPr>
        <p:txBody>
          <a:bodyPr wrap="square" rtlCol="0">
            <a:spAutoFit/>
          </a:bodyPr>
          <a:lstStyle/>
          <a:p>
            <a:r>
              <a:rPr lang="en-US" sz="2400" dirty="0" err="1"/>
              <a:t>Metatranscriptome</a:t>
            </a:r>
            <a:r>
              <a:rPr lang="en-US" sz="2400" dirty="0"/>
              <a:t> sequencing of women with bacterial vaginosis identify unique reads for all 9 genomospecies</a:t>
            </a:r>
            <a:endParaRPr lang="en-US" sz="2400" b="1" dirty="0">
              <a:latin typeface="+mj-lt"/>
            </a:endParaRPr>
          </a:p>
        </p:txBody>
      </p:sp>
      <p:pic>
        <p:nvPicPr>
          <p:cNvPr id="8" name="Picture 7">
            <a:extLst>
              <a:ext uri="{FF2B5EF4-FFF2-40B4-BE49-F238E27FC236}">
                <a16:creationId xmlns:a16="http://schemas.microsoft.com/office/drawing/2014/main" id="{83CBC269-4EDA-4F97-9C68-C0450F076B2D}"/>
              </a:ext>
            </a:extLst>
          </p:cNvPr>
          <p:cNvPicPr>
            <a:picLocks noChangeAspect="1"/>
          </p:cNvPicPr>
          <p:nvPr/>
        </p:nvPicPr>
        <p:blipFill>
          <a:blip r:embed="rId3"/>
          <a:stretch>
            <a:fillRect/>
          </a:stretch>
        </p:blipFill>
        <p:spPr>
          <a:xfrm>
            <a:off x="38078" y="1631274"/>
            <a:ext cx="8475490" cy="4509489"/>
          </a:xfrm>
          <a:prstGeom prst="rect">
            <a:avLst/>
          </a:prstGeom>
        </p:spPr>
      </p:pic>
    </p:spTree>
    <p:extLst>
      <p:ext uri="{BB962C8B-B14F-4D97-AF65-F5344CB8AC3E}">
        <p14:creationId xmlns:p14="http://schemas.microsoft.com/office/powerpoint/2010/main" val="2357469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308" y="674360"/>
            <a:ext cx="9060873" cy="747396"/>
          </a:xfrm>
        </p:spPr>
        <p:txBody>
          <a:bodyPr>
            <a:normAutofit/>
          </a:bodyPr>
          <a:lstStyle/>
          <a:p>
            <a:r>
              <a:rPr lang="en-US" b="0" dirty="0"/>
              <a:t>Question 3</a:t>
            </a:r>
          </a:p>
        </p:txBody>
      </p:sp>
      <p:sp>
        <p:nvSpPr>
          <p:cNvPr id="3" name="Content Placeholder 2"/>
          <p:cNvSpPr>
            <a:spLocks noGrp="1"/>
          </p:cNvSpPr>
          <p:nvPr>
            <p:ph idx="4294967295"/>
          </p:nvPr>
        </p:nvSpPr>
        <p:spPr>
          <a:xfrm>
            <a:off x="151434" y="2303781"/>
            <a:ext cx="9142620" cy="1904869"/>
          </a:xfrm>
        </p:spPr>
        <p:txBody>
          <a:bodyPr>
            <a:normAutofit/>
          </a:bodyPr>
          <a:lstStyle/>
          <a:p>
            <a:pPr marL="0" indent="0">
              <a:buNone/>
            </a:pPr>
            <a:r>
              <a:rPr lang="en-US" sz="2500" dirty="0"/>
              <a:t>What comorbidities can occur during bacterial vaginosis?</a:t>
            </a:r>
          </a:p>
        </p:txBody>
      </p:sp>
      <p:sp>
        <p:nvSpPr>
          <p:cNvPr id="4" name="Slide Number Placeholder 3"/>
          <p:cNvSpPr>
            <a:spLocks noGrp="1"/>
          </p:cNvSpPr>
          <p:nvPr>
            <p:ph type="sldNum" sz="quarter" idx="12"/>
          </p:nvPr>
        </p:nvSpPr>
        <p:spPr/>
        <p:txBody>
          <a:bodyPr/>
          <a:lstStyle/>
          <a:p>
            <a:fld id="{B897C2A1-9313-CA4F-AEA9-36A479C1E1AD}" type="slidenum">
              <a:rPr lang="en-US" smtClean="0"/>
              <a:pPr/>
              <a:t>11</a:t>
            </a:fld>
            <a:endParaRPr lang="en-US"/>
          </a:p>
        </p:txBody>
      </p:sp>
    </p:spTree>
    <p:extLst>
      <p:ext uri="{BB962C8B-B14F-4D97-AF65-F5344CB8AC3E}">
        <p14:creationId xmlns:p14="http://schemas.microsoft.com/office/powerpoint/2010/main" val="344288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822047"/>
            <a:ext cx="9060873" cy="747396"/>
          </a:xfrm>
        </p:spPr>
        <p:txBody>
          <a:bodyPr>
            <a:noAutofit/>
          </a:bodyPr>
          <a:lstStyle/>
          <a:p>
            <a:r>
              <a:rPr lang="en-US" sz="2400" b="0" dirty="0"/>
              <a:t>Conclusion -</a:t>
            </a:r>
            <a:r>
              <a:rPr lang="en-US" sz="2400" i="1" dirty="0"/>
              <a:t> </a:t>
            </a:r>
            <a:r>
              <a:rPr lang="en-US" sz="2400" b="0" i="1" dirty="0"/>
              <a:t>Gardnerella </a:t>
            </a:r>
            <a:r>
              <a:rPr lang="en-US" sz="2400" b="0" dirty="0"/>
              <a:t>may be 9 different genomospecies with differences in gene content</a:t>
            </a:r>
          </a:p>
        </p:txBody>
      </p:sp>
      <p:sp>
        <p:nvSpPr>
          <p:cNvPr id="3" name="Content Placeholder 2"/>
          <p:cNvSpPr>
            <a:spLocks noGrp="1"/>
          </p:cNvSpPr>
          <p:nvPr>
            <p:ph idx="4294967295"/>
          </p:nvPr>
        </p:nvSpPr>
        <p:spPr>
          <a:xfrm>
            <a:off x="143300" y="1814298"/>
            <a:ext cx="8999319" cy="1253891"/>
          </a:xfrm>
        </p:spPr>
        <p:txBody>
          <a:bodyPr>
            <a:normAutofit/>
          </a:bodyPr>
          <a:lstStyle/>
          <a:p>
            <a:pPr marL="0" indent="0">
              <a:buNone/>
            </a:pPr>
            <a:r>
              <a:rPr lang="en-US" sz="2100" dirty="0"/>
              <a:t>Tool dependent classification of </a:t>
            </a:r>
            <a:r>
              <a:rPr lang="en-US" sz="2100" i="1" dirty="0"/>
              <a:t>Gardnerella</a:t>
            </a:r>
            <a:r>
              <a:rPr lang="en-US" sz="2100" dirty="0"/>
              <a:t> genomes into 8-14 different genomospecies</a:t>
            </a:r>
          </a:p>
        </p:txBody>
      </p:sp>
      <p:sp>
        <p:nvSpPr>
          <p:cNvPr id="4" name="Slide Number Placeholder 3"/>
          <p:cNvSpPr>
            <a:spLocks noGrp="1"/>
          </p:cNvSpPr>
          <p:nvPr>
            <p:ph type="sldNum" sz="quarter" idx="12"/>
          </p:nvPr>
        </p:nvSpPr>
        <p:spPr/>
        <p:txBody>
          <a:bodyPr/>
          <a:lstStyle/>
          <a:p>
            <a:fld id="{B897C2A1-9313-CA4F-AEA9-36A479C1E1AD}" type="slidenum">
              <a:rPr lang="en-US" smtClean="0"/>
              <a:pPr/>
              <a:t>12</a:t>
            </a:fld>
            <a:endParaRPr lang="en-US"/>
          </a:p>
        </p:txBody>
      </p:sp>
      <p:sp>
        <p:nvSpPr>
          <p:cNvPr id="5" name="Rectangle 4">
            <a:extLst>
              <a:ext uri="{FF2B5EF4-FFF2-40B4-BE49-F238E27FC236}">
                <a16:creationId xmlns:a16="http://schemas.microsoft.com/office/drawing/2014/main" id="{5CA75036-8FD1-4F1D-9DA5-0B3638C55869}"/>
              </a:ext>
            </a:extLst>
          </p:cNvPr>
          <p:cNvSpPr/>
          <p:nvPr/>
        </p:nvSpPr>
        <p:spPr>
          <a:xfrm>
            <a:off x="143300" y="2797817"/>
            <a:ext cx="9000700" cy="738664"/>
          </a:xfrm>
          <a:prstGeom prst="rect">
            <a:avLst/>
          </a:prstGeom>
        </p:spPr>
        <p:txBody>
          <a:bodyPr wrap="square">
            <a:spAutoFit/>
          </a:bodyPr>
          <a:lstStyle/>
          <a:p>
            <a:r>
              <a:rPr lang="en-US" sz="2100" dirty="0"/>
              <a:t>Gardnerella genomospecies fall into 9 distinct groups via core-genome phylogeny</a:t>
            </a:r>
          </a:p>
        </p:txBody>
      </p:sp>
      <p:sp>
        <p:nvSpPr>
          <p:cNvPr id="6" name="Rectangle 5">
            <a:extLst>
              <a:ext uri="{FF2B5EF4-FFF2-40B4-BE49-F238E27FC236}">
                <a16:creationId xmlns:a16="http://schemas.microsoft.com/office/drawing/2014/main" id="{EE8BA34C-5296-4414-9B0D-1F46AEB530E0}"/>
              </a:ext>
            </a:extLst>
          </p:cNvPr>
          <p:cNvSpPr/>
          <p:nvPr/>
        </p:nvSpPr>
        <p:spPr>
          <a:xfrm>
            <a:off x="143300" y="3781336"/>
            <a:ext cx="9144000" cy="1061829"/>
          </a:xfrm>
          <a:prstGeom prst="rect">
            <a:avLst/>
          </a:prstGeom>
        </p:spPr>
        <p:txBody>
          <a:bodyPr wrap="square">
            <a:spAutoFit/>
          </a:bodyPr>
          <a:lstStyle/>
          <a:p>
            <a:r>
              <a:rPr lang="en-US" sz="2100" dirty="0"/>
              <a:t>Accessory genes are similar within genomospecies but different between the 3 largest genomospecies (GS01, GS02, and GS03) and include genes involved in nutrient </a:t>
            </a:r>
            <a:r>
              <a:rPr lang="en-US" sz="2100" dirty="0" err="1"/>
              <a:t>acquistion</a:t>
            </a:r>
            <a:endParaRPr lang="en-US" sz="2100" dirty="0"/>
          </a:p>
        </p:txBody>
      </p:sp>
      <p:sp>
        <p:nvSpPr>
          <p:cNvPr id="7" name="Rectangle 6">
            <a:extLst>
              <a:ext uri="{FF2B5EF4-FFF2-40B4-BE49-F238E27FC236}">
                <a16:creationId xmlns:a16="http://schemas.microsoft.com/office/drawing/2014/main" id="{23BB589E-7F07-4ED2-8812-9FDA9C0ABDB5}"/>
              </a:ext>
            </a:extLst>
          </p:cNvPr>
          <p:cNvSpPr/>
          <p:nvPr/>
        </p:nvSpPr>
        <p:spPr>
          <a:xfrm>
            <a:off x="143300" y="5081196"/>
            <a:ext cx="9142620" cy="738664"/>
          </a:xfrm>
          <a:prstGeom prst="rect">
            <a:avLst/>
          </a:prstGeom>
        </p:spPr>
        <p:txBody>
          <a:bodyPr wrap="square">
            <a:spAutoFit/>
          </a:bodyPr>
          <a:lstStyle/>
          <a:p>
            <a:r>
              <a:rPr lang="en-US" sz="2100" dirty="0"/>
              <a:t>Unique reads for all 9 genomospecies can be identified in </a:t>
            </a:r>
            <a:r>
              <a:rPr lang="en-US" sz="2100" dirty="0" err="1"/>
              <a:t>metatranscriptomes</a:t>
            </a:r>
            <a:r>
              <a:rPr lang="en-US" sz="2100" dirty="0"/>
              <a:t> of women with bacterial vaginosis</a:t>
            </a:r>
          </a:p>
        </p:txBody>
      </p:sp>
    </p:spTree>
    <p:extLst>
      <p:ext uri="{BB962C8B-B14F-4D97-AF65-F5344CB8AC3E}">
        <p14:creationId xmlns:p14="http://schemas.microsoft.com/office/powerpoint/2010/main" val="93642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73" y="674361"/>
            <a:ext cx="9060873" cy="747396"/>
          </a:xfrm>
        </p:spPr>
        <p:txBody>
          <a:bodyPr>
            <a:normAutofit/>
          </a:bodyPr>
          <a:lstStyle/>
          <a:p>
            <a:r>
              <a:rPr lang="en-US" sz="2800" b="0" dirty="0"/>
              <a:t>Accompanying Editorial by Munson and Carroll</a:t>
            </a:r>
          </a:p>
        </p:txBody>
      </p:sp>
      <p:sp>
        <p:nvSpPr>
          <p:cNvPr id="3" name="Content Placeholder 2"/>
          <p:cNvSpPr>
            <a:spLocks noGrp="1"/>
          </p:cNvSpPr>
          <p:nvPr>
            <p:ph idx="4294967295"/>
          </p:nvPr>
        </p:nvSpPr>
        <p:spPr>
          <a:xfrm>
            <a:off x="163773" y="1300671"/>
            <a:ext cx="8850574" cy="4601986"/>
          </a:xfrm>
        </p:spPr>
        <p:txBody>
          <a:bodyPr>
            <a:normAutofit fontScale="92500" lnSpcReduction="10000"/>
          </a:bodyPr>
          <a:lstStyle/>
          <a:p>
            <a:pPr marL="0" indent="0">
              <a:buNone/>
            </a:pPr>
            <a:r>
              <a:rPr lang="en-US" sz="1800" dirty="0">
                <a:solidFill>
                  <a:srgbClr val="FF0000"/>
                </a:solidFill>
              </a:rPr>
              <a:t>Comment: </a:t>
            </a:r>
            <a:r>
              <a:rPr lang="en-US" sz="1800" dirty="0"/>
              <a:t>Variability in disease presentations previously attributed to host factors may now be associated with or linked to specific microbes</a:t>
            </a:r>
          </a:p>
          <a:p>
            <a:pPr marL="0" indent="0">
              <a:buNone/>
            </a:pPr>
            <a:endParaRPr lang="en-US" sz="1200" dirty="0">
              <a:solidFill>
                <a:srgbClr val="FF0000"/>
              </a:solidFill>
            </a:endParaRPr>
          </a:p>
          <a:p>
            <a:pPr marL="0" indent="0">
              <a:buNone/>
            </a:pPr>
            <a:r>
              <a:rPr lang="en-US" sz="1800" dirty="0">
                <a:solidFill>
                  <a:srgbClr val="FF0000"/>
                </a:solidFill>
              </a:rPr>
              <a:t>Response: </a:t>
            </a:r>
            <a:r>
              <a:rPr lang="en-US" sz="1800" dirty="0"/>
              <a:t>We agree with the authors that more in depth epidemiological analysis combined with these improved species delineations may be useful for further dissecting disease etiology, especially in manifestations that are believed to be polymicrobial. Analysis of host factors via whole-genome sequencing or host response (i.e., inflammatory cytokine analysis) may provide additionally useful pathological context.</a:t>
            </a:r>
          </a:p>
          <a:p>
            <a:pPr marL="0" indent="0">
              <a:buNone/>
            </a:pPr>
            <a:r>
              <a:rPr lang="en-US" sz="1200" dirty="0"/>
              <a:t> </a:t>
            </a:r>
          </a:p>
          <a:p>
            <a:pPr marL="0" indent="0">
              <a:buNone/>
            </a:pPr>
            <a:r>
              <a:rPr lang="en-US" sz="1800" dirty="0">
                <a:solidFill>
                  <a:srgbClr val="FF0000"/>
                </a:solidFill>
              </a:rPr>
              <a:t>Comment: </a:t>
            </a:r>
            <a:r>
              <a:rPr lang="en-US" sz="1800" dirty="0"/>
              <a:t>Such amendments [on taxonomic changes of human pathogens] can have a direct impact on how the clinical microbiology laboratory supports the clinical treatment of patients. </a:t>
            </a:r>
          </a:p>
          <a:p>
            <a:pPr marL="0" indent="0">
              <a:buNone/>
            </a:pPr>
            <a:endParaRPr lang="en-US" sz="1200" dirty="0">
              <a:solidFill>
                <a:srgbClr val="FF0000"/>
              </a:solidFill>
            </a:endParaRPr>
          </a:p>
          <a:p>
            <a:pPr marL="0" indent="0">
              <a:buNone/>
            </a:pPr>
            <a:r>
              <a:rPr lang="en-US" sz="1800" dirty="0">
                <a:solidFill>
                  <a:srgbClr val="FF0000"/>
                </a:solidFill>
              </a:rPr>
              <a:t>Response: </a:t>
            </a:r>
            <a:r>
              <a:rPr lang="en-US" sz="1800" dirty="0"/>
              <a:t>We agree with the authors that our goal as clinically minded scientists is to use genomic analysis in a way that would positively benefit the role of the clinical laboratory in patient care decisions. We would further like to add that studies examining the effect of genus, species, or </a:t>
            </a:r>
            <a:r>
              <a:rPr lang="en-US" sz="1800" dirty="0" err="1"/>
              <a:t>strian</a:t>
            </a:r>
            <a:r>
              <a:rPr lang="en-US" sz="1800" dirty="0"/>
              <a:t> level calls (</a:t>
            </a:r>
            <a:r>
              <a:rPr lang="en-US" sz="1800" dirty="0" err="1"/>
              <a:t>ie</a:t>
            </a:r>
            <a:r>
              <a:rPr lang="en-US" sz="1800" dirty="0"/>
              <a:t>. </a:t>
            </a:r>
            <a:r>
              <a:rPr lang="en-US" sz="1800" i="1" dirty="0"/>
              <a:t>Klebsiella</a:t>
            </a:r>
            <a:r>
              <a:rPr lang="en-US" sz="1800" dirty="0"/>
              <a:t> </a:t>
            </a:r>
            <a:r>
              <a:rPr lang="en-US" sz="1800" dirty="0" err="1"/>
              <a:t>spp</a:t>
            </a:r>
            <a:r>
              <a:rPr lang="en-US" sz="1800" dirty="0"/>
              <a:t>, </a:t>
            </a:r>
            <a:r>
              <a:rPr lang="en-US" sz="1800" i="1" dirty="0"/>
              <a:t>Klebsiella pneumoniae, Klebsiella pneumoniae </a:t>
            </a:r>
            <a:r>
              <a:rPr lang="en-US" sz="1800" dirty="0"/>
              <a:t>ST258) in clinical decision making maybe useful in that regard.</a:t>
            </a:r>
          </a:p>
        </p:txBody>
      </p:sp>
      <p:sp>
        <p:nvSpPr>
          <p:cNvPr id="4" name="Slide Number Placeholder 3"/>
          <p:cNvSpPr>
            <a:spLocks noGrp="1"/>
          </p:cNvSpPr>
          <p:nvPr>
            <p:ph type="sldNum" sz="quarter" idx="12"/>
          </p:nvPr>
        </p:nvSpPr>
        <p:spPr/>
        <p:txBody>
          <a:bodyPr/>
          <a:lstStyle/>
          <a:p>
            <a:fld id="{B897C2A1-9313-CA4F-AEA9-36A479C1E1AD}" type="slidenum">
              <a:rPr lang="en-US" smtClean="0"/>
              <a:pPr/>
              <a:t>13</a:t>
            </a:fld>
            <a:endParaRPr lang="en-US"/>
          </a:p>
        </p:txBody>
      </p:sp>
    </p:spTree>
    <p:extLst>
      <p:ext uri="{BB962C8B-B14F-4D97-AF65-F5344CB8AC3E}">
        <p14:creationId xmlns:p14="http://schemas.microsoft.com/office/powerpoint/2010/main" val="854815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14</a:t>
            </a:fld>
            <a:endParaRPr lang="en-US"/>
          </a:p>
        </p:txBody>
      </p:sp>
    </p:spTree>
    <p:extLst>
      <p:ext uri="{BB962C8B-B14F-4D97-AF65-F5344CB8AC3E}">
        <p14:creationId xmlns:p14="http://schemas.microsoft.com/office/powerpoint/2010/main" val="404185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08" y="956711"/>
            <a:ext cx="9060873" cy="747396"/>
          </a:xfrm>
        </p:spPr>
        <p:txBody>
          <a:bodyPr>
            <a:noAutofit/>
          </a:bodyPr>
          <a:lstStyle/>
          <a:p>
            <a:r>
              <a:rPr lang="en-US" sz="2800" b="0" dirty="0"/>
              <a:t>Introduction-</a:t>
            </a:r>
            <a:r>
              <a:rPr lang="en-US" sz="2800" i="1" dirty="0"/>
              <a:t> </a:t>
            </a:r>
            <a:r>
              <a:rPr lang="en-US" sz="2800" b="0" i="1" dirty="0"/>
              <a:t>Gardnerella vaginalis </a:t>
            </a:r>
            <a:r>
              <a:rPr lang="en-US" sz="2800" b="0" dirty="0"/>
              <a:t>is one of the causative agents of bacterial vaginosis </a:t>
            </a:r>
          </a:p>
        </p:txBody>
      </p:sp>
      <p:sp>
        <p:nvSpPr>
          <p:cNvPr id="3" name="Content Placeholder 2"/>
          <p:cNvSpPr>
            <a:spLocks noGrp="1"/>
          </p:cNvSpPr>
          <p:nvPr>
            <p:ph idx="4294967295"/>
          </p:nvPr>
        </p:nvSpPr>
        <p:spPr>
          <a:xfrm>
            <a:off x="259308" y="2059153"/>
            <a:ext cx="8883312" cy="1253891"/>
          </a:xfrm>
        </p:spPr>
        <p:txBody>
          <a:bodyPr>
            <a:normAutofit/>
          </a:bodyPr>
          <a:lstStyle/>
          <a:p>
            <a:pPr marL="0" indent="0">
              <a:buNone/>
            </a:pPr>
            <a:r>
              <a:rPr lang="en-US" sz="2100" dirty="0"/>
              <a:t>Initially described as </a:t>
            </a:r>
            <a:r>
              <a:rPr lang="en-US" sz="2100" i="1" dirty="0" err="1"/>
              <a:t>Haemophilus</a:t>
            </a:r>
            <a:r>
              <a:rPr lang="en-US" sz="2100" i="1" dirty="0"/>
              <a:t> vaginalis </a:t>
            </a:r>
            <a:r>
              <a:rPr lang="en-US" sz="2100" dirty="0"/>
              <a:t>(1964) </a:t>
            </a:r>
            <a:r>
              <a:rPr lang="en-US" sz="2100" i="1" dirty="0"/>
              <a:t>then Corynebacterium vaginalis </a:t>
            </a:r>
            <a:r>
              <a:rPr lang="en-US" sz="2100" dirty="0"/>
              <a:t>(1975) before becoming its own genus (1979)</a:t>
            </a:r>
          </a:p>
        </p:txBody>
      </p:sp>
      <p:sp>
        <p:nvSpPr>
          <p:cNvPr id="4" name="Slide Number Placeholder 3"/>
          <p:cNvSpPr>
            <a:spLocks noGrp="1"/>
          </p:cNvSpPr>
          <p:nvPr>
            <p:ph type="sldNum" sz="quarter" idx="12"/>
          </p:nvPr>
        </p:nvSpPr>
        <p:spPr/>
        <p:txBody>
          <a:bodyPr/>
          <a:lstStyle/>
          <a:p>
            <a:fld id="{B897C2A1-9313-CA4F-AEA9-36A479C1E1AD}" type="slidenum">
              <a:rPr lang="en-US" smtClean="0"/>
              <a:pPr/>
              <a:t>2</a:t>
            </a:fld>
            <a:endParaRPr lang="en-US"/>
          </a:p>
        </p:txBody>
      </p:sp>
      <p:sp>
        <p:nvSpPr>
          <p:cNvPr id="5" name="Rectangle 4">
            <a:extLst>
              <a:ext uri="{FF2B5EF4-FFF2-40B4-BE49-F238E27FC236}">
                <a16:creationId xmlns:a16="http://schemas.microsoft.com/office/drawing/2014/main" id="{5CA75036-8FD1-4F1D-9DA5-0B3638C55869}"/>
              </a:ext>
            </a:extLst>
          </p:cNvPr>
          <p:cNvSpPr/>
          <p:nvPr/>
        </p:nvSpPr>
        <p:spPr>
          <a:xfrm>
            <a:off x="204716" y="3042672"/>
            <a:ext cx="8939284" cy="738664"/>
          </a:xfrm>
          <a:prstGeom prst="rect">
            <a:avLst/>
          </a:prstGeom>
        </p:spPr>
        <p:txBody>
          <a:bodyPr wrap="square">
            <a:spAutoFit/>
          </a:bodyPr>
          <a:lstStyle/>
          <a:p>
            <a:r>
              <a:rPr lang="en-US" sz="2100" i="1" dirty="0"/>
              <a:t>G. vaginalis </a:t>
            </a:r>
            <a:r>
              <a:rPr lang="en-US" sz="2100" dirty="0"/>
              <a:t>can also be found in the vaginal environment of women without bacterial vaginosis</a:t>
            </a:r>
          </a:p>
        </p:txBody>
      </p:sp>
      <p:sp>
        <p:nvSpPr>
          <p:cNvPr id="6" name="Rectangle 5">
            <a:extLst>
              <a:ext uri="{FF2B5EF4-FFF2-40B4-BE49-F238E27FC236}">
                <a16:creationId xmlns:a16="http://schemas.microsoft.com/office/drawing/2014/main" id="{EE8BA34C-5296-4414-9B0D-1F46AEB530E0}"/>
              </a:ext>
            </a:extLst>
          </p:cNvPr>
          <p:cNvSpPr/>
          <p:nvPr/>
        </p:nvSpPr>
        <p:spPr>
          <a:xfrm>
            <a:off x="204716" y="4026191"/>
            <a:ext cx="8939284" cy="738664"/>
          </a:xfrm>
          <a:prstGeom prst="rect">
            <a:avLst/>
          </a:prstGeom>
        </p:spPr>
        <p:txBody>
          <a:bodyPr wrap="square">
            <a:spAutoFit/>
          </a:bodyPr>
          <a:lstStyle/>
          <a:p>
            <a:r>
              <a:rPr lang="en-US" sz="2100" dirty="0"/>
              <a:t>Known virulence factors for BV include sialidases and </a:t>
            </a:r>
            <a:r>
              <a:rPr lang="en-US" sz="2100" dirty="0" err="1"/>
              <a:t>vaginolysin</a:t>
            </a:r>
            <a:r>
              <a:rPr lang="en-US" sz="2100" dirty="0"/>
              <a:t> (</a:t>
            </a:r>
            <a:r>
              <a:rPr lang="en-US" sz="2100" i="1" dirty="0"/>
              <a:t>ply</a:t>
            </a:r>
            <a:r>
              <a:rPr lang="en-US" sz="2100" dirty="0"/>
              <a:t> gene) toxin</a:t>
            </a:r>
          </a:p>
        </p:txBody>
      </p:sp>
      <p:sp>
        <p:nvSpPr>
          <p:cNvPr id="7" name="Rectangle 6">
            <a:extLst>
              <a:ext uri="{FF2B5EF4-FFF2-40B4-BE49-F238E27FC236}">
                <a16:creationId xmlns:a16="http://schemas.microsoft.com/office/drawing/2014/main" id="{23BB589E-7F07-4ED2-8812-9FDA9C0ABDB5}"/>
              </a:ext>
            </a:extLst>
          </p:cNvPr>
          <p:cNvSpPr/>
          <p:nvPr/>
        </p:nvSpPr>
        <p:spPr>
          <a:xfrm>
            <a:off x="204716" y="5009710"/>
            <a:ext cx="8937904" cy="738664"/>
          </a:xfrm>
          <a:prstGeom prst="rect">
            <a:avLst/>
          </a:prstGeom>
        </p:spPr>
        <p:txBody>
          <a:bodyPr wrap="square">
            <a:spAutoFit/>
          </a:bodyPr>
          <a:lstStyle/>
          <a:p>
            <a:r>
              <a:rPr lang="en-US" sz="2100" dirty="0"/>
              <a:t>Recently delineated into </a:t>
            </a:r>
            <a:r>
              <a:rPr lang="en-US" sz="2100" i="1" dirty="0"/>
              <a:t>Gardnerella vaginalis, Gardnerella </a:t>
            </a:r>
            <a:r>
              <a:rPr lang="en-US" sz="2100" i="1" dirty="0" err="1"/>
              <a:t>piottii</a:t>
            </a:r>
            <a:r>
              <a:rPr lang="en-US" sz="2100" dirty="0"/>
              <a:t>, </a:t>
            </a:r>
            <a:r>
              <a:rPr lang="en-US" sz="2100" i="1" dirty="0"/>
              <a:t>Gardnerella </a:t>
            </a:r>
            <a:r>
              <a:rPr lang="en-US" sz="2100" i="1" dirty="0" err="1"/>
              <a:t>leopoldii</a:t>
            </a:r>
            <a:r>
              <a:rPr lang="en-US" sz="2100" dirty="0"/>
              <a:t>, and </a:t>
            </a:r>
            <a:r>
              <a:rPr lang="en-US" sz="2100" i="1" dirty="0"/>
              <a:t>Gardnerella</a:t>
            </a:r>
            <a:r>
              <a:rPr lang="en-US" sz="2100" dirty="0"/>
              <a:t> </a:t>
            </a:r>
            <a:r>
              <a:rPr lang="en-US" sz="2100" dirty="0" err="1"/>
              <a:t>swidsinskii</a:t>
            </a:r>
            <a:endParaRPr lang="en-US" sz="2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448" y="653889"/>
            <a:ext cx="9060873" cy="747396"/>
          </a:xfrm>
        </p:spPr>
        <p:txBody>
          <a:bodyPr>
            <a:normAutofit/>
          </a:bodyPr>
          <a:lstStyle/>
          <a:p>
            <a:r>
              <a:rPr lang="en-US" b="0" dirty="0"/>
              <a:t>Question 1</a:t>
            </a:r>
          </a:p>
        </p:txBody>
      </p:sp>
      <p:sp>
        <p:nvSpPr>
          <p:cNvPr id="3" name="Content Placeholder 2"/>
          <p:cNvSpPr>
            <a:spLocks noGrp="1"/>
          </p:cNvSpPr>
          <p:nvPr>
            <p:ph idx="4294967295"/>
          </p:nvPr>
        </p:nvSpPr>
        <p:spPr>
          <a:xfrm>
            <a:off x="163772" y="2290133"/>
            <a:ext cx="8980227" cy="1904869"/>
          </a:xfrm>
        </p:spPr>
        <p:txBody>
          <a:bodyPr>
            <a:normAutofit/>
          </a:bodyPr>
          <a:lstStyle/>
          <a:p>
            <a:pPr marL="0" indent="0">
              <a:buNone/>
            </a:pPr>
            <a:r>
              <a:rPr lang="en-US" sz="2500" dirty="0"/>
              <a:t>What clinical characteristics and laboratory tests are used to determine if a patient has bacterial vaginosis?</a:t>
            </a:r>
          </a:p>
        </p:txBody>
      </p:sp>
      <p:sp>
        <p:nvSpPr>
          <p:cNvPr id="4" name="Slide Number Placeholder 3"/>
          <p:cNvSpPr>
            <a:spLocks noGrp="1"/>
          </p:cNvSpPr>
          <p:nvPr>
            <p:ph type="sldNum" sz="quarter" idx="12"/>
          </p:nvPr>
        </p:nvSpPr>
        <p:spPr/>
        <p:txBody>
          <a:bodyPr/>
          <a:lstStyle/>
          <a:p>
            <a:fld id="{B897C2A1-9313-CA4F-AEA9-36A479C1E1AD}" type="slidenum">
              <a:rPr lang="en-US" smtClean="0"/>
              <a:pPr/>
              <a:t>3</a:t>
            </a:fld>
            <a:endParaRPr lang="en-US"/>
          </a:p>
        </p:txBody>
      </p:sp>
    </p:spTree>
    <p:extLst>
      <p:ext uri="{BB962C8B-B14F-4D97-AF65-F5344CB8AC3E}">
        <p14:creationId xmlns:p14="http://schemas.microsoft.com/office/powerpoint/2010/main" val="1681557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99" y="455930"/>
            <a:ext cx="9060873" cy="747396"/>
          </a:xfrm>
        </p:spPr>
        <p:txBody>
          <a:bodyPr>
            <a:normAutofit/>
          </a:bodyPr>
          <a:lstStyle/>
          <a:p>
            <a:r>
              <a:rPr lang="en-US" sz="2800" b="0" dirty="0"/>
              <a:t>Materials and Methods</a:t>
            </a:r>
          </a:p>
        </p:txBody>
      </p:sp>
      <p:sp>
        <p:nvSpPr>
          <p:cNvPr id="3" name="Content Placeholder 2"/>
          <p:cNvSpPr>
            <a:spLocks noGrp="1"/>
          </p:cNvSpPr>
          <p:nvPr>
            <p:ph idx="4294967295"/>
          </p:nvPr>
        </p:nvSpPr>
        <p:spPr>
          <a:xfrm>
            <a:off x="199924" y="1114615"/>
            <a:ext cx="8741391" cy="2388840"/>
          </a:xfrm>
        </p:spPr>
        <p:txBody>
          <a:bodyPr>
            <a:noAutofit/>
          </a:bodyPr>
          <a:lstStyle/>
          <a:p>
            <a:pPr marL="0" indent="0">
              <a:buNone/>
            </a:pPr>
            <a:r>
              <a:rPr lang="en-US" sz="2100" dirty="0">
                <a:latin typeface="+mn-lt"/>
              </a:rPr>
              <a:t>Downloaded103 </a:t>
            </a:r>
            <a:r>
              <a:rPr lang="en-US" sz="2100" i="1" dirty="0">
                <a:latin typeface="+mn-lt"/>
              </a:rPr>
              <a:t>Gardnerella</a:t>
            </a:r>
            <a:r>
              <a:rPr lang="en-US" sz="2100" dirty="0">
                <a:latin typeface="+mn-lt"/>
              </a:rPr>
              <a:t> </a:t>
            </a:r>
            <a:r>
              <a:rPr lang="en-US" sz="2100" i="1" dirty="0">
                <a:latin typeface="+mn-lt"/>
              </a:rPr>
              <a:t>vaginalis</a:t>
            </a:r>
            <a:r>
              <a:rPr lang="en-US" sz="2100" dirty="0">
                <a:latin typeface="+mn-lt"/>
              </a:rPr>
              <a:t> genomes from NCBI in October 2018 to perform comparative genomic analysis</a:t>
            </a:r>
          </a:p>
          <a:p>
            <a:pPr marL="0" indent="0">
              <a:buNone/>
            </a:pPr>
            <a:r>
              <a:rPr lang="en-US" sz="2100" dirty="0">
                <a:latin typeface="+mn-lt"/>
              </a:rPr>
              <a:t>	</a:t>
            </a:r>
            <a:r>
              <a:rPr lang="en-US" sz="1800" dirty="0">
                <a:latin typeface="+mn-lt"/>
              </a:rPr>
              <a:t>1. Average Nucleotide Identity to bin genomes into genomospecies</a:t>
            </a:r>
          </a:p>
          <a:p>
            <a:pPr marL="0" indent="0">
              <a:buNone/>
            </a:pPr>
            <a:r>
              <a:rPr lang="en-US" sz="1800" dirty="0">
                <a:latin typeface="+mn-lt"/>
              </a:rPr>
              <a:t>	2. Core-genome phylogeny to determine conserved pattern of evolutionary  	     	    descent</a:t>
            </a:r>
          </a:p>
          <a:p>
            <a:pPr marL="0" indent="0">
              <a:buNone/>
            </a:pPr>
            <a:r>
              <a:rPr lang="en-US" sz="1800" dirty="0">
                <a:latin typeface="+mn-lt"/>
              </a:rPr>
              <a:t>	3. Principal component analysis to examine differences in gene accessory 	    	    content</a:t>
            </a:r>
          </a:p>
          <a:p>
            <a:pPr marL="0" indent="0">
              <a:buNone/>
            </a:pPr>
            <a:r>
              <a:rPr lang="en-US" sz="1800" dirty="0">
                <a:latin typeface="+mn-lt"/>
              </a:rPr>
              <a:t>	4. Pan-genome association test to identify accessory genes specifically 	   	  	    enriched within the larger genomospecies</a:t>
            </a:r>
          </a:p>
        </p:txBody>
      </p:sp>
      <p:sp>
        <p:nvSpPr>
          <p:cNvPr id="4" name="Slide Number Placeholder 3"/>
          <p:cNvSpPr>
            <a:spLocks noGrp="1"/>
          </p:cNvSpPr>
          <p:nvPr>
            <p:ph type="sldNum" sz="quarter" idx="12"/>
          </p:nvPr>
        </p:nvSpPr>
        <p:spPr/>
        <p:txBody>
          <a:bodyPr/>
          <a:lstStyle/>
          <a:p>
            <a:fld id="{B897C2A1-9313-CA4F-AEA9-36A479C1E1AD}" type="slidenum">
              <a:rPr lang="en-US" smtClean="0"/>
              <a:pPr/>
              <a:t>4</a:t>
            </a:fld>
            <a:endParaRPr lang="en-US"/>
          </a:p>
        </p:txBody>
      </p:sp>
      <p:sp>
        <p:nvSpPr>
          <p:cNvPr id="6" name="Rectangle 5">
            <a:extLst>
              <a:ext uri="{FF2B5EF4-FFF2-40B4-BE49-F238E27FC236}">
                <a16:creationId xmlns:a16="http://schemas.microsoft.com/office/drawing/2014/main" id="{EE8BA34C-5296-4414-9B0D-1F46AEB530E0}"/>
              </a:ext>
            </a:extLst>
          </p:cNvPr>
          <p:cNvSpPr/>
          <p:nvPr/>
        </p:nvSpPr>
        <p:spPr>
          <a:xfrm>
            <a:off x="123998" y="4132479"/>
            <a:ext cx="9018621" cy="1892826"/>
          </a:xfrm>
          <a:prstGeom prst="rect">
            <a:avLst/>
          </a:prstGeom>
        </p:spPr>
        <p:txBody>
          <a:bodyPr wrap="square">
            <a:spAutoFit/>
          </a:bodyPr>
          <a:lstStyle/>
          <a:p>
            <a:r>
              <a:rPr lang="en-US" sz="2100" dirty="0">
                <a:latin typeface="Arial" panose="020B0604020202020204" pitchFamily="34" charset="0"/>
                <a:cs typeface="Arial" panose="020B0604020202020204" pitchFamily="34" charset="0"/>
              </a:rPr>
              <a:t>Downloaded 20 </a:t>
            </a:r>
            <a:r>
              <a:rPr lang="en-US" sz="2100" dirty="0" err="1">
                <a:latin typeface="Arial" panose="020B0604020202020204" pitchFamily="34" charset="0"/>
                <a:cs typeface="Arial" panose="020B0604020202020204" pitchFamily="34" charset="0"/>
              </a:rPr>
              <a:t>metatranscriptomes</a:t>
            </a:r>
            <a:r>
              <a:rPr lang="en-US" sz="2100" dirty="0">
                <a:latin typeface="Arial" panose="020B0604020202020204" pitchFamily="34" charset="0"/>
                <a:cs typeface="Arial" panose="020B0604020202020204" pitchFamily="34" charset="0"/>
              </a:rPr>
              <a:t> of women with bacterial vaginosis </a:t>
            </a:r>
          </a:p>
          <a:p>
            <a:r>
              <a:rPr lang="en-US" sz="2100" dirty="0">
                <a:latin typeface="Arial" panose="020B0604020202020204" pitchFamily="34" charset="0"/>
                <a:cs typeface="Arial" panose="020B0604020202020204" pitchFamily="34" charset="0"/>
              </a:rPr>
              <a:t>(ZL Deng et al, </a:t>
            </a:r>
            <a:r>
              <a:rPr lang="en-US" sz="2100" dirty="0" err="1">
                <a:latin typeface="Arial" panose="020B0604020202020204" pitchFamily="34" charset="0"/>
                <a:cs typeface="Arial" panose="020B0604020202020204" pitchFamily="34" charset="0"/>
              </a:rPr>
              <a:t>mSphere</a:t>
            </a:r>
            <a:r>
              <a:rPr lang="en-US" sz="2100" dirty="0">
                <a:latin typeface="Arial" panose="020B0604020202020204" pitchFamily="34" charset="0"/>
                <a:cs typeface="Arial" panose="020B0604020202020204" pitchFamily="34" charset="0"/>
              </a:rPr>
              <a:t> (2018))</a:t>
            </a:r>
          </a:p>
          <a:p>
            <a:r>
              <a:rPr lang="en-US" sz="2100" dirty="0">
                <a:latin typeface="+mj-lt"/>
              </a:rPr>
              <a:t>	</a:t>
            </a:r>
            <a:r>
              <a:rPr lang="en-US" dirty="0">
                <a:latin typeface="+mj-lt"/>
              </a:rPr>
              <a:t>1. Taxonomic assignment to </a:t>
            </a:r>
            <a:r>
              <a:rPr lang="en-US" dirty="0"/>
              <a:t>identify</a:t>
            </a:r>
            <a:r>
              <a:rPr lang="en-US" dirty="0">
                <a:latin typeface="+mj-lt"/>
              </a:rPr>
              <a:t> presence of novel genomospecies during 	  	    bacterial vaginosis</a:t>
            </a:r>
          </a:p>
          <a:p>
            <a:r>
              <a:rPr lang="en-US" dirty="0">
                <a:latin typeface="+mj-lt"/>
              </a:rPr>
              <a:t>	2. Identification of </a:t>
            </a:r>
            <a:r>
              <a:rPr lang="en-US" i="1" dirty="0">
                <a:latin typeface="+mj-lt"/>
              </a:rPr>
              <a:t>Gardnerella</a:t>
            </a:r>
            <a:r>
              <a:rPr lang="en-US" dirty="0">
                <a:latin typeface="+mj-lt"/>
              </a:rPr>
              <a:t> genes that are expressed at a high level during 	 	    bacterial vaginosis. </a:t>
            </a:r>
          </a:p>
        </p:txBody>
      </p:sp>
    </p:spTree>
    <p:extLst>
      <p:ext uri="{BB962C8B-B14F-4D97-AF65-F5344CB8AC3E}">
        <p14:creationId xmlns:p14="http://schemas.microsoft.com/office/powerpoint/2010/main" val="1988297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6" y="653889"/>
            <a:ext cx="9060873" cy="747396"/>
          </a:xfrm>
        </p:spPr>
        <p:txBody>
          <a:bodyPr>
            <a:normAutofit/>
          </a:bodyPr>
          <a:lstStyle/>
          <a:p>
            <a:r>
              <a:rPr lang="en-US" b="0" dirty="0"/>
              <a:t>Question 2</a:t>
            </a:r>
          </a:p>
        </p:txBody>
      </p:sp>
      <p:sp>
        <p:nvSpPr>
          <p:cNvPr id="3" name="Content Placeholder 2"/>
          <p:cNvSpPr>
            <a:spLocks noGrp="1"/>
          </p:cNvSpPr>
          <p:nvPr>
            <p:ph idx="4294967295"/>
          </p:nvPr>
        </p:nvSpPr>
        <p:spPr>
          <a:xfrm>
            <a:off x="286602" y="2290133"/>
            <a:ext cx="8857397" cy="1904869"/>
          </a:xfrm>
        </p:spPr>
        <p:txBody>
          <a:bodyPr>
            <a:normAutofit/>
          </a:bodyPr>
          <a:lstStyle/>
          <a:p>
            <a:pPr marL="0" indent="0">
              <a:buNone/>
            </a:pPr>
            <a:r>
              <a:rPr lang="en-US" sz="2500" dirty="0"/>
              <a:t>What are treatment options for </a:t>
            </a:r>
            <a:r>
              <a:rPr lang="en-US" sz="2500" dirty="0" err="1"/>
              <a:t>metroniadazole</a:t>
            </a:r>
            <a:r>
              <a:rPr lang="en-US" sz="2500" dirty="0"/>
              <a:t> recalcitrant bacterial vaginosis?</a:t>
            </a:r>
          </a:p>
        </p:txBody>
      </p:sp>
      <p:sp>
        <p:nvSpPr>
          <p:cNvPr id="4" name="Slide Number Placeholder 3"/>
          <p:cNvSpPr>
            <a:spLocks noGrp="1"/>
          </p:cNvSpPr>
          <p:nvPr>
            <p:ph type="sldNum" sz="quarter" idx="12"/>
          </p:nvPr>
        </p:nvSpPr>
        <p:spPr/>
        <p:txBody>
          <a:bodyPr/>
          <a:lstStyle/>
          <a:p>
            <a:fld id="{B897C2A1-9313-CA4F-AEA9-36A479C1E1AD}" type="slidenum">
              <a:rPr lang="en-US" smtClean="0"/>
              <a:pPr/>
              <a:t>5</a:t>
            </a:fld>
            <a:endParaRPr lang="en-US"/>
          </a:p>
        </p:txBody>
      </p:sp>
    </p:spTree>
    <p:extLst>
      <p:ext uri="{BB962C8B-B14F-4D97-AF65-F5344CB8AC3E}">
        <p14:creationId xmlns:p14="http://schemas.microsoft.com/office/powerpoint/2010/main" val="3589347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630432" y="1551138"/>
            <a:ext cx="7112727" cy="3517340"/>
          </a:xfrm>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6</a:t>
            </a:fld>
            <a:endParaRPr lang="en-US"/>
          </a:p>
        </p:txBody>
      </p:sp>
      <p:sp>
        <p:nvSpPr>
          <p:cNvPr id="7" name="TextBox 6"/>
          <p:cNvSpPr txBox="1"/>
          <p:nvPr/>
        </p:nvSpPr>
        <p:spPr>
          <a:xfrm>
            <a:off x="204717" y="617357"/>
            <a:ext cx="9144000" cy="830997"/>
          </a:xfrm>
          <a:prstGeom prst="rect">
            <a:avLst/>
          </a:prstGeom>
          <a:noFill/>
        </p:spPr>
        <p:txBody>
          <a:bodyPr wrap="square" rtlCol="0">
            <a:spAutoFit/>
          </a:bodyPr>
          <a:lstStyle/>
          <a:p>
            <a:r>
              <a:rPr lang="en-US" sz="2400" dirty="0"/>
              <a:t>Conservative consensus approach identifies 9 </a:t>
            </a:r>
            <a:r>
              <a:rPr lang="en-US" sz="2400" i="1" dirty="0"/>
              <a:t>Gardnerella</a:t>
            </a:r>
            <a:r>
              <a:rPr lang="en-US" sz="2400" dirty="0"/>
              <a:t> genomospecies (GS01-GS09)</a:t>
            </a:r>
            <a:endParaRPr lang="en-US" sz="2400" b="1" dirty="0">
              <a:latin typeface="+mj-lt"/>
            </a:endParaRPr>
          </a:p>
        </p:txBody>
      </p:sp>
      <p:graphicFrame>
        <p:nvGraphicFramePr>
          <p:cNvPr id="9" name="Table 8">
            <a:extLst>
              <a:ext uri="{FF2B5EF4-FFF2-40B4-BE49-F238E27FC236}">
                <a16:creationId xmlns:a16="http://schemas.microsoft.com/office/drawing/2014/main" id="{BCF7F88F-7BDA-4367-BFF7-7F7955A5AE04}"/>
              </a:ext>
            </a:extLst>
          </p:cNvPr>
          <p:cNvGraphicFramePr>
            <a:graphicFrameLocks noGrp="1"/>
          </p:cNvGraphicFramePr>
          <p:nvPr>
            <p:extLst>
              <p:ext uri="{D42A27DB-BD31-4B8C-83A1-F6EECF244321}">
                <p14:modId xmlns:p14="http://schemas.microsoft.com/office/powerpoint/2010/main" val="3944926214"/>
              </p:ext>
            </p:extLst>
          </p:nvPr>
        </p:nvGraphicFramePr>
        <p:xfrm>
          <a:off x="631683" y="1448354"/>
          <a:ext cx="7780167" cy="4486629"/>
        </p:xfrm>
        <a:graphic>
          <a:graphicData uri="http://schemas.openxmlformats.org/drawingml/2006/table">
            <a:tbl>
              <a:tblPr>
                <a:tableStyleId>{5C22544A-7EE6-4342-B048-85BDC9FD1C3A}</a:tableStyleId>
              </a:tblPr>
              <a:tblGrid>
                <a:gridCol w="632660">
                  <a:extLst>
                    <a:ext uri="{9D8B030D-6E8A-4147-A177-3AD203B41FA5}">
                      <a16:colId xmlns:a16="http://schemas.microsoft.com/office/drawing/2014/main" val="4054219341"/>
                    </a:ext>
                  </a:extLst>
                </a:gridCol>
                <a:gridCol w="1100026">
                  <a:extLst>
                    <a:ext uri="{9D8B030D-6E8A-4147-A177-3AD203B41FA5}">
                      <a16:colId xmlns:a16="http://schemas.microsoft.com/office/drawing/2014/main" val="1623198976"/>
                    </a:ext>
                  </a:extLst>
                </a:gridCol>
                <a:gridCol w="866343">
                  <a:extLst>
                    <a:ext uri="{9D8B030D-6E8A-4147-A177-3AD203B41FA5}">
                      <a16:colId xmlns:a16="http://schemas.microsoft.com/office/drawing/2014/main" val="1408649867"/>
                    </a:ext>
                  </a:extLst>
                </a:gridCol>
                <a:gridCol w="862959">
                  <a:extLst>
                    <a:ext uri="{9D8B030D-6E8A-4147-A177-3AD203B41FA5}">
                      <a16:colId xmlns:a16="http://schemas.microsoft.com/office/drawing/2014/main" val="2106669085"/>
                    </a:ext>
                  </a:extLst>
                </a:gridCol>
                <a:gridCol w="862959">
                  <a:extLst>
                    <a:ext uri="{9D8B030D-6E8A-4147-A177-3AD203B41FA5}">
                      <a16:colId xmlns:a16="http://schemas.microsoft.com/office/drawing/2014/main" val="458417325"/>
                    </a:ext>
                  </a:extLst>
                </a:gridCol>
                <a:gridCol w="862959">
                  <a:extLst>
                    <a:ext uri="{9D8B030D-6E8A-4147-A177-3AD203B41FA5}">
                      <a16:colId xmlns:a16="http://schemas.microsoft.com/office/drawing/2014/main" val="2633543867"/>
                    </a:ext>
                  </a:extLst>
                </a:gridCol>
                <a:gridCol w="862959">
                  <a:extLst>
                    <a:ext uri="{9D8B030D-6E8A-4147-A177-3AD203B41FA5}">
                      <a16:colId xmlns:a16="http://schemas.microsoft.com/office/drawing/2014/main" val="3212802654"/>
                    </a:ext>
                  </a:extLst>
                </a:gridCol>
                <a:gridCol w="862959">
                  <a:extLst>
                    <a:ext uri="{9D8B030D-6E8A-4147-A177-3AD203B41FA5}">
                      <a16:colId xmlns:a16="http://schemas.microsoft.com/office/drawing/2014/main" val="2309567411"/>
                    </a:ext>
                  </a:extLst>
                </a:gridCol>
                <a:gridCol w="866343">
                  <a:extLst>
                    <a:ext uri="{9D8B030D-6E8A-4147-A177-3AD203B41FA5}">
                      <a16:colId xmlns:a16="http://schemas.microsoft.com/office/drawing/2014/main" val="853990420"/>
                    </a:ext>
                  </a:extLst>
                </a:gridCol>
              </a:tblGrid>
              <a:tr h="212795">
                <a:tc>
                  <a:txBody>
                    <a:bodyPr/>
                    <a:lstStyle/>
                    <a:p>
                      <a:pPr algn="l" fontAlgn="b"/>
                      <a:endParaRPr lang="en-US" sz="800" b="0" i="0" u="none" strike="noStrike" dirty="0">
                        <a:solidFill>
                          <a:srgbClr val="000000"/>
                        </a:solidFill>
                        <a:effectLst/>
                        <a:latin typeface="Calibri" panose="020F0502020204030204" pitchFamily="34" charset="0"/>
                      </a:endParaRPr>
                    </a:p>
                  </a:txBody>
                  <a:tcPr marL="4948" marR="4948" marT="494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4948" marR="4948" marT="4948" marB="0" anchor="b"/>
                </a:tc>
                <a:tc gridSpan="5">
                  <a:txBody>
                    <a:bodyPr/>
                    <a:lstStyle/>
                    <a:p>
                      <a:pPr algn="ctr" fontAlgn="b"/>
                      <a:r>
                        <a:rPr lang="en-US" sz="800" b="1" u="none" strike="noStrike" dirty="0">
                          <a:effectLst/>
                        </a:rPr>
                        <a:t>Method</a:t>
                      </a:r>
                      <a:endParaRPr lang="en-US" sz="800" b="1" i="0" u="none" strike="noStrike" dirty="0">
                        <a:solidFill>
                          <a:srgbClr val="000000"/>
                        </a:solidFill>
                        <a:effectLst/>
                        <a:latin typeface="Calibri" panose="020F0502020204030204" pitchFamily="34" charset="0"/>
                      </a:endParaRPr>
                    </a:p>
                  </a:txBody>
                  <a:tcPr marL="93504" marR="93504" marT="46752" marB="46752"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948" marR="4948" marT="4948" marB="0" anchor="b"/>
                </a:tc>
                <a:extLst>
                  <a:ext uri="{0D108BD9-81ED-4DB2-BD59-A6C34878D82A}">
                    <a16:rowId xmlns:a16="http://schemas.microsoft.com/office/drawing/2014/main" val="1099226761"/>
                  </a:ext>
                </a:extLst>
              </a:tr>
              <a:tr h="137133">
                <a:tc>
                  <a:txBody>
                    <a:bodyPr/>
                    <a:lstStyle/>
                    <a:p>
                      <a:pPr algn="l" fontAlgn="b"/>
                      <a:r>
                        <a:rPr lang="en-US" sz="800" b="1" u="none" strike="noStrike">
                          <a:effectLst/>
                        </a:rPr>
                        <a:t>Number</a:t>
                      </a:r>
                      <a:endParaRPr lang="en-US" sz="800" b="1" i="0" u="none" strike="noStrike">
                        <a:solidFill>
                          <a:srgbClr val="000000"/>
                        </a:solidFill>
                        <a:effectLst/>
                        <a:latin typeface="Calibri" panose="020F0502020204030204" pitchFamily="34" charset="0"/>
                      </a:endParaRPr>
                    </a:p>
                  </a:txBody>
                  <a:tcPr marL="4948" marR="4948" marT="4948" marB="0" anchor="b"/>
                </a:tc>
                <a:tc>
                  <a:txBody>
                    <a:bodyPr/>
                    <a:lstStyle/>
                    <a:p>
                      <a:pPr algn="l" fontAlgn="b"/>
                      <a:r>
                        <a:rPr lang="en-US" sz="800" b="1" u="none" strike="noStrike">
                          <a:effectLst/>
                        </a:rPr>
                        <a:t>Species/Strain</a:t>
                      </a:r>
                      <a:endParaRPr lang="en-US" sz="800" b="1" i="0" u="none" strike="noStrike">
                        <a:solidFill>
                          <a:srgbClr val="000000"/>
                        </a:solidFill>
                        <a:effectLst/>
                        <a:latin typeface="Calibri" panose="020F0502020204030204" pitchFamily="34" charset="0"/>
                      </a:endParaRPr>
                    </a:p>
                  </a:txBody>
                  <a:tcPr marL="4948" marR="4948" marT="4948" marB="0" anchor="b"/>
                </a:tc>
                <a:tc>
                  <a:txBody>
                    <a:bodyPr/>
                    <a:lstStyle/>
                    <a:p>
                      <a:pPr algn="l" fontAlgn="b"/>
                      <a:r>
                        <a:rPr lang="en-US" sz="800" b="1" u="none" strike="noStrike">
                          <a:effectLst/>
                        </a:rPr>
                        <a:t>Assembly</a:t>
                      </a:r>
                      <a:endParaRPr lang="en-US" sz="800" b="1" i="0" u="none" strike="noStrike">
                        <a:solidFill>
                          <a:srgbClr val="000000"/>
                        </a:solidFill>
                        <a:effectLst/>
                        <a:latin typeface="Calibri" panose="020F0502020204030204" pitchFamily="34" charset="0"/>
                      </a:endParaRPr>
                    </a:p>
                  </a:txBody>
                  <a:tcPr marL="4948" marR="4948" marT="4948" marB="0" anchor="b"/>
                </a:tc>
                <a:tc>
                  <a:txBody>
                    <a:bodyPr/>
                    <a:lstStyle/>
                    <a:p>
                      <a:pPr algn="l" fontAlgn="b"/>
                      <a:r>
                        <a:rPr lang="en-US" sz="800" b="1" u="none" strike="noStrike">
                          <a:effectLst/>
                        </a:rPr>
                        <a:t>Jspecies-ANIb</a:t>
                      </a:r>
                      <a:endParaRPr lang="en-US" sz="800" b="1" i="0" u="none" strike="noStrike">
                        <a:solidFill>
                          <a:srgbClr val="000000"/>
                        </a:solidFill>
                        <a:effectLst/>
                        <a:latin typeface="Calibri" panose="020F0502020204030204" pitchFamily="34" charset="0"/>
                      </a:endParaRPr>
                    </a:p>
                  </a:txBody>
                  <a:tcPr marL="4948" marR="4948" marT="4948" marB="0" anchor="b"/>
                </a:tc>
                <a:tc>
                  <a:txBody>
                    <a:bodyPr/>
                    <a:lstStyle/>
                    <a:p>
                      <a:pPr algn="l" fontAlgn="b"/>
                      <a:r>
                        <a:rPr lang="en-US" sz="800" b="1" u="none" strike="noStrike">
                          <a:effectLst/>
                        </a:rPr>
                        <a:t>Jspecies-Tetra</a:t>
                      </a:r>
                      <a:endParaRPr lang="en-US" sz="800" b="1" i="0" u="none" strike="noStrike">
                        <a:solidFill>
                          <a:srgbClr val="000000"/>
                        </a:solidFill>
                        <a:effectLst/>
                        <a:latin typeface="Calibri" panose="020F0502020204030204" pitchFamily="34" charset="0"/>
                      </a:endParaRPr>
                    </a:p>
                  </a:txBody>
                  <a:tcPr marL="4948" marR="4948" marT="4948" marB="0" anchor="b"/>
                </a:tc>
                <a:tc>
                  <a:txBody>
                    <a:bodyPr/>
                    <a:lstStyle/>
                    <a:p>
                      <a:pPr algn="l" fontAlgn="b"/>
                      <a:r>
                        <a:rPr lang="en-US" sz="800" b="1" u="none" strike="noStrike">
                          <a:effectLst/>
                        </a:rPr>
                        <a:t>Kostas-ANI</a:t>
                      </a:r>
                      <a:endParaRPr lang="en-US" sz="800" b="1" i="0" u="none" strike="noStrike">
                        <a:solidFill>
                          <a:srgbClr val="000000"/>
                        </a:solidFill>
                        <a:effectLst/>
                        <a:latin typeface="Calibri" panose="020F0502020204030204" pitchFamily="34" charset="0"/>
                      </a:endParaRPr>
                    </a:p>
                  </a:txBody>
                  <a:tcPr marL="4948" marR="4948" marT="4948" marB="0" anchor="b"/>
                </a:tc>
                <a:tc>
                  <a:txBody>
                    <a:bodyPr/>
                    <a:lstStyle/>
                    <a:p>
                      <a:pPr algn="l" fontAlgn="b"/>
                      <a:r>
                        <a:rPr lang="en-US" sz="800" b="1" u="none" strike="noStrike">
                          <a:effectLst/>
                        </a:rPr>
                        <a:t>Kostas-AAI</a:t>
                      </a:r>
                      <a:endParaRPr lang="en-US" sz="800" b="1" i="0" u="none" strike="noStrike">
                        <a:solidFill>
                          <a:srgbClr val="000000"/>
                        </a:solidFill>
                        <a:effectLst/>
                        <a:latin typeface="Calibri" panose="020F0502020204030204" pitchFamily="34" charset="0"/>
                      </a:endParaRPr>
                    </a:p>
                  </a:txBody>
                  <a:tcPr marL="4948" marR="4948" marT="4948" marB="0" anchor="b"/>
                </a:tc>
                <a:tc>
                  <a:txBody>
                    <a:bodyPr/>
                    <a:lstStyle/>
                    <a:p>
                      <a:pPr algn="l" fontAlgn="b"/>
                      <a:r>
                        <a:rPr lang="en-US" sz="800" b="1" u="none" strike="noStrike" dirty="0">
                          <a:effectLst/>
                        </a:rPr>
                        <a:t>Consensus</a:t>
                      </a:r>
                      <a:endParaRPr lang="en-US" sz="800" b="1" i="0" u="none" strike="noStrike" dirty="0">
                        <a:solidFill>
                          <a:srgbClr val="000000"/>
                        </a:solidFill>
                        <a:effectLst/>
                        <a:latin typeface="Calibri" panose="020F0502020204030204" pitchFamily="34" charset="0"/>
                      </a:endParaRPr>
                    </a:p>
                  </a:txBody>
                  <a:tcPr marL="4948" marR="4948" marT="494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948" marR="4948" marT="4948" marB="0" anchor="b"/>
                </a:tc>
                <a:extLst>
                  <a:ext uri="{0D108BD9-81ED-4DB2-BD59-A6C34878D82A}">
                    <a16:rowId xmlns:a16="http://schemas.microsoft.com/office/drawing/2014/main" val="3641918455"/>
                  </a:ext>
                </a:extLst>
              </a:tr>
              <a:tr h="269317">
                <a:tc>
                  <a:txBody>
                    <a:bodyPr/>
                    <a:lstStyle/>
                    <a:p>
                      <a:pPr algn="ctr" fontAlgn="b"/>
                      <a:r>
                        <a:rPr lang="en-US" sz="800" u="none" strike="noStrike" dirty="0">
                          <a:effectLst/>
                        </a:rPr>
                        <a:t>01</a:t>
                      </a:r>
                      <a:endParaRPr lang="en-US" sz="800" b="0" i="0" u="none" strike="noStrike" dirty="0">
                        <a:solidFill>
                          <a:srgbClr val="000000"/>
                        </a:solidFill>
                        <a:effectLst/>
                        <a:latin typeface="Calibri" panose="020F0502020204030204" pitchFamily="34" charset="0"/>
                      </a:endParaRPr>
                    </a:p>
                  </a:txBody>
                  <a:tcPr marL="4948" marR="4948" marT="4948" marB="0" anchor="b"/>
                </a:tc>
                <a:tc>
                  <a:txBody>
                    <a:bodyPr/>
                    <a:lstStyle/>
                    <a:p>
                      <a:pPr algn="l" fontAlgn="b"/>
                      <a:r>
                        <a:rPr lang="fr-FR" sz="800" u="none" strike="noStrike">
                          <a:effectLst/>
                        </a:rPr>
                        <a:t>G. vaginalis ATCC 14018(T)</a:t>
                      </a:r>
                      <a:endParaRPr lang="fr-FR" sz="800" b="0" i="0" u="none" strike="noStrike">
                        <a:solidFill>
                          <a:srgbClr val="000000"/>
                        </a:solidFill>
                        <a:effectLst/>
                        <a:latin typeface="Calibri" panose="020F0502020204030204" pitchFamily="34" charset="0"/>
                      </a:endParaRPr>
                    </a:p>
                  </a:txBody>
                  <a:tcPr marL="4948" marR="4948" marT="4948" marB="0" anchor="b"/>
                </a:tc>
                <a:tc>
                  <a:txBody>
                    <a:bodyPr/>
                    <a:lstStyle/>
                    <a:p>
                      <a:pPr algn="l" fontAlgn="b"/>
                      <a:r>
                        <a:rPr lang="en-US" sz="800" u="none" strike="noStrike">
                          <a:effectLst/>
                        </a:rPr>
                        <a:t>GCA_000178355.1 </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01</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dirty="0">
                          <a:effectLst/>
                        </a:rPr>
                        <a:t>01=02</a:t>
                      </a:r>
                      <a:endParaRPr lang="en-US" sz="800" b="0" i="0" u="none" strike="noStrike" dirty="0">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01</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01=02</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GS01(01=02)</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948" marR="4948" marT="4948" marB="0" anchor="b"/>
                </a:tc>
                <a:extLst>
                  <a:ext uri="{0D108BD9-81ED-4DB2-BD59-A6C34878D82A}">
                    <a16:rowId xmlns:a16="http://schemas.microsoft.com/office/drawing/2014/main" val="4168115166"/>
                  </a:ext>
                </a:extLst>
              </a:tr>
              <a:tr h="269317">
                <a:tc>
                  <a:txBody>
                    <a:bodyPr/>
                    <a:lstStyle/>
                    <a:p>
                      <a:pPr algn="ctr" fontAlgn="b"/>
                      <a:r>
                        <a:rPr lang="en-US" sz="800" u="none" strike="noStrike" dirty="0">
                          <a:effectLst/>
                        </a:rPr>
                        <a:t>02</a:t>
                      </a:r>
                      <a:endParaRPr lang="en-US" sz="800" b="0" i="0" u="none" strike="noStrike" dirty="0">
                        <a:solidFill>
                          <a:srgbClr val="000000"/>
                        </a:solidFill>
                        <a:effectLst/>
                        <a:latin typeface="Calibri" panose="020F0502020204030204" pitchFamily="34" charset="0"/>
                      </a:endParaRPr>
                    </a:p>
                  </a:txBody>
                  <a:tcPr marL="4948" marR="4948" marT="4948" marB="0" anchor="b"/>
                </a:tc>
                <a:tc>
                  <a:txBody>
                    <a:bodyPr/>
                    <a:lstStyle/>
                    <a:p>
                      <a:pPr algn="l" fontAlgn="b"/>
                      <a:r>
                        <a:rPr lang="en-US" sz="800" u="none" strike="noStrike">
                          <a:effectLst/>
                        </a:rPr>
                        <a:t>JCP8108</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l" fontAlgn="b"/>
                      <a:r>
                        <a:rPr lang="en-US" sz="800" u="none" strike="noStrike">
                          <a:effectLst/>
                        </a:rPr>
                        <a:t>GCA_000414525.1 </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02</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02</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948" marR="4948" marT="4948" marB="0" anchor="b"/>
                </a:tc>
                <a:extLst>
                  <a:ext uri="{0D108BD9-81ED-4DB2-BD59-A6C34878D82A}">
                    <a16:rowId xmlns:a16="http://schemas.microsoft.com/office/drawing/2014/main" val="2915550312"/>
                  </a:ext>
                </a:extLst>
              </a:tr>
              <a:tr h="269317">
                <a:tc>
                  <a:txBody>
                    <a:bodyPr/>
                    <a:lstStyle/>
                    <a:p>
                      <a:pPr algn="ctr" fontAlgn="b"/>
                      <a:r>
                        <a:rPr lang="en-US" sz="800" u="none" strike="noStrike">
                          <a:effectLst/>
                        </a:rPr>
                        <a:t>03</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l" fontAlgn="b"/>
                      <a:r>
                        <a:rPr lang="en-US" sz="800" u="none" strike="noStrike">
                          <a:effectLst/>
                        </a:rPr>
                        <a:t>JCP8017A</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l" fontAlgn="b"/>
                      <a:r>
                        <a:rPr lang="en-US" sz="800" u="none" strike="noStrike">
                          <a:effectLst/>
                        </a:rPr>
                        <a:t>GCA_000414605.1 </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03</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03=04</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dirty="0">
                          <a:effectLst/>
                        </a:rPr>
                        <a:t>03</a:t>
                      </a:r>
                      <a:endParaRPr lang="en-US" sz="800" b="0" i="0" u="none" strike="noStrike" dirty="0">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03=04=11</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GS02(03=04)</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948" marR="4948" marT="4948" marB="0" anchor="b"/>
                </a:tc>
                <a:extLst>
                  <a:ext uri="{0D108BD9-81ED-4DB2-BD59-A6C34878D82A}">
                    <a16:rowId xmlns:a16="http://schemas.microsoft.com/office/drawing/2014/main" val="312928135"/>
                  </a:ext>
                </a:extLst>
              </a:tr>
              <a:tr h="269317">
                <a:tc>
                  <a:txBody>
                    <a:bodyPr/>
                    <a:lstStyle/>
                    <a:p>
                      <a:pPr algn="ctr" fontAlgn="b"/>
                      <a:r>
                        <a:rPr lang="en-US" sz="800" u="none" strike="noStrike" dirty="0">
                          <a:effectLst/>
                        </a:rPr>
                        <a:t>04</a:t>
                      </a:r>
                      <a:endParaRPr lang="en-US" sz="800" b="0" i="0" u="none" strike="noStrike" dirty="0">
                        <a:solidFill>
                          <a:srgbClr val="000000"/>
                        </a:solidFill>
                        <a:effectLst/>
                        <a:latin typeface="Calibri" panose="020F0502020204030204" pitchFamily="34" charset="0"/>
                      </a:endParaRPr>
                    </a:p>
                  </a:txBody>
                  <a:tcPr marL="4948" marR="4948" marT="4948" marB="0" anchor="b"/>
                </a:tc>
                <a:tc>
                  <a:txBody>
                    <a:bodyPr/>
                    <a:lstStyle/>
                    <a:p>
                      <a:pPr algn="l" fontAlgn="b"/>
                      <a:r>
                        <a:rPr lang="en-US" sz="800" u="none" strike="noStrike">
                          <a:effectLst/>
                        </a:rPr>
                        <a:t>G. piotii UGENT 18.01(T)</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l" fontAlgn="b"/>
                      <a:r>
                        <a:rPr lang="en-US" sz="800" u="none" strike="noStrike">
                          <a:effectLst/>
                        </a:rPr>
                        <a:t>GCA_003397585.1 </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04</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04</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948" marR="4948" marT="4948" marB="0" anchor="b"/>
                </a:tc>
                <a:extLst>
                  <a:ext uri="{0D108BD9-81ED-4DB2-BD59-A6C34878D82A}">
                    <a16:rowId xmlns:a16="http://schemas.microsoft.com/office/drawing/2014/main" val="179193074"/>
                  </a:ext>
                </a:extLst>
              </a:tr>
              <a:tr h="363634">
                <a:tc>
                  <a:txBody>
                    <a:bodyPr/>
                    <a:lstStyle/>
                    <a:p>
                      <a:pPr algn="ctr" fontAlgn="b"/>
                      <a:r>
                        <a:rPr lang="en-US" sz="800" u="none" strike="noStrike" dirty="0">
                          <a:effectLst/>
                        </a:rPr>
                        <a:t>05</a:t>
                      </a:r>
                      <a:endParaRPr lang="en-US" sz="800" b="0" i="0" u="none" strike="noStrike" dirty="0">
                        <a:solidFill>
                          <a:srgbClr val="000000"/>
                        </a:solidFill>
                        <a:effectLst/>
                        <a:latin typeface="Calibri" panose="020F0502020204030204" pitchFamily="34" charset="0"/>
                      </a:endParaRPr>
                    </a:p>
                  </a:txBody>
                  <a:tcPr marL="4948" marR="4948" marT="4948" marB="0" anchor="b"/>
                </a:tc>
                <a:tc>
                  <a:txBody>
                    <a:bodyPr/>
                    <a:lstStyle/>
                    <a:p>
                      <a:pPr algn="l" fontAlgn="b"/>
                      <a:r>
                        <a:rPr lang="en-US" sz="800" u="none" strike="noStrike">
                          <a:effectLst/>
                        </a:rPr>
                        <a:t>G. leopoldii UGENT 06.41(T)</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l" fontAlgn="b"/>
                      <a:r>
                        <a:rPr lang="en-US" sz="800" u="none" strike="noStrike">
                          <a:effectLst/>
                        </a:rPr>
                        <a:t>GCA_003293675.1 </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05</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05=06</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05=06</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05=06</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GS03(05=06)</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948" marR="4948" marT="4948" marB="0" anchor="b"/>
                </a:tc>
                <a:extLst>
                  <a:ext uri="{0D108BD9-81ED-4DB2-BD59-A6C34878D82A}">
                    <a16:rowId xmlns:a16="http://schemas.microsoft.com/office/drawing/2014/main" val="1160672273"/>
                  </a:ext>
                </a:extLst>
              </a:tr>
              <a:tr h="269317">
                <a:tc>
                  <a:txBody>
                    <a:bodyPr/>
                    <a:lstStyle/>
                    <a:p>
                      <a:pPr algn="ctr" fontAlgn="b"/>
                      <a:r>
                        <a:rPr lang="en-US" sz="800" u="none" strike="noStrike" dirty="0">
                          <a:effectLst/>
                        </a:rPr>
                        <a:t>06</a:t>
                      </a:r>
                      <a:endParaRPr lang="en-US" sz="800" b="0" i="0" u="none" strike="noStrike" dirty="0">
                        <a:solidFill>
                          <a:srgbClr val="000000"/>
                        </a:solidFill>
                        <a:effectLst/>
                        <a:latin typeface="Calibri" panose="020F0502020204030204" pitchFamily="34" charset="0"/>
                      </a:endParaRPr>
                    </a:p>
                  </a:txBody>
                  <a:tcPr marL="4948" marR="4948" marT="4948" marB="0" anchor="b"/>
                </a:tc>
                <a:tc>
                  <a:txBody>
                    <a:bodyPr/>
                    <a:lstStyle/>
                    <a:p>
                      <a:pPr algn="l" fontAlgn="b"/>
                      <a:r>
                        <a:rPr lang="en-US" sz="800" u="none" strike="noStrike">
                          <a:effectLst/>
                        </a:rPr>
                        <a:t>G. swidsinkii 9838-1(T)</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l" fontAlgn="b"/>
                      <a:r>
                        <a:rPr lang="en-US" sz="800" u="none" strike="noStrike" dirty="0">
                          <a:effectLst/>
                        </a:rPr>
                        <a:t>GCA_003397705.1 </a:t>
                      </a:r>
                      <a:endParaRPr lang="en-US" sz="800" b="0" i="0" u="none" strike="noStrike" dirty="0">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06</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4948" marR="4948" marT="4948"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948" marR="4948" marT="4948" marB="0" anchor="b"/>
                </a:tc>
                <a:extLst>
                  <a:ext uri="{0D108BD9-81ED-4DB2-BD59-A6C34878D82A}">
                    <a16:rowId xmlns:a16="http://schemas.microsoft.com/office/drawing/2014/main" val="2809109327"/>
                  </a:ext>
                </a:extLst>
              </a:tr>
              <a:tr h="269317">
                <a:tc>
                  <a:txBody>
                    <a:bodyPr/>
                    <a:lstStyle/>
                    <a:p>
                      <a:pPr algn="ctr" fontAlgn="b"/>
                      <a:r>
                        <a:rPr lang="en-US" sz="800" u="none" strike="noStrike" dirty="0">
                          <a:effectLst/>
                        </a:rPr>
                        <a:t>07</a:t>
                      </a:r>
                      <a:endParaRPr lang="en-US" sz="800" b="0" i="0" u="none" strike="noStrike" dirty="0">
                        <a:solidFill>
                          <a:srgbClr val="000000"/>
                        </a:solidFill>
                        <a:effectLst/>
                        <a:latin typeface="Calibri" panose="020F0502020204030204" pitchFamily="34" charset="0"/>
                      </a:endParaRPr>
                    </a:p>
                  </a:txBody>
                  <a:tcPr marL="4948" marR="4948" marT="4948" marB="0" anchor="b"/>
                </a:tc>
                <a:tc>
                  <a:txBody>
                    <a:bodyPr/>
                    <a:lstStyle/>
                    <a:p>
                      <a:pPr algn="l" fontAlgn="b"/>
                      <a:r>
                        <a:rPr lang="en-US" sz="800" u="none" strike="noStrike">
                          <a:effectLst/>
                        </a:rPr>
                        <a:t>JCP8481A</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l" fontAlgn="b"/>
                      <a:r>
                        <a:rPr lang="en-US" sz="800" u="none" strike="noStrike">
                          <a:effectLst/>
                        </a:rPr>
                        <a:t>GCA_000414465.1 </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07</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07</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07</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07</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GS04(07)</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948" marR="4948" marT="4948" marB="0" anchor="b"/>
                </a:tc>
                <a:extLst>
                  <a:ext uri="{0D108BD9-81ED-4DB2-BD59-A6C34878D82A}">
                    <a16:rowId xmlns:a16="http://schemas.microsoft.com/office/drawing/2014/main" val="234567176"/>
                  </a:ext>
                </a:extLst>
              </a:tr>
              <a:tr h="269317">
                <a:tc>
                  <a:txBody>
                    <a:bodyPr/>
                    <a:lstStyle/>
                    <a:p>
                      <a:pPr algn="ctr" fontAlgn="b"/>
                      <a:r>
                        <a:rPr lang="en-US" sz="800" u="none" strike="noStrike">
                          <a:effectLst/>
                        </a:rPr>
                        <a:t>08</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l" fontAlgn="b"/>
                      <a:r>
                        <a:rPr lang="en-US" sz="800" u="none" strike="noStrike" dirty="0">
                          <a:effectLst/>
                        </a:rPr>
                        <a:t>UMB1686</a:t>
                      </a:r>
                      <a:endParaRPr lang="en-US" sz="800" b="0" i="0" u="none" strike="noStrike" dirty="0">
                        <a:solidFill>
                          <a:srgbClr val="000000"/>
                        </a:solidFill>
                        <a:effectLst/>
                        <a:latin typeface="Calibri" panose="020F0502020204030204" pitchFamily="34" charset="0"/>
                      </a:endParaRPr>
                    </a:p>
                  </a:txBody>
                  <a:tcPr marL="4948" marR="4948" marT="4948" marB="0" anchor="b"/>
                </a:tc>
                <a:tc>
                  <a:txBody>
                    <a:bodyPr/>
                    <a:lstStyle/>
                    <a:p>
                      <a:pPr algn="l" fontAlgn="b"/>
                      <a:r>
                        <a:rPr lang="en-US" sz="800" u="none" strike="noStrike">
                          <a:effectLst/>
                        </a:rPr>
                        <a:t>GCA_002884775.1 </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08</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08=09=10</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08</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08=09=10</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GS05(08=09=10)</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948" marR="4948" marT="4948" marB="0" anchor="b"/>
                </a:tc>
                <a:extLst>
                  <a:ext uri="{0D108BD9-81ED-4DB2-BD59-A6C34878D82A}">
                    <a16:rowId xmlns:a16="http://schemas.microsoft.com/office/drawing/2014/main" val="1420308323"/>
                  </a:ext>
                </a:extLst>
              </a:tr>
              <a:tr h="269317">
                <a:tc>
                  <a:txBody>
                    <a:bodyPr/>
                    <a:lstStyle/>
                    <a:p>
                      <a:pPr algn="ctr" fontAlgn="b"/>
                      <a:r>
                        <a:rPr lang="en-US" sz="800" u="none" strike="noStrike" dirty="0">
                          <a:effectLst/>
                        </a:rPr>
                        <a:t>09</a:t>
                      </a:r>
                      <a:endParaRPr lang="en-US" sz="800" b="0" i="0" u="none" strike="noStrike" dirty="0">
                        <a:solidFill>
                          <a:srgbClr val="000000"/>
                        </a:solidFill>
                        <a:effectLst/>
                        <a:latin typeface="Calibri" panose="020F0502020204030204" pitchFamily="34" charset="0"/>
                      </a:endParaRPr>
                    </a:p>
                  </a:txBody>
                  <a:tcPr marL="4948" marR="4948" marT="4948" marB="0" anchor="b"/>
                </a:tc>
                <a:tc>
                  <a:txBody>
                    <a:bodyPr/>
                    <a:lstStyle/>
                    <a:p>
                      <a:pPr algn="l" fontAlgn="b"/>
                      <a:r>
                        <a:rPr lang="en-US" sz="800" u="none" strike="noStrike">
                          <a:effectLst/>
                        </a:rPr>
                        <a:t>6119V5</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l" fontAlgn="b"/>
                      <a:r>
                        <a:rPr lang="en-US" sz="800" u="none" strike="noStrike">
                          <a:effectLst/>
                        </a:rPr>
                        <a:t>GCA_000263655.1 </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09</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09=10</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948" marR="4948" marT="4948" marB="0" anchor="b"/>
                </a:tc>
                <a:extLst>
                  <a:ext uri="{0D108BD9-81ED-4DB2-BD59-A6C34878D82A}">
                    <a16:rowId xmlns:a16="http://schemas.microsoft.com/office/drawing/2014/main" val="204297809"/>
                  </a:ext>
                </a:extLst>
              </a:tr>
              <a:tr h="269317">
                <a:tc>
                  <a:txBody>
                    <a:bodyPr/>
                    <a:lstStyle/>
                    <a:p>
                      <a:pPr algn="ctr" fontAlgn="b"/>
                      <a:r>
                        <a:rPr lang="en-US" sz="800" u="none" strike="noStrike">
                          <a:effectLst/>
                        </a:rPr>
                        <a:t>10</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l" fontAlgn="b"/>
                      <a:r>
                        <a:rPr lang="en-US" sz="800" u="none" strike="noStrike">
                          <a:effectLst/>
                        </a:rPr>
                        <a:t>1500E</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l" fontAlgn="b"/>
                      <a:r>
                        <a:rPr lang="en-US" sz="800" u="none" strike="noStrike">
                          <a:effectLst/>
                        </a:rPr>
                        <a:t>GCA_000263595.1 </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10</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948" marR="4948" marT="4948" marB="0" anchor="b"/>
                </a:tc>
                <a:extLst>
                  <a:ext uri="{0D108BD9-81ED-4DB2-BD59-A6C34878D82A}">
                    <a16:rowId xmlns:a16="http://schemas.microsoft.com/office/drawing/2014/main" val="3881917793"/>
                  </a:ext>
                </a:extLst>
              </a:tr>
              <a:tr h="269317">
                <a:tc>
                  <a:txBody>
                    <a:bodyPr/>
                    <a:lstStyle/>
                    <a:p>
                      <a:pPr algn="ctr" fontAlgn="b"/>
                      <a:r>
                        <a:rPr lang="en-US" sz="800" u="none" strike="noStrike" dirty="0">
                          <a:effectLst/>
                        </a:rPr>
                        <a:t>11</a:t>
                      </a:r>
                      <a:endParaRPr lang="en-US" sz="800" b="0" i="0" u="none" strike="noStrike" dirty="0">
                        <a:solidFill>
                          <a:srgbClr val="000000"/>
                        </a:solidFill>
                        <a:effectLst/>
                        <a:latin typeface="Calibri" panose="020F0502020204030204" pitchFamily="34" charset="0"/>
                      </a:endParaRPr>
                    </a:p>
                  </a:txBody>
                  <a:tcPr marL="4948" marR="4948" marT="4948" marB="0" anchor="b"/>
                </a:tc>
                <a:tc>
                  <a:txBody>
                    <a:bodyPr/>
                    <a:lstStyle/>
                    <a:p>
                      <a:pPr algn="l" fontAlgn="b"/>
                      <a:r>
                        <a:rPr lang="en-US" sz="800" u="none" strike="noStrike">
                          <a:effectLst/>
                        </a:rPr>
                        <a:t>GED7760B</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l" fontAlgn="b"/>
                      <a:r>
                        <a:rPr lang="en-US" sz="800" u="none" strike="noStrike">
                          <a:effectLst/>
                        </a:rPr>
                        <a:t>GCA_001546455.1 </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11</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dirty="0">
                          <a:effectLst/>
                        </a:rPr>
                        <a:t>11</a:t>
                      </a:r>
                      <a:endParaRPr lang="en-US" sz="800" b="0" i="0" u="none" strike="noStrike" dirty="0">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11</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GS06(11)</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948" marR="4948" marT="4948" marB="0" anchor="b"/>
                </a:tc>
                <a:extLst>
                  <a:ext uri="{0D108BD9-81ED-4DB2-BD59-A6C34878D82A}">
                    <a16:rowId xmlns:a16="http://schemas.microsoft.com/office/drawing/2014/main" val="3567212348"/>
                  </a:ext>
                </a:extLst>
              </a:tr>
              <a:tr h="269317">
                <a:tc>
                  <a:txBody>
                    <a:bodyPr/>
                    <a:lstStyle/>
                    <a:p>
                      <a:pPr algn="ctr" fontAlgn="b"/>
                      <a:r>
                        <a:rPr lang="en-US" sz="800" u="none" strike="noStrike" dirty="0">
                          <a:effectLst/>
                        </a:rPr>
                        <a:t>12</a:t>
                      </a:r>
                      <a:endParaRPr lang="en-US" sz="800" b="0" i="0" u="none" strike="noStrike" dirty="0">
                        <a:solidFill>
                          <a:srgbClr val="000000"/>
                        </a:solidFill>
                        <a:effectLst/>
                        <a:latin typeface="Calibri" panose="020F0502020204030204" pitchFamily="34" charset="0"/>
                      </a:endParaRPr>
                    </a:p>
                  </a:txBody>
                  <a:tcPr marL="4948" marR="4948" marT="4948" marB="0" anchor="b"/>
                </a:tc>
                <a:tc>
                  <a:txBody>
                    <a:bodyPr/>
                    <a:lstStyle/>
                    <a:p>
                      <a:pPr algn="l" fontAlgn="t"/>
                      <a:r>
                        <a:rPr lang="en-US" sz="800" u="none" strike="noStrike">
                          <a:effectLst/>
                        </a:rPr>
                        <a:t>CMW7778B</a:t>
                      </a:r>
                      <a:endParaRPr lang="en-US" sz="800" b="0" i="0" u="none" strike="noStrike">
                        <a:solidFill>
                          <a:srgbClr val="000000"/>
                        </a:solidFill>
                        <a:effectLst/>
                        <a:latin typeface="Calibri" panose="020F0502020204030204" pitchFamily="34" charset="0"/>
                      </a:endParaRPr>
                    </a:p>
                  </a:txBody>
                  <a:tcPr marL="4948" marR="4948" marT="4948" marB="0"/>
                </a:tc>
                <a:tc>
                  <a:txBody>
                    <a:bodyPr/>
                    <a:lstStyle/>
                    <a:p>
                      <a:pPr algn="l" fontAlgn="t"/>
                      <a:r>
                        <a:rPr lang="en-US" sz="800" u="none" strike="noStrike">
                          <a:effectLst/>
                        </a:rPr>
                        <a:t>GCA_001563665.1 </a:t>
                      </a:r>
                      <a:endParaRPr lang="en-US" sz="800" b="0" i="0" u="none" strike="noStrike">
                        <a:solidFill>
                          <a:srgbClr val="000000"/>
                        </a:solidFill>
                        <a:effectLst/>
                        <a:latin typeface="Calibri" panose="020F0502020204030204" pitchFamily="34" charset="0"/>
                      </a:endParaRPr>
                    </a:p>
                  </a:txBody>
                  <a:tcPr marL="4948" marR="4948" marT="4948" marB="0"/>
                </a:tc>
                <a:tc>
                  <a:txBody>
                    <a:bodyPr/>
                    <a:lstStyle/>
                    <a:p>
                      <a:pPr algn="ctr" fontAlgn="b"/>
                      <a:r>
                        <a:rPr lang="en-US" sz="800" u="none" strike="noStrike">
                          <a:effectLst/>
                        </a:rPr>
                        <a:t>12</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12</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dirty="0">
                          <a:effectLst/>
                        </a:rPr>
                        <a:t>12</a:t>
                      </a:r>
                      <a:endParaRPr lang="en-US" sz="800" b="0" i="0" u="none" strike="noStrike" dirty="0">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12</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GS07(12)</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948" marR="4948" marT="4948" marB="0" anchor="b"/>
                </a:tc>
                <a:extLst>
                  <a:ext uri="{0D108BD9-81ED-4DB2-BD59-A6C34878D82A}">
                    <a16:rowId xmlns:a16="http://schemas.microsoft.com/office/drawing/2014/main" val="558113074"/>
                  </a:ext>
                </a:extLst>
              </a:tr>
              <a:tr h="269317">
                <a:tc>
                  <a:txBody>
                    <a:bodyPr/>
                    <a:lstStyle/>
                    <a:p>
                      <a:pPr algn="ctr" fontAlgn="b"/>
                      <a:r>
                        <a:rPr lang="en-US" sz="800" u="none" strike="noStrike" dirty="0">
                          <a:effectLst/>
                        </a:rPr>
                        <a:t>13</a:t>
                      </a:r>
                      <a:endParaRPr lang="en-US" sz="800" b="0" i="0" u="none" strike="noStrike" dirty="0">
                        <a:solidFill>
                          <a:srgbClr val="000000"/>
                        </a:solidFill>
                        <a:effectLst/>
                        <a:latin typeface="Calibri" panose="020F0502020204030204" pitchFamily="34" charset="0"/>
                      </a:endParaRPr>
                    </a:p>
                  </a:txBody>
                  <a:tcPr marL="4948" marR="4948" marT="4948" marB="0" anchor="b"/>
                </a:tc>
                <a:tc>
                  <a:txBody>
                    <a:bodyPr/>
                    <a:lstStyle/>
                    <a:p>
                      <a:pPr algn="l" fontAlgn="b"/>
                      <a:r>
                        <a:rPr lang="en-US" sz="800" u="none" strike="noStrike">
                          <a:effectLst/>
                        </a:rPr>
                        <a:t>KA00225</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l" fontAlgn="b"/>
                      <a:r>
                        <a:rPr lang="en-US" sz="800" u="none" strike="noStrike">
                          <a:effectLst/>
                        </a:rPr>
                        <a:t>GCA_002896555.1</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13</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13</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13</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dirty="0">
                          <a:effectLst/>
                        </a:rPr>
                        <a:t>13</a:t>
                      </a:r>
                      <a:endParaRPr lang="en-US" sz="800" b="0" i="0" u="none" strike="noStrike" dirty="0">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GS08(13)</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948" marR="4948" marT="4948" marB="0" anchor="b"/>
                </a:tc>
                <a:extLst>
                  <a:ext uri="{0D108BD9-81ED-4DB2-BD59-A6C34878D82A}">
                    <a16:rowId xmlns:a16="http://schemas.microsoft.com/office/drawing/2014/main" val="2728204112"/>
                  </a:ext>
                </a:extLst>
              </a:tr>
              <a:tr h="269317">
                <a:tc>
                  <a:txBody>
                    <a:bodyPr/>
                    <a:lstStyle/>
                    <a:p>
                      <a:pPr algn="ctr" fontAlgn="b"/>
                      <a:r>
                        <a:rPr lang="en-US" sz="800" u="none" strike="noStrike" dirty="0">
                          <a:effectLst/>
                        </a:rPr>
                        <a:t>14</a:t>
                      </a:r>
                      <a:endParaRPr lang="en-US" sz="800" b="0" i="0" u="none" strike="noStrike" dirty="0">
                        <a:solidFill>
                          <a:srgbClr val="000000"/>
                        </a:solidFill>
                        <a:effectLst/>
                        <a:latin typeface="Calibri" panose="020F0502020204030204" pitchFamily="34" charset="0"/>
                      </a:endParaRPr>
                    </a:p>
                  </a:txBody>
                  <a:tcPr marL="4948" marR="4948" marT="4948" marB="0" anchor="b"/>
                </a:tc>
                <a:tc>
                  <a:txBody>
                    <a:bodyPr/>
                    <a:lstStyle/>
                    <a:p>
                      <a:pPr algn="l" fontAlgn="b"/>
                      <a:r>
                        <a:rPr lang="en-US" sz="800" u="none" strike="noStrike">
                          <a:effectLst/>
                        </a:rPr>
                        <a:t>NR010</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l" fontAlgn="b"/>
                      <a:r>
                        <a:rPr lang="en-US" sz="800" u="none" strike="noStrike">
                          <a:effectLst/>
                        </a:rPr>
                        <a:t>GCA_003408845.1 </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14</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14</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14</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14</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GS09(14)</a:t>
                      </a:r>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948" marR="4948" marT="4948" marB="0" anchor="b"/>
                </a:tc>
                <a:extLst>
                  <a:ext uri="{0D108BD9-81ED-4DB2-BD59-A6C34878D82A}">
                    <a16:rowId xmlns:a16="http://schemas.microsoft.com/office/drawing/2014/main" val="2844184775"/>
                  </a:ext>
                </a:extLst>
              </a:tr>
              <a:tr h="269317">
                <a:tc>
                  <a:txBody>
                    <a:bodyPr/>
                    <a:lstStyle/>
                    <a:p>
                      <a:pPr algn="l" fontAlgn="b"/>
                      <a:endParaRPr lang="en-US" sz="800" b="0" i="0" u="none" strike="noStrike" dirty="0">
                        <a:solidFill>
                          <a:srgbClr val="000000"/>
                        </a:solidFill>
                        <a:effectLst/>
                        <a:latin typeface="Calibri" panose="020F0502020204030204" pitchFamily="34" charset="0"/>
                      </a:endParaRPr>
                    </a:p>
                  </a:txBody>
                  <a:tcPr marL="4948" marR="4948" marT="494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dirty="0">
                          <a:effectLst/>
                        </a:rPr>
                        <a:t>14</a:t>
                      </a:r>
                      <a:endParaRPr lang="en-US" sz="800" b="1" i="0" u="none" strike="noStrike" dirty="0">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9</a:t>
                      </a:r>
                      <a:endParaRPr lang="en-US" sz="800" b="1"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12</a:t>
                      </a:r>
                      <a:endParaRPr lang="en-US" sz="800" b="1"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8</a:t>
                      </a:r>
                      <a:endParaRPr lang="en-US" sz="800" b="1" i="0" u="none" strike="noStrike">
                        <a:solidFill>
                          <a:srgbClr val="000000"/>
                        </a:solidFill>
                        <a:effectLst/>
                        <a:latin typeface="Calibri" panose="020F0502020204030204" pitchFamily="34" charset="0"/>
                      </a:endParaRPr>
                    </a:p>
                  </a:txBody>
                  <a:tcPr marL="4948" marR="4948" marT="4948" marB="0" anchor="b"/>
                </a:tc>
                <a:tc>
                  <a:txBody>
                    <a:bodyPr/>
                    <a:lstStyle/>
                    <a:p>
                      <a:pPr algn="ctr" fontAlgn="b"/>
                      <a:r>
                        <a:rPr lang="en-US" sz="800" u="none" strike="noStrike">
                          <a:effectLst/>
                        </a:rPr>
                        <a:t>9</a:t>
                      </a:r>
                      <a:endParaRPr lang="en-US" sz="800" b="1" i="0" u="none" strike="noStrike">
                        <a:solidFill>
                          <a:srgbClr val="000000"/>
                        </a:solidFill>
                        <a:effectLst/>
                        <a:latin typeface="Calibri" panose="020F0502020204030204" pitchFamily="34" charset="0"/>
                      </a:endParaRPr>
                    </a:p>
                  </a:txBody>
                  <a:tcPr marL="4948" marR="4948" marT="4948" marB="0" anchor="b"/>
                </a:tc>
                <a:tc>
                  <a:txBody>
                    <a:bodyPr/>
                    <a:lstStyle/>
                    <a:p>
                      <a:pPr algn="l" fontAlgn="b"/>
                      <a:r>
                        <a:rPr lang="en-US" sz="800" u="none" strike="noStrike" dirty="0">
                          <a:effectLst/>
                        </a:rPr>
                        <a:t>Number of Species</a:t>
                      </a:r>
                      <a:endParaRPr lang="en-US" sz="800" b="1" i="0" u="none" strike="noStrike" dirty="0">
                        <a:solidFill>
                          <a:srgbClr val="000000"/>
                        </a:solidFill>
                        <a:effectLst/>
                        <a:latin typeface="Calibri" panose="020F0502020204030204" pitchFamily="34" charset="0"/>
                      </a:endParaRPr>
                    </a:p>
                  </a:txBody>
                  <a:tcPr marL="4948" marR="4948" marT="4948" marB="0" anchor="b"/>
                </a:tc>
                <a:extLst>
                  <a:ext uri="{0D108BD9-81ED-4DB2-BD59-A6C34878D82A}">
                    <a16:rowId xmlns:a16="http://schemas.microsoft.com/office/drawing/2014/main" val="1579677987"/>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630432" y="1551138"/>
            <a:ext cx="7112727" cy="3517340"/>
          </a:xfrm>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7</a:t>
            </a:fld>
            <a:endParaRPr lang="en-US"/>
          </a:p>
        </p:txBody>
      </p:sp>
      <p:sp>
        <p:nvSpPr>
          <p:cNvPr id="7" name="TextBox 6"/>
          <p:cNvSpPr txBox="1"/>
          <p:nvPr/>
        </p:nvSpPr>
        <p:spPr>
          <a:xfrm>
            <a:off x="504968" y="606705"/>
            <a:ext cx="9511683" cy="461665"/>
          </a:xfrm>
          <a:prstGeom prst="rect">
            <a:avLst/>
          </a:prstGeom>
          <a:noFill/>
        </p:spPr>
        <p:txBody>
          <a:bodyPr wrap="square" rtlCol="0">
            <a:spAutoFit/>
          </a:bodyPr>
          <a:lstStyle/>
          <a:p>
            <a:r>
              <a:rPr lang="en-US" sz="2400" dirty="0"/>
              <a:t>9 distinct </a:t>
            </a:r>
            <a:r>
              <a:rPr lang="en-US" sz="2400" i="1" dirty="0"/>
              <a:t>Gardnerella</a:t>
            </a:r>
            <a:r>
              <a:rPr lang="en-US" sz="2400" dirty="0"/>
              <a:t> groups via core-genome similarity</a:t>
            </a:r>
            <a:endParaRPr lang="en-US" sz="2400" b="1" dirty="0">
              <a:latin typeface="+mj-lt"/>
            </a:endParaRPr>
          </a:p>
        </p:txBody>
      </p:sp>
      <p:pic>
        <p:nvPicPr>
          <p:cNvPr id="8" name="Picture 7">
            <a:extLst>
              <a:ext uri="{FF2B5EF4-FFF2-40B4-BE49-F238E27FC236}">
                <a16:creationId xmlns:a16="http://schemas.microsoft.com/office/drawing/2014/main" id="{EAFEF4A5-BC92-4D10-BFF1-C40FF0DEB463}"/>
              </a:ext>
            </a:extLst>
          </p:cNvPr>
          <p:cNvPicPr>
            <a:picLocks noChangeAspect="1"/>
          </p:cNvPicPr>
          <p:nvPr/>
        </p:nvPicPr>
        <p:blipFill>
          <a:blip r:embed="rId3"/>
          <a:stretch>
            <a:fillRect/>
          </a:stretch>
        </p:blipFill>
        <p:spPr>
          <a:xfrm>
            <a:off x="707082" y="1201699"/>
            <a:ext cx="2856658" cy="4811212"/>
          </a:xfrm>
          <a:prstGeom prst="rect">
            <a:avLst/>
          </a:prstGeom>
        </p:spPr>
      </p:pic>
      <p:pic>
        <p:nvPicPr>
          <p:cNvPr id="9" name="Picture 8">
            <a:extLst>
              <a:ext uri="{FF2B5EF4-FFF2-40B4-BE49-F238E27FC236}">
                <a16:creationId xmlns:a16="http://schemas.microsoft.com/office/drawing/2014/main" id="{195553D3-D7CF-403D-8377-9791188C81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93006" y="1194476"/>
            <a:ext cx="4057242" cy="4842878"/>
          </a:xfrm>
          <a:prstGeom prst="rect">
            <a:avLst/>
          </a:prstGeom>
        </p:spPr>
      </p:pic>
      <p:sp>
        <p:nvSpPr>
          <p:cNvPr id="10" name="Rectangle 9">
            <a:extLst>
              <a:ext uri="{FF2B5EF4-FFF2-40B4-BE49-F238E27FC236}">
                <a16:creationId xmlns:a16="http://schemas.microsoft.com/office/drawing/2014/main" id="{E0BA9A76-E52F-476A-972E-F4055D149DFC}"/>
              </a:ext>
            </a:extLst>
          </p:cNvPr>
          <p:cNvSpPr/>
          <p:nvPr/>
        </p:nvSpPr>
        <p:spPr>
          <a:xfrm>
            <a:off x="2382254" y="1198117"/>
            <a:ext cx="397042" cy="4851269"/>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ED9D8D-DEC8-4ED8-ABB4-243CA6D47701}"/>
              </a:ext>
            </a:extLst>
          </p:cNvPr>
          <p:cNvSpPr/>
          <p:nvPr/>
        </p:nvSpPr>
        <p:spPr>
          <a:xfrm>
            <a:off x="4093006" y="1259399"/>
            <a:ext cx="397042" cy="291740"/>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3101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630432" y="1551138"/>
            <a:ext cx="7112727" cy="3517340"/>
          </a:xfrm>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8</a:t>
            </a:fld>
            <a:endParaRPr lang="en-US"/>
          </a:p>
        </p:txBody>
      </p:sp>
      <p:sp>
        <p:nvSpPr>
          <p:cNvPr id="7" name="TextBox 6"/>
          <p:cNvSpPr txBox="1"/>
          <p:nvPr/>
        </p:nvSpPr>
        <p:spPr>
          <a:xfrm>
            <a:off x="630432" y="574272"/>
            <a:ext cx="9511683" cy="830997"/>
          </a:xfrm>
          <a:prstGeom prst="rect">
            <a:avLst/>
          </a:prstGeom>
          <a:noFill/>
        </p:spPr>
        <p:txBody>
          <a:bodyPr wrap="square" rtlCol="0">
            <a:spAutoFit/>
          </a:bodyPr>
          <a:lstStyle/>
          <a:p>
            <a:r>
              <a:rPr lang="en-US" sz="2400" dirty="0"/>
              <a:t>Accessory genome repertoire is linked to </a:t>
            </a:r>
            <a:r>
              <a:rPr lang="en-US" sz="2400" i="1" dirty="0"/>
              <a:t>Gardnerella</a:t>
            </a:r>
            <a:r>
              <a:rPr lang="en-US" sz="2400" dirty="0"/>
              <a:t> genomospecies identify</a:t>
            </a:r>
            <a:endParaRPr lang="en-US" sz="2400" b="1" dirty="0">
              <a:latin typeface="+mj-lt"/>
            </a:endParaRPr>
          </a:p>
        </p:txBody>
      </p:sp>
      <p:sp>
        <p:nvSpPr>
          <p:cNvPr id="11" name="Rectangle 10">
            <a:extLst>
              <a:ext uri="{FF2B5EF4-FFF2-40B4-BE49-F238E27FC236}">
                <a16:creationId xmlns:a16="http://schemas.microsoft.com/office/drawing/2014/main" id="{96ED9D8D-DEC8-4ED8-ABB4-243CA6D47701}"/>
              </a:ext>
            </a:extLst>
          </p:cNvPr>
          <p:cNvSpPr/>
          <p:nvPr/>
        </p:nvSpPr>
        <p:spPr>
          <a:xfrm>
            <a:off x="4093006" y="1259399"/>
            <a:ext cx="397042" cy="291740"/>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AE9564B-846F-4D79-A511-DF34A6DED9B9}"/>
              </a:ext>
            </a:extLst>
          </p:cNvPr>
          <p:cNvPicPr>
            <a:picLocks noChangeAspect="1"/>
          </p:cNvPicPr>
          <p:nvPr/>
        </p:nvPicPr>
        <p:blipFill>
          <a:blip r:embed="rId3"/>
          <a:stretch>
            <a:fillRect/>
          </a:stretch>
        </p:blipFill>
        <p:spPr>
          <a:xfrm>
            <a:off x="1214650" y="1448800"/>
            <a:ext cx="7298917" cy="4585156"/>
          </a:xfrm>
          <a:prstGeom prst="rect">
            <a:avLst/>
          </a:prstGeom>
        </p:spPr>
      </p:pic>
    </p:spTree>
    <p:extLst>
      <p:ext uri="{BB962C8B-B14F-4D97-AF65-F5344CB8AC3E}">
        <p14:creationId xmlns:p14="http://schemas.microsoft.com/office/powerpoint/2010/main" val="963221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9</a:t>
            </a:fld>
            <a:endParaRPr lang="en-US"/>
          </a:p>
        </p:txBody>
      </p:sp>
      <p:sp>
        <p:nvSpPr>
          <p:cNvPr id="7" name="TextBox 6"/>
          <p:cNvSpPr txBox="1"/>
          <p:nvPr/>
        </p:nvSpPr>
        <p:spPr>
          <a:xfrm>
            <a:off x="743803" y="601568"/>
            <a:ext cx="9190961" cy="830997"/>
          </a:xfrm>
          <a:prstGeom prst="rect">
            <a:avLst/>
          </a:prstGeom>
          <a:noFill/>
        </p:spPr>
        <p:txBody>
          <a:bodyPr wrap="square" rtlCol="0">
            <a:spAutoFit/>
          </a:bodyPr>
          <a:lstStyle/>
          <a:p>
            <a:r>
              <a:rPr lang="en-US" sz="2400" dirty="0"/>
              <a:t>Differences in accessory gene content between the genomospecies include nutrient acquisition genes</a:t>
            </a:r>
            <a:endParaRPr lang="en-US" sz="2400" b="1" dirty="0">
              <a:latin typeface="+mj-lt"/>
            </a:endParaRPr>
          </a:p>
        </p:txBody>
      </p:sp>
      <p:pic>
        <p:nvPicPr>
          <p:cNvPr id="8" name="Picture 7">
            <a:extLst>
              <a:ext uri="{FF2B5EF4-FFF2-40B4-BE49-F238E27FC236}">
                <a16:creationId xmlns:a16="http://schemas.microsoft.com/office/drawing/2014/main" id="{D246F034-EE36-418A-97D5-5C9393BF4DE9}"/>
              </a:ext>
            </a:extLst>
          </p:cNvPr>
          <p:cNvPicPr>
            <a:picLocks noChangeAspect="1"/>
          </p:cNvPicPr>
          <p:nvPr/>
        </p:nvPicPr>
        <p:blipFill>
          <a:blip r:embed="rId3"/>
          <a:stretch>
            <a:fillRect/>
          </a:stretch>
        </p:blipFill>
        <p:spPr>
          <a:xfrm>
            <a:off x="1281568" y="1432565"/>
            <a:ext cx="6897318" cy="4571936"/>
          </a:xfrm>
          <a:prstGeom prst="rect">
            <a:avLst/>
          </a:prstGeom>
        </p:spPr>
      </p:pic>
      <p:sp>
        <p:nvSpPr>
          <p:cNvPr id="9" name="Rectangle 8">
            <a:extLst>
              <a:ext uri="{FF2B5EF4-FFF2-40B4-BE49-F238E27FC236}">
                <a16:creationId xmlns:a16="http://schemas.microsoft.com/office/drawing/2014/main" id="{5C35A8F8-E099-4D89-B06D-B8D2CA1625EC}"/>
              </a:ext>
            </a:extLst>
          </p:cNvPr>
          <p:cNvSpPr/>
          <p:nvPr/>
        </p:nvSpPr>
        <p:spPr>
          <a:xfrm>
            <a:off x="1281568" y="1517794"/>
            <a:ext cx="397042" cy="228207"/>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954B301-CAC2-4162-86E3-D8AA517900C1}"/>
              </a:ext>
            </a:extLst>
          </p:cNvPr>
          <p:cNvSpPr/>
          <p:nvPr/>
        </p:nvSpPr>
        <p:spPr>
          <a:xfrm>
            <a:off x="1137573" y="4100857"/>
            <a:ext cx="397042" cy="293722"/>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0404420"/>
      </p:ext>
    </p:extLst>
  </p:cSld>
  <p:clrMapOvr>
    <a:masterClrMapping/>
  </p:clrMapOvr>
</p:sld>
</file>

<file path=ppt/theme/theme1.xml><?xml version="1.0" encoding="utf-8"?>
<a:theme xmlns:a="http://schemas.openxmlformats.org/drawingml/2006/main" name="Office Theme">
  <a:themeElements>
    <a:clrScheme name="Custom 32">
      <a:dk1>
        <a:srgbClr val="1F1F1F"/>
      </a:dk1>
      <a:lt1>
        <a:sysClr val="window" lastClr="FFFFFF"/>
      </a:lt1>
      <a:dk2>
        <a:srgbClr val="636463"/>
      </a:dk2>
      <a:lt2>
        <a:srgbClr val="EEECE1"/>
      </a:lt2>
      <a:accent1>
        <a:srgbClr val="B11F24"/>
      </a:accent1>
      <a:accent2>
        <a:srgbClr val="005A84"/>
      </a:accent2>
      <a:accent3>
        <a:srgbClr val="E2A856"/>
      </a:accent3>
      <a:accent4>
        <a:srgbClr val="81ADA8"/>
      </a:accent4>
      <a:accent5>
        <a:srgbClr val="636463"/>
      </a:accent5>
      <a:accent6>
        <a:srgbClr val="328CB6"/>
      </a:accent6>
      <a:hlink>
        <a:srgbClr val="81ADA8"/>
      </a:hlink>
      <a:folHlink>
        <a:srgbClr val="81ADA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5496</TotalTime>
  <Words>1083</Words>
  <Application>Microsoft Office PowerPoint</Application>
  <PresentationFormat>On-screen Show (4:3)</PresentationFormat>
  <Paragraphs>186</Paragraphs>
  <Slides>14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Courier New</vt:lpstr>
      <vt:lpstr>Helvetica</vt:lpstr>
      <vt:lpstr>Times New Roman</vt:lpstr>
      <vt:lpstr>Office Theme</vt:lpstr>
      <vt:lpstr>PowerPoint Presentation</vt:lpstr>
      <vt:lpstr>Introduction- Gardnerella vaginalis is one of the causative agents of bacterial vaginosis </vt:lpstr>
      <vt:lpstr>Question 1</vt:lpstr>
      <vt:lpstr>Materials and Methods</vt:lpstr>
      <vt:lpstr>Question 2</vt:lpstr>
      <vt:lpstr>PowerPoint Presentation</vt:lpstr>
      <vt:lpstr>PowerPoint Presentation</vt:lpstr>
      <vt:lpstr>PowerPoint Presentation</vt:lpstr>
      <vt:lpstr>PowerPoint Presentation</vt:lpstr>
      <vt:lpstr>PowerPoint Presentation</vt:lpstr>
      <vt:lpstr>Question 3</vt:lpstr>
      <vt:lpstr>Conclusion - Gardnerella may be 9 different genomospecies with differences in gene content</vt:lpstr>
      <vt:lpstr>Accompanying Editorial by Munson and Carroll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Statistics and Quality Control</dc:title>
  <dc:creator>Christine Page</dc:creator>
  <cp:lastModifiedBy>Erin Roberts</cp:lastModifiedBy>
  <cp:revision>120</cp:revision>
  <dcterms:created xsi:type="dcterms:W3CDTF">2014-07-07T15:02:10Z</dcterms:created>
  <dcterms:modified xsi:type="dcterms:W3CDTF">2019-11-19T15:17:27Z</dcterms:modified>
</cp:coreProperties>
</file>