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4" r:id="rId3"/>
    <p:sldId id="267" r:id="rId4"/>
    <p:sldId id="278" r:id="rId5"/>
    <p:sldId id="266" r:id="rId6"/>
    <p:sldId id="268" r:id="rId7"/>
    <p:sldId id="270" r:id="rId8"/>
    <p:sldId id="282" r:id="rId9"/>
    <p:sldId id="283" r:id="rId10"/>
    <p:sldId id="285" r:id="rId11"/>
    <p:sldId id="287" r:id="rId12"/>
    <p:sldId id="274" r:id="rId13"/>
    <p:sldId id="275" r:id="rId14"/>
    <p:sldId id="269" r:id="rId15"/>
    <p:sldId id="261" r:id="rId16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AF1E25"/>
    <a:srgbClr val="1F33F5"/>
    <a:srgbClr val="040C5C"/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74"/>
    </p:cViewPr>
  </p:sorter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3\Document\Personal\Vylegzhanina\2019%20experiments\Article%20submission%203\Presentation%20for%20ClinChem\120717%20Timedependence%20301-304%206-30hour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13\Document\Personal\Vylegzhanina\2019%20experiments\Article%20submission%203\Presentation%20for%20ClinChem\120717%20Timedependence%20301-304%206-30hour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Лист1!$H$2:$H$3</c:f>
              <c:strCache>
                <c:ptCount val="1"/>
                <c:pt idx="0">
                  <c:v>6 hours</c:v>
                </c:pt>
              </c:strCache>
            </c:strRef>
          </c:tx>
          <c:spPr>
            <a:ln w="22225">
              <a:solidFill>
                <a:srgbClr val="00B050"/>
              </a:solidFill>
            </a:ln>
          </c:spPr>
          <c:marker>
            <c:symbol val="diamond"/>
            <c:size val="5"/>
            <c:spPr>
              <a:solidFill>
                <a:srgbClr val="00B050"/>
              </a:solidFill>
              <a:ln w="25400">
                <a:solidFill>
                  <a:srgbClr val="00B050"/>
                </a:solidFill>
              </a:ln>
            </c:spPr>
          </c:marker>
          <c:xVal>
            <c:numRef>
              <c:f>Лист1!$G$4:$G$73</c:f>
              <c:numCache>
                <c:formatCode>General</c:formatCode>
                <c:ptCount val="70"/>
                <c:pt idx="0">
                  <c:v>41.522010000000023</c:v>
                </c:pt>
                <c:pt idx="1">
                  <c:v>42.521750000000011</c:v>
                </c:pt>
                <c:pt idx="2">
                  <c:v>43.524790000000003</c:v>
                </c:pt>
                <c:pt idx="3">
                  <c:v>44.524520000000003</c:v>
                </c:pt>
                <c:pt idx="4">
                  <c:v>45.524250000000002</c:v>
                </c:pt>
                <c:pt idx="5">
                  <c:v>46.523960000000002</c:v>
                </c:pt>
                <c:pt idx="6">
                  <c:v>47.523690000000002</c:v>
                </c:pt>
                <c:pt idx="7">
                  <c:v>48.526740000000011</c:v>
                </c:pt>
                <c:pt idx="8">
                  <c:v>49.526450000000011</c:v>
                </c:pt>
                <c:pt idx="9">
                  <c:v>50.526180000000011</c:v>
                </c:pt>
                <c:pt idx="10">
                  <c:v>51.525920000000013</c:v>
                </c:pt>
                <c:pt idx="11">
                  <c:v>52.525610000000022</c:v>
                </c:pt>
                <c:pt idx="12">
                  <c:v>53.528680000000001</c:v>
                </c:pt>
                <c:pt idx="13">
                  <c:v>54.528410000000022</c:v>
                </c:pt>
                <c:pt idx="14">
                  <c:v>55.528110000000027</c:v>
                </c:pt>
                <c:pt idx="15">
                  <c:v>56.527850000000001</c:v>
                </c:pt>
                <c:pt idx="16">
                  <c:v>57.52758</c:v>
                </c:pt>
                <c:pt idx="17">
                  <c:v>58.5306</c:v>
                </c:pt>
                <c:pt idx="18">
                  <c:v>59.530330000000021</c:v>
                </c:pt>
                <c:pt idx="19">
                  <c:v>60.530070000000002</c:v>
                </c:pt>
                <c:pt idx="20">
                  <c:v>61.529770000000013</c:v>
                </c:pt>
                <c:pt idx="21">
                  <c:v>62.529500000000013</c:v>
                </c:pt>
                <c:pt idx="22">
                  <c:v>63.532570000000021</c:v>
                </c:pt>
                <c:pt idx="23">
                  <c:v>64.532329999999988</c:v>
                </c:pt>
                <c:pt idx="24">
                  <c:v>65.53201</c:v>
                </c:pt>
                <c:pt idx="25">
                  <c:v>66.531739999999999</c:v>
                </c:pt>
                <c:pt idx="26">
                  <c:v>67.531480000000002</c:v>
                </c:pt>
                <c:pt idx="27">
                  <c:v>68.534509999999997</c:v>
                </c:pt>
                <c:pt idx="28">
                  <c:v>69.534250000000043</c:v>
                </c:pt>
                <c:pt idx="29">
                  <c:v>70.533990000000003</c:v>
                </c:pt>
                <c:pt idx="30">
                  <c:v>71.533670000000001</c:v>
                </c:pt>
                <c:pt idx="31">
                  <c:v>72.533410000000003</c:v>
                </c:pt>
                <c:pt idx="32">
                  <c:v>73.536479999999983</c:v>
                </c:pt>
                <c:pt idx="33">
                  <c:v>74.536159999999995</c:v>
                </c:pt>
                <c:pt idx="34">
                  <c:v>75.535899999999998</c:v>
                </c:pt>
                <c:pt idx="35">
                  <c:v>76.535659999999993</c:v>
                </c:pt>
                <c:pt idx="36">
                  <c:v>77.535339999999962</c:v>
                </c:pt>
                <c:pt idx="37">
                  <c:v>78.538399999999982</c:v>
                </c:pt>
                <c:pt idx="38">
                  <c:v>79.538150000000002</c:v>
                </c:pt>
                <c:pt idx="39">
                  <c:v>80.53783</c:v>
                </c:pt>
                <c:pt idx="40">
                  <c:v>81.537570000000002</c:v>
                </c:pt>
                <c:pt idx="41">
                  <c:v>82.537319999999994</c:v>
                </c:pt>
                <c:pt idx="42">
                  <c:v>83.540329999999997</c:v>
                </c:pt>
                <c:pt idx="43">
                  <c:v>84.540049999999994</c:v>
                </c:pt>
                <c:pt idx="44">
                  <c:v>85.539810000000003</c:v>
                </c:pt>
                <c:pt idx="45">
                  <c:v>86.539490000000001</c:v>
                </c:pt>
                <c:pt idx="46">
                  <c:v>87.539230000000003</c:v>
                </c:pt>
                <c:pt idx="47">
                  <c:v>88.542299999999997</c:v>
                </c:pt>
                <c:pt idx="48">
                  <c:v>89.541979999999995</c:v>
                </c:pt>
                <c:pt idx="49">
                  <c:v>90.541709999999995</c:v>
                </c:pt>
                <c:pt idx="50">
                  <c:v>91.541460000000043</c:v>
                </c:pt>
                <c:pt idx="51">
                  <c:v>92.541150000000044</c:v>
                </c:pt>
                <c:pt idx="52">
                  <c:v>93.54420000000006</c:v>
                </c:pt>
                <c:pt idx="53">
                  <c:v>94.543960000000027</c:v>
                </c:pt>
                <c:pt idx="54">
                  <c:v>95.543679999999995</c:v>
                </c:pt>
                <c:pt idx="55">
                  <c:v>96.543379999999999</c:v>
                </c:pt>
                <c:pt idx="56">
                  <c:v>97.543130000000005</c:v>
                </c:pt>
                <c:pt idx="57">
                  <c:v>98.546200000000027</c:v>
                </c:pt>
                <c:pt idx="58">
                  <c:v>99.545879999999983</c:v>
                </c:pt>
                <c:pt idx="59">
                  <c:v>100.54559999999999</c:v>
                </c:pt>
                <c:pt idx="60">
                  <c:v>101.5454</c:v>
                </c:pt>
                <c:pt idx="61">
                  <c:v>102.5484</c:v>
                </c:pt>
                <c:pt idx="62">
                  <c:v>103.54810000000002</c:v>
                </c:pt>
                <c:pt idx="63">
                  <c:v>104.54790000000004</c:v>
                </c:pt>
                <c:pt idx="64">
                  <c:v>105.54750000000004</c:v>
                </c:pt>
                <c:pt idx="65">
                  <c:v>106.5506</c:v>
                </c:pt>
                <c:pt idx="66">
                  <c:v>107.5504</c:v>
                </c:pt>
                <c:pt idx="67">
                  <c:v>108.55</c:v>
                </c:pt>
                <c:pt idx="68">
                  <c:v>109.5498</c:v>
                </c:pt>
                <c:pt idx="69">
                  <c:v>110.54949999999999</c:v>
                </c:pt>
              </c:numCache>
            </c:numRef>
          </c:xVal>
          <c:yVal>
            <c:numRef>
              <c:f>Лист1!$H$4:$H$73</c:f>
              <c:numCache>
                <c:formatCode>General</c:formatCode>
                <c:ptCount val="70"/>
                <c:pt idx="0">
                  <c:v>6.040000000000003E-2</c:v>
                </c:pt>
                <c:pt idx="1">
                  <c:v>-7.8800000000000037E-2</c:v>
                </c:pt>
                <c:pt idx="2">
                  <c:v>-4.7400000000000032E-2</c:v>
                </c:pt>
                <c:pt idx="3">
                  <c:v>-3.0700000000000012E-2</c:v>
                </c:pt>
                <c:pt idx="4">
                  <c:v>0.11030000000000002</c:v>
                </c:pt>
                <c:pt idx="5">
                  <c:v>-6.8400000000000044E-2</c:v>
                </c:pt>
                <c:pt idx="6">
                  <c:v>-8.7000000000000046E-3</c:v>
                </c:pt>
                <c:pt idx="7">
                  <c:v>6.5600000000000033E-2</c:v>
                </c:pt>
                <c:pt idx="8">
                  <c:v>-4.030000000000003E-2</c:v>
                </c:pt>
                <c:pt idx="9">
                  <c:v>-3.680000000000002E-2</c:v>
                </c:pt>
                <c:pt idx="10">
                  <c:v>-3.680000000000002E-2</c:v>
                </c:pt>
                <c:pt idx="11">
                  <c:v>2.3099999999999999E-2</c:v>
                </c:pt>
                <c:pt idx="12">
                  <c:v>5.0200000000000022E-2</c:v>
                </c:pt>
                <c:pt idx="13">
                  <c:v>7.2200000000000014E-2</c:v>
                </c:pt>
                <c:pt idx="14">
                  <c:v>0.16950000000000012</c:v>
                </c:pt>
                <c:pt idx="15">
                  <c:v>0.36390000000000017</c:v>
                </c:pt>
                <c:pt idx="16">
                  <c:v>0.64050000000000029</c:v>
                </c:pt>
                <c:pt idx="17">
                  <c:v>0.90920000000000001</c:v>
                </c:pt>
                <c:pt idx="18">
                  <c:v>1.1771</c:v>
                </c:pt>
                <c:pt idx="19">
                  <c:v>1.4165999999999994</c:v>
                </c:pt>
                <c:pt idx="20">
                  <c:v>1.6147</c:v>
                </c:pt>
                <c:pt idx="21">
                  <c:v>1.7132000000000001</c:v>
                </c:pt>
                <c:pt idx="22">
                  <c:v>1.7260000000000006</c:v>
                </c:pt>
                <c:pt idx="23">
                  <c:v>1.4327999999999994</c:v>
                </c:pt>
                <c:pt idx="24">
                  <c:v>1.0860000000000001</c:v>
                </c:pt>
                <c:pt idx="25">
                  <c:v>1.0276999999999994</c:v>
                </c:pt>
                <c:pt idx="26">
                  <c:v>0.77480000000000004</c:v>
                </c:pt>
                <c:pt idx="27">
                  <c:v>0.63190000000000035</c:v>
                </c:pt>
                <c:pt idx="28">
                  <c:v>0.6770000000000006</c:v>
                </c:pt>
                <c:pt idx="29">
                  <c:v>0.86370000000000036</c:v>
                </c:pt>
                <c:pt idx="30">
                  <c:v>1.2398999999999993</c:v>
                </c:pt>
                <c:pt idx="31">
                  <c:v>1.5212999999999994</c:v>
                </c:pt>
                <c:pt idx="32">
                  <c:v>1.8911</c:v>
                </c:pt>
                <c:pt idx="33">
                  <c:v>2.2014</c:v>
                </c:pt>
                <c:pt idx="34">
                  <c:v>2.3998999999999988</c:v>
                </c:pt>
                <c:pt idx="35">
                  <c:v>2.4017999999999997</c:v>
                </c:pt>
                <c:pt idx="36">
                  <c:v>2.3591999999999986</c:v>
                </c:pt>
                <c:pt idx="37">
                  <c:v>2.0609999999999999</c:v>
                </c:pt>
                <c:pt idx="38">
                  <c:v>1.7433000000000001</c:v>
                </c:pt>
                <c:pt idx="39">
                  <c:v>1.3855999999999993</c:v>
                </c:pt>
                <c:pt idx="40">
                  <c:v>1.2410999999999994</c:v>
                </c:pt>
                <c:pt idx="41">
                  <c:v>1.1006</c:v>
                </c:pt>
                <c:pt idx="42">
                  <c:v>0.96900000000000031</c:v>
                </c:pt>
                <c:pt idx="43">
                  <c:v>0.83230000000000004</c:v>
                </c:pt>
                <c:pt idx="44">
                  <c:v>0.7513000000000003</c:v>
                </c:pt>
                <c:pt idx="45">
                  <c:v>0.58910000000000029</c:v>
                </c:pt>
                <c:pt idx="46">
                  <c:v>0.58630000000000004</c:v>
                </c:pt>
                <c:pt idx="47">
                  <c:v>0.44620000000000021</c:v>
                </c:pt>
                <c:pt idx="48">
                  <c:v>0.30290000000000017</c:v>
                </c:pt>
                <c:pt idx="49">
                  <c:v>0.19130000000000008</c:v>
                </c:pt>
                <c:pt idx="50">
                  <c:v>0.1024</c:v>
                </c:pt>
                <c:pt idx="51">
                  <c:v>4.1500000000000002E-2</c:v>
                </c:pt>
                <c:pt idx="52">
                  <c:v>6.7100000000000048E-2</c:v>
                </c:pt>
                <c:pt idx="53">
                  <c:v>1.2300000000000007E-2</c:v>
                </c:pt>
                <c:pt idx="54">
                  <c:v>3.170000000000002E-2</c:v>
                </c:pt>
                <c:pt idx="55">
                  <c:v>-1.3599999999999999E-2</c:v>
                </c:pt>
                <c:pt idx="56">
                  <c:v>-1.2000000000000007E-2</c:v>
                </c:pt>
                <c:pt idx="57">
                  <c:v>-4.7000000000000028E-3</c:v>
                </c:pt>
                <c:pt idx="58">
                  <c:v>0.1024</c:v>
                </c:pt>
                <c:pt idx="59">
                  <c:v>6.610000000000002E-2</c:v>
                </c:pt>
                <c:pt idx="60">
                  <c:v>1.9000000000000013E-3</c:v>
                </c:pt>
                <c:pt idx="61">
                  <c:v>2.0400000000000012E-2</c:v>
                </c:pt>
                <c:pt idx="62">
                  <c:v>-6.0000000000000053E-3</c:v>
                </c:pt>
                <c:pt idx="63">
                  <c:v>3.5000000000000027E-3</c:v>
                </c:pt>
                <c:pt idx="64">
                  <c:v>-6.8000000000000031E-3</c:v>
                </c:pt>
                <c:pt idx="65">
                  <c:v>-2.5400000000000009E-2</c:v>
                </c:pt>
                <c:pt idx="66">
                  <c:v>-2.8799999999999999E-2</c:v>
                </c:pt>
                <c:pt idx="67">
                  <c:v>-3.1000000000000024E-2</c:v>
                </c:pt>
                <c:pt idx="68">
                  <c:v>-5.6600000000000004E-2</c:v>
                </c:pt>
                <c:pt idx="69">
                  <c:v>-3.9900000000000012E-2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1C-41BC-878C-6B0F7293984B}"/>
            </c:ext>
          </c:extLst>
        </c:ser>
        <c:ser>
          <c:idx val="1"/>
          <c:order val="1"/>
          <c:tx>
            <c:strRef>
              <c:f>Лист1!$I$2:$I$3</c:f>
              <c:strCache>
                <c:ptCount val="1"/>
                <c:pt idx="0">
                  <c:v>30 hours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circle"/>
            <c:size val="4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Лист1!$G$4:$G$73</c:f>
              <c:numCache>
                <c:formatCode>General</c:formatCode>
                <c:ptCount val="70"/>
                <c:pt idx="0">
                  <c:v>41.522010000000023</c:v>
                </c:pt>
                <c:pt idx="1">
                  <c:v>42.521750000000011</c:v>
                </c:pt>
                <c:pt idx="2">
                  <c:v>43.524790000000003</c:v>
                </c:pt>
                <c:pt idx="3">
                  <c:v>44.524520000000003</c:v>
                </c:pt>
                <c:pt idx="4">
                  <c:v>45.524250000000002</c:v>
                </c:pt>
                <c:pt idx="5">
                  <c:v>46.523960000000002</c:v>
                </c:pt>
                <c:pt idx="6">
                  <c:v>47.523690000000002</c:v>
                </c:pt>
                <c:pt idx="7">
                  <c:v>48.526740000000011</c:v>
                </c:pt>
                <c:pt idx="8">
                  <c:v>49.526450000000011</c:v>
                </c:pt>
                <c:pt idx="9">
                  <c:v>50.526180000000011</c:v>
                </c:pt>
                <c:pt idx="10">
                  <c:v>51.525920000000013</c:v>
                </c:pt>
                <c:pt idx="11">
                  <c:v>52.525610000000022</c:v>
                </c:pt>
                <c:pt idx="12">
                  <c:v>53.528680000000001</c:v>
                </c:pt>
                <c:pt idx="13">
                  <c:v>54.528410000000022</c:v>
                </c:pt>
                <c:pt idx="14">
                  <c:v>55.528110000000027</c:v>
                </c:pt>
                <c:pt idx="15">
                  <c:v>56.527850000000001</c:v>
                </c:pt>
                <c:pt idx="16">
                  <c:v>57.52758</c:v>
                </c:pt>
                <c:pt idx="17">
                  <c:v>58.5306</c:v>
                </c:pt>
                <c:pt idx="18">
                  <c:v>59.530330000000021</c:v>
                </c:pt>
                <c:pt idx="19">
                  <c:v>60.530070000000002</c:v>
                </c:pt>
                <c:pt idx="20">
                  <c:v>61.529770000000013</c:v>
                </c:pt>
                <c:pt idx="21">
                  <c:v>62.529500000000013</c:v>
                </c:pt>
                <c:pt idx="22">
                  <c:v>63.532570000000021</c:v>
                </c:pt>
                <c:pt idx="23">
                  <c:v>64.532329999999988</c:v>
                </c:pt>
                <c:pt idx="24">
                  <c:v>65.53201</c:v>
                </c:pt>
                <c:pt idx="25">
                  <c:v>66.531739999999999</c:v>
                </c:pt>
                <c:pt idx="26">
                  <c:v>67.531480000000002</c:v>
                </c:pt>
                <c:pt idx="27">
                  <c:v>68.534509999999997</c:v>
                </c:pt>
                <c:pt idx="28">
                  <c:v>69.534250000000043</c:v>
                </c:pt>
                <c:pt idx="29">
                  <c:v>70.533990000000003</c:v>
                </c:pt>
                <c:pt idx="30">
                  <c:v>71.533670000000001</c:v>
                </c:pt>
                <c:pt idx="31">
                  <c:v>72.533410000000003</c:v>
                </c:pt>
                <c:pt idx="32">
                  <c:v>73.536479999999983</c:v>
                </c:pt>
                <c:pt idx="33">
                  <c:v>74.536159999999995</c:v>
                </c:pt>
                <c:pt idx="34">
                  <c:v>75.535899999999998</c:v>
                </c:pt>
                <c:pt idx="35">
                  <c:v>76.535659999999993</c:v>
                </c:pt>
                <c:pt idx="36">
                  <c:v>77.535339999999962</c:v>
                </c:pt>
                <c:pt idx="37">
                  <c:v>78.538399999999982</c:v>
                </c:pt>
                <c:pt idx="38">
                  <c:v>79.538150000000002</c:v>
                </c:pt>
                <c:pt idx="39">
                  <c:v>80.53783</c:v>
                </c:pt>
                <c:pt idx="40">
                  <c:v>81.537570000000002</c:v>
                </c:pt>
                <c:pt idx="41">
                  <c:v>82.537319999999994</c:v>
                </c:pt>
                <c:pt idx="42">
                  <c:v>83.540329999999997</c:v>
                </c:pt>
                <c:pt idx="43">
                  <c:v>84.540049999999994</c:v>
                </c:pt>
                <c:pt idx="44">
                  <c:v>85.539810000000003</c:v>
                </c:pt>
                <c:pt idx="45">
                  <c:v>86.539490000000001</c:v>
                </c:pt>
                <c:pt idx="46">
                  <c:v>87.539230000000003</c:v>
                </c:pt>
                <c:pt idx="47">
                  <c:v>88.542299999999997</c:v>
                </c:pt>
                <c:pt idx="48">
                  <c:v>89.541979999999995</c:v>
                </c:pt>
                <c:pt idx="49">
                  <c:v>90.541709999999995</c:v>
                </c:pt>
                <c:pt idx="50">
                  <c:v>91.541460000000043</c:v>
                </c:pt>
                <c:pt idx="51">
                  <c:v>92.541150000000044</c:v>
                </c:pt>
                <c:pt idx="52">
                  <c:v>93.54420000000006</c:v>
                </c:pt>
                <c:pt idx="53">
                  <c:v>94.543960000000027</c:v>
                </c:pt>
                <c:pt idx="54">
                  <c:v>95.543679999999995</c:v>
                </c:pt>
                <c:pt idx="55">
                  <c:v>96.543379999999999</c:v>
                </c:pt>
                <c:pt idx="56">
                  <c:v>97.543130000000005</c:v>
                </c:pt>
                <c:pt idx="57">
                  <c:v>98.546200000000027</c:v>
                </c:pt>
                <c:pt idx="58">
                  <c:v>99.545879999999983</c:v>
                </c:pt>
                <c:pt idx="59">
                  <c:v>100.54559999999999</c:v>
                </c:pt>
                <c:pt idx="60">
                  <c:v>101.5454</c:v>
                </c:pt>
                <c:pt idx="61">
                  <c:v>102.5484</c:v>
                </c:pt>
                <c:pt idx="62">
                  <c:v>103.54810000000002</c:v>
                </c:pt>
                <c:pt idx="63">
                  <c:v>104.54790000000004</c:v>
                </c:pt>
                <c:pt idx="64">
                  <c:v>105.54750000000004</c:v>
                </c:pt>
                <c:pt idx="65">
                  <c:v>106.5506</c:v>
                </c:pt>
                <c:pt idx="66">
                  <c:v>107.5504</c:v>
                </c:pt>
                <c:pt idx="67">
                  <c:v>108.55</c:v>
                </c:pt>
                <c:pt idx="68">
                  <c:v>109.5498</c:v>
                </c:pt>
                <c:pt idx="69">
                  <c:v>110.54949999999999</c:v>
                </c:pt>
              </c:numCache>
            </c:numRef>
          </c:xVal>
          <c:yVal>
            <c:numRef>
              <c:f>Лист1!$I$4:$I$73</c:f>
              <c:numCache>
                <c:formatCode>General</c:formatCode>
                <c:ptCount val="70"/>
                <c:pt idx="0">
                  <c:v>-6.0000000000000053E-3</c:v>
                </c:pt>
                <c:pt idx="1">
                  <c:v>-5.9000000000000032E-2</c:v>
                </c:pt>
                <c:pt idx="2">
                  <c:v>-2.5200000000000014E-2</c:v>
                </c:pt>
                <c:pt idx="3">
                  <c:v>5.8600000000000013E-2</c:v>
                </c:pt>
                <c:pt idx="4">
                  <c:v>9.1500000000000054E-2</c:v>
                </c:pt>
                <c:pt idx="5">
                  <c:v>2.760000000000002E-2</c:v>
                </c:pt>
                <c:pt idx="6">
                  <c:v>9.6000000000000078E-3</c:v>
                </c:pt>
                <c:pt idx="7">
                  <c:v>-2.7100000000000013E-2</c:v>
                </c:pt>
                <c:pt idx="8">
                  <c:v>-1.6600000000000014E-2</c:v>
                </c:pt>
                <c:pt idx="9">
                  <c:v>-5.2700000000000032E-2</c:v>
                </c:pt>
                <c:pt idx="10">
                  <c:v>3.6400000000000023E-2</c:v>
                </c:pt>
                <c:pt idx="11">
                  <c:v>-1.1400000000000011E-2</c:v>
                </c:pt>
                <c:pt idx="12">
                  <c:v>-2.6900000000000014E-2</c:v>
                </c:pt>
                <c:pt idx="13">
                  <c:v>5.6000000000000025E-3</c:v>
                </c:pt>
                <c:pt idx="14">
                  <c:v>3.5800000000000019E-2</c:v>
                </c:pt>
                <c:pt idx="15">
                  <c:v>5.7800000000000039E-2</c:v>
                </c:pt>
                <c:pt idx="16">
                  <c:v>7.6800000000000035E-2</c:v>
                </c:pt>
                <c:pt idx="17">
                  <c:v>9.2200000000000004E-2</c:v>
                </c:pt>
                <c:pt idx="18">
                  <c:v>0.16360000000000008</c:v>
                </c:pt>
                <c:pt idx="19">
                  <c:v>0.18200000000000008</c:v>
                </c:pt>
                <c:pt idx="20">
                  <c:v>0.21770000000000009</c:v>
                </c:pt>
                <c:pt idx="21">
                  <c:v>0.25369999999999998</c:v>
                </c:pt>
                <c:pt idx="22">
                  <c:v>0.35110000000000002</c:v>
                </c:pt>
                <c:pt idx="23">
                  <c:v>0.31300000000000017</c:v>
                </c:pt>
                <c:pt idx="24">
                  <c:v>0.26329999999999998</c:v>
                </c:pt>
                <c:pt idx="25">
                  <c:v>0.28400000000000014</c:v>
                </c:pt>
                <c:pt idx="26">
                  <c:v>0.32180000000000025</c:v>
                </c:pt>
                <c:pt idx="27">
                  <c:v>0.36000000000000015</c:v>
                </c:pt>
                <c:pt idx="28">
                  <c:v>0.40240000000000015</c:v>
                </c:pt>
                <c:pt idx="29">
                  <c:v>0.48610000000000014</c:v>
                </c:pt>
                <c:pt idx="30">
                  <c:v>0.5487000000000003</c:v>
                </c:pt>
                <c:pt idx="31">
                  <c:v>0.53549999999999998</c:v>
                </c:pt>
                <c:pt idx="32">
                  <c:v>0.61670000000000036</c:v>
                </c:pt>
                <c:pt idx="33">
                  <c:v>0.76070000000000049</c:v>
                </c:pt>
                <c:pt idx="34">
                  <c:v>1.0643</c:v>
                </c:pt>
                <c:pt idx="35">
                  <c:v>1.4831999999999994</c:v>
                </c:pt>
                <c:pt idx="36">
                  <c:v>1.7216</c:v>
                </c:pt>
                <c:pt idx="37">
                  <c:v>1.8495999999999992</c:v>
                </c:pt>
                <c:pt idx="38">
                  <c:v>2.0945</c:v>
                </c:pt>
                <c:pt idx="39">
                  <c:v>2.0368999999999988</c:v>
                </c:pt>
                <c:pt idx="40">
                  <c:v>2.1897000000000002</c:v>
                </c:pt>
                <c:pt idx="41">
                  <c:v>2.0389999999999997</c:v>
                </c:pt>
                <c:pt idx="42">
                  <c:v>1.9903</c:v>
                </c:pt>
                <c:pt idx="43">
                  <c:v>1.8156999999999994</c:v>
                </c:pt>
                <c:pt idx="44">
                  <c:v>1.6595</c:v>
                </c:pt>
                <c:pt idx="45">
                  <c:v>1.4529999999999994</c:v>
                </c:pt>
                <c:pt idx="46">
                  <c:v>1.2736999999999994</c:v>
                </c:pt>
                <c:pt idx="47">
                  <c:v>0.93470000000000031</c:v>
                </c:pt>
                <c:pt idx="48">
                  <c:v>0.62360000000000049</c:v>
                </c:pt>
                <c:pt idx="49">
                  <c:v>0.30390000000000017</c:v>
                </c:pt>
                <c:pt idx="50">
                  <c:v>0.15410000000000001</c:v>
                </c:pt>
                <c:pt idx="51">
                  <c:v>6.6700000000000023E-2</c:v>
                </c:pt>
                <c:pt idx="52">
                  <c:v>1.0600000000000007E-2</c:v>
                </c:pt>
                <c:pt idx="53">
                  <c:v>-2.1900000000000013E-2</c:v>
                </c:pt>
                <c:pt idx="54">
                  <c:v>3.3000000000000002E-2</c:v>
                </c:pt>
                <c:pt idx="55">
                  <c:v>-1.4700000000000006E-2</c:v>
                </c:pt>
                <c:pt idx="56">
                  <c:v>-1.9199999999999998E-2</c:v>
                </c:pt>
                <c:pt idx="57">
                  <c:v>4.4000000000000029E-3</c:v>
                </c:pt>
                <c:pt idx="58">
                  <c:v>0.1024</c:v>
                </c:pt>
                <c:pt idx="59">
                  <c:v>3.1900000000000012E-2</c:v>
                </c:pt>
                <c:pt idx="60">
                  <c:v>5.8200000000000023E-2</c:v>
                </c:pt>
                <c:pt idx="61">
                  <c:v>-3.7200000000000018E-2</c:v>
                </c:pt>
                <c:pt idx="62">
                  <c:v>-2.81E-2</c:v>
                </c:pt>
                <c:pt idx="63">
                  <c:v>-5.1800000000000013E-2</c:v>
                </c:pt>
                <c:pt idx="64">
                  <c:v>2.8600000000000014E-2</c:v>
                </c:pt>
                <c:pt idx="65">
                  <c:v>-4.6800000000000022E-2</c:v>
                </c:pt>
                <c:pt idx="66">
                  <c:v>1.5500000000000009E-2</c:v>
                </c:pt>
                <c:pt idx="67">
                  <c:v>-3.0700000000000012E-2</c:v>
                </c:pt>
                <c:pt idx="68">
                  <c:v>-1.4500000000000008E-2</c:v>
                </c:pt>
                <c:pt idx="69">
                  <c:v>-2.4000000000000014E-2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A1C-41BC-878C-6B0F72939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10464"/>
        <c:axId val="63321216"/>
      </c:scatterChart>
      <c:valAx>
        <c:axId val="63310464"/>
        <c:scaling>
          <c:orientation val="minMax"/>
          <c:max val="111"/>
          <c:min val="40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ru-RU"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Elution volume, ml</a:t>
                </a:r>
                <a:endParaRPr lang="ru-RU"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3321216"/>
        <c:crosses val="autoZero"/>
        <c:crossBetween val="midCat"/>
        <c:majorUnit val="5"/>
        <c:minorUnit val="1"/>
      </c:valAx>
      <c:valAx>
        <c:axId val="63321216"/>
        <c:scaling>
          <c:orientation val="minMax"/>
          <c:max val="2.5"/>
          <c:min val="0"/>
        </c:scaling>
        <c:delete val="0"/>
        <c:axPos val="l"/>
        <c:minorGridlines/>
        <c:title>
          <c:tx>
            <c:rich>
              <a:bodyPr/>
              <a:lstStyle/>
              <a:p>
                <a:pPr>
                  <a:defRPr sz="800" b="0"/>
                </a:pPr>
                <a:r>
                  <a:rPr lang="en-US" sz="800" b="0" dirty="0"/>
                  <a:t>ITC/IC- complex concentration, </a:t>
                </a:r>
                <a:r>
                  <a:rPr lang="en-US" sz="800" b="0" dirty="0" err="1"/>
                  <a:t>ng</a:t>
                </a:r>
                <a:r>
                  <a:rPr lang="en-US" sz="800" b="0" dirty="0"/>
                  <a:t>/ml</a:t>
                </a:r>
                <a:endParaRPr lang="ru-RU" sz="800" b="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3310464"/>
        <c:crosses val="autoZero"/>
        <c:crossBetween val="midCat"/>
        <c:majorUnit val="0.5"/>
        <c:min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Лист1!$L$2:$L$3</c:f>
              <c:strCache>
                <c:ptCount val="1"/>
                <c:pt idx="0">
                  <c:v>6 hours</c:v>
                </c:pt>
              </c:strCache>
            </c:strRef>
          </c:tx>
          <c:spPr>
            <a:ln w="31750">
              <a:solidFill>
                <a:srgbClr val="00B050"/>
              </a:solidFill>
            </a:ln>
          </c:spPr>
          <c:marker>
            <c:symbol val="square"/>
            <c:size val="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Лист1!$K$4:$K$73</c:f>
              <c:numCache>
                <c:formatCode>General</c:formatCode>
                <c:ptCount val="70"/>
                <c:pt idx="0">
                  <c:v>41.522010000000023</c:v>
                </c:pt>
                <c:pt idx="1">
                  <c:v>42.521750000000011</c:v>
                </c:pt>
                <c:pt idx="2">
                  <c:v>43.524790000000003</c:v>
                </c:pt>
                <c:pt idx="3">
                  <c:v>44.524520000000003</c:v>
                </c:pt>
                <c:pt idx="4">
                  <c:v>45.524250000000002</c:v>
                </c:pt>
                <c:pt idx="5">
                  <c:v>46.523960000000002</c:v>
                </c:pt>
                <c:pt idx="6">
                  <c:v>47.523690000000002</c:v>
                </c:pt>
                <c:pt idx="7">
                  <c:v>48.526740000000011</c:v>
                </c:pt>
                <c:pt idx="8">
                  <c:v>49.526450000000011</c:v>
                </c:pt>
                <c:pt idx="9">
                  <c:v>50.526180000000011</c:v>
                </c:pt>
                <c:pt idx="10">
                  <c:v>51.525920000000013</c:v>
                </c:pt>
                <c:pt idx="11">
                  <c:v>52.525610000000022</c:v>
                </c:pt>
                <c:pt idx="12">
                  <c:v>53.528680000000001</c:v>
                </c:pt>
                <c:pt idx="13">
                  <c:v>54.528410000000022</c:v>
                </c:pt>
                <c:pt idx="14">
                  <c:v>55.528110000000027</c:v>
                </c:pt>
                <c:pt idx="15">
                  <c:v>56.527850000000001</c:v>
                </c:pt>
                <c:pt idx="16">
                  <c:v>57.52758</c:v>
                </c:pt>
                <c:pt idx="17">
                  <c:v>58.5306</c:v>
                </c:pt>
                <c:pt idx="18">
                  <c:v>59.530330000000021</c:v>
                </c:pt>
                <c:pt idx="19">
                  <c:v>60.530070000000002</c:v>
                </c:pt>
                <c:pt idx="20">
                  <c:v>61.529770000000013</c:v>
                </c:pt>
                <c:pt idx="21">
                  <c:v>62.529500000000013</c:v>
                </c:pt>
                <c:pt idx="22">
                  <c:v>63.532570000000021</c:v>
                </c:pt>
                <c:pt idx="23">
                  <c:v>64.532329999999988</c:v>
                </c:pt>
                <c:pt idx="24">
                  <c:v>65.53201</c:v>
                </c:pt>
                <c:pt idx="25">
                  <c:v>66.531739999999999</c:v>
                </c:pt>
                <c:pt idx="26">
                  <c:v>67.531480000000002</c:v>
                </c:pt>
                <c:pt idx="27">
                  <c:v>68.534509999999997</c:v>
                </c:pt>
                <c:pt idx="28">
                  <c:v>69.534250000000043</c:v>
                </c:pt>
                <c:pt idx="29">
                  <c:v>70.533990000000003</c:v>
                </c:pt>
                <c:pt idx="30">
                  <c:v>71.533670000000001</c:v>
                </c:pt>
                <c:pt idx="31">
                  <c:v>72.533410000000003</c:v>
                </c:pt>
                <c:pt idx="32">
                  <c:v>73.536479999999983</c:v>
                </c:pt>
                <c:pt idx="33">
                  <c:v>74.536159999999995</c:v>
                </c:pt>
                <c:pt idx="34">
                  <c:v>75.535899999999998</c:v>
                </c:pt>
                <c:pt idx="35">
                  <c:v>76.535659999999993</c:v>
                </c:pt>
                <c:pt idx="36">
                  <c:v>77.535339999999962</c:v>
                </c:pt>
                <c:pt idx="37">
                  <c:v>78.538399999999982</c:v>
                </c:pt>
                <c:pt idx="38">
                  <c:v>79.538150000000002</c:v>
                </c:pt>
                <c:pt idx="39">
                  <c:v>80.53783</c:v>
                </c:pt>
                <c:pt idx="40">
                  <c:v>81.537570000000002</c:v>
                </c:pt>
                <c:pt idx="41">
                  <c:v>82.537319999999994</c:v>
                </c:pt>
                <c:pt idx="42">
                  <c:v>83.540329999999997</c:v>
                </c:pt>
                <c:pt idx="43">
                  <c:v>84.540049999999994</c:v>
                </c:pt>
                <c:pt idx="44">
                  <c:v>85.539810000000003</c:v>
                </c:pt>
                <c:pt idx="45">
                  <c:v>86.539490000000001</c:v>
                </c:pt>
                <c:pt idx="46">
                  <c:v>87.539230000000003</c:v>
                </c:pt>
                <c:pt idx="47">
                  <c:v>88.542299999999997</c:v>
                </c:pt>
                <c:pt idx="48">
                  <c:v>89.541979999999995</c:v>
                </c:pt>
                <c:pt idx="49">
                  <c:v>90.541709999999995</c:v>
                </c:pt>
                <c:pt idx="50">
                  <c:v>91.541460000000043</c:v>
                </c:pt>
                <c:pt idx="51">
                  <c:v>92.541150000000044</c:v>
                </c:pt>
                <c:pt idx="52">
                  <c:v>93.54420000000006</c:v>
                </c:pt>
                <c:pt idx="53">
                  <c:v>94.543960000000027</c:v>
                </c:pt>
                <c:pt idx="54">
                  <c:v>95.543679999999995</c:v>
                </c:pt>
                <c:pt idx="55">
                  <c:v>96.543379999999999</c:v>
                </c:pt>
                <c:pt idx="56">
                  <c:v>97.543130000000005</c:v>
                </c:pt>
                <c:pt idx="57">
                  <c:v>98.546200000000027</c:v>
                </c:pt>
                <c:pt idx="58">
                  <c:v>99.545879999999983</c:v>
                </c:pt>
                <c:pt idx="59">
                  <c:v>100.54559999999999</c:v>
                </c:pt>
                <c:pt idx="60">
                  <c:v>101.5454</c:v>
                </c:pt>
                <c:pt idx="61">
                  <c:v>102.5484</c:v>
                </c:pt>
                <c:pt idx="62">
                  <c:v>103.54810000000002</c:v>
                </c:pt>
                <c:pt idx="63">
                  <c:v>104.54790000000004</c:v>
                </c:pt>
                <c:pt idx="64">
                  <c:v>105.54750000000004</c:v>
                </c:pt>
                <c:pt idx="65">
                  <c:v>106.5506</c:v>
                </c:pt>
                <c:pt idx="66">
                  <c:v>107.5504</c:v>
                </c:pt>
                <c:pt idx="67">
                  <c:v>108.55</c:v>
                </c:pt>
                <c:pt idx="68">
                  <c:v>109.5498</c:v>
                </c:pt>
                <c:pt idx="69">
                  <c:v>110.54949999999999</c:v>
                </c:pt>
              </c:numCache>
            </c:numRef>
          </c:xVal>
          <c:yVal>
            <c:numRef>
              <c:f>Лист1!$L$4:$L$73</c:f>
              <c:numCache>
                <c:formatCode>General</c:formatCode>
                <c:ptCount val="70"/>
                <c:pt idx="0">
                  <c:v>0.13400000000000001</c:v>
                </c:pt>
                <c:pt idx="1">
                  <c:v>-2.0199999999999999E-2</c:v>
                </c:pt>
                <c:pt idx="2">
                  <c:v>-1.6000000000000007E-3</c:v>
                </c:pt>
                <c:pt idx="3">
                  <c:v>0.24780000000000008</c:v>
                </c:pt>
                <c:pt idx="4">
                  <c:v>4.3299999999999998E-2</c:v>
                </c:pt>
                <c:pt idx="5">
                  <c:v>-0.13109999999999999</c:v>
                </c:pt>
                <c:pt idx="6">
                  <c:v>-1.3200000000000007E-2</c:v>
                </c:pt>
                <c:pt idx="7">
                  <c:v>-0.14750000000000008</c:v>
                </c:pt>
                <c:pt idx="8">
                  <c:v>-0.193</c:v>
                </c:pt>
                <c:pt idx="9">
                  <c:v>-0.14130000000000001</c:v>
                </c:pt>
                <c:pt idx="10">
                  <c:v>-3.7500000000000006E-2</c:v>
                </c:pt>
                <c:pt idx="11">
                  <c:v>3.7800000000000021E-2</c:v>
                </c:pt>
                <c:pt idx="12">
                  <c:v>4.8899999999999999E-2</c:v>
                </c:pt>
                <c:pt idx="13">
                  <c:v>3.4700000000000002E-2</c:v>
                </c:pt>
                <c:pt idx="14">
                  <c:v>0.32200000000000017</c:v>
                </c:pt>
                <c:pt idx="15">
                  <c:v>0.67100000000000048</c:v>
                </c:pt>
                <c:pt idx="16">
                  <c:v>1.2643</c:v>
                </c:pt>
                <c:pt idx="17">
                  <c:v>1.7402</c:v>
                </c:pt>
                <c:pt idx="18">
                  <c:v>2.4371</c:v>
                </c:pt>
                <c:pt idx="19">
                  <c:v>2.8138999999999985</c:v>
                </c:pt>
                <c:pt idx="20">
                  <c:v>3.1814</c:v>
                </c:pt>
                <c:pt idx="21">
                  <c:v>3.2793999999999999</c:v>
                </c:pt>
                <c:pt idx="22">
                  <c:v>3.4105999999999987</c:v>
                </c:pt>
                <c:pt idx="23">
                  <c:v>2.8713999999999986</c:v>
                </c:pt>
                <c:pt idx="24">
                  <c:v>2.0676000000000001</c:v>
                </c:pt>
                <c:pt idx="25">
                  <c:v>1.5793999999999992</c:v>
                </c:pt>
                <c:pt idx="26">
                  <c:v>1.1959</c:v>
                </c:pt>
                <c:pt idx="27">
                  <c:v>0.88149999999999962</c:v>
                </c:pt>
                <c:pt idx="28">
                  <c:v>0.6518000000000006</c:v>
                </c:pt>
                <c:pt idx="29">
                  <c:v>0.34280000000000016</c:v>
                </c:pt>
                <c:pt idx="30">
                  <c:v>0.28750000000000014</c:v>
                </c:pt>
                <c:pt idx="31">
                  <c:v>0.10940000000000004</c:v>
                </c:pt>
                <c:pt idx="32">
                  <c:v>0.10960000000000004</c:v>
                </c:pt>
                <c:pt idx="33">
                  <c:v>0.29790000000000016</c:v>
                </c:pt>
                <c:pt idx="34">
                  <c:v>0.5081</c:v>
                </c:pt>
                <c:pt idx="35">
                  <c:v>0.70220000000000005</c:v>
                </c:pt>
                <c:pt idx="36">
                  <c:v>0.83309999999999995</c:v>
                </c:pt>
                <c:pt idx="37">
                  <c:v>0.80249999999999999</c:v>
                </c:pt>
                <c:pt idx="38">
                  <c:v>0.73850000000000005</c:v>
                </c:pt>
                <c:pt idx="39">
                  <c:v>0.53449999999999998</c:v>
                </c:pt>
                <c:pt idx="40">
                  <c:v>0.39640000000000031</c:v>
                </c:pt>
                <c:pt idx="41">
                  <c:v>0.28640000000000021</c:v>
                </c:pt>
                <c:pt idx="42">
                  <c:v>0.2228</c:v>
                </c:pt>
                <c:pt idx="43">
                  <c:v>0.13769999999999999</c:v>
                </c:pt>
                <c:pt idx="44">
                  <c:v>0.2298</c:v>
                </c:pt>
                <c:pt idx="45">
                  <c:v>0.36830000000000024</c:v>
                </c:pt>
                <c:pt idx="46">
                  <c:v>0.67530000000000034</c:v>
                </c:pt>
                <c:pt idx="47">
                  <c:v>0.93720000000000003</c:v>
                </c:pt>
                <c:pt idx="48">
                  <c:v>1.0762</c:v>
                </c:pt>
                <c:pt idx="49">
                  <c:v>1.0351999999999992</c:v>
                </c:pt>
                <c:pt idx="50">
                  <c:v>1.0683</c:v>
                </c:pt>
                <c:pt idx="51">
                  <c:v>0.8746000000000006</c:v>
                </c:pt>
                <c:pt idx="52">
                  <c:v>0.72480000000000033</c:v>
                </c:pt>
                <c:pt idx="53">
                  <c:v>0.60360000000000036</c:v>
                </c:pt>
                <c:pt idx="54">
                  <c:v>0.46910000000000002</c:v>
                </c:pt>
                <c:pt idx="55">
                  <c:v>0.32440000000000024</c:v>
                </c:pt>
                <c:pt idx="56">
                  <c:v>0.18740000000000012</c:v>
                </c:pt>
                <c:pt idx="57">
                  <c:v>5.7800000000000025E-2</c:v>
                </c:pt>
                <c:pt idx="58">
                  <c:v>0.12909999999999999</c:v>
                </c:pt>
                <c:pt idx="59">
                  <c:v>-2.1000000000000012E-2</c:v>
                </c:pt>
                <c:pt idx="60">
                  <c:v>-0.11810000000000002</c:v>
                </c:pt>
                <c:pt idx="61">
                  <c:v>-0.14340000000000008</c:v>
                </c:pt>
                <c:pt idx="62">
                  <c:v>-3.3599999999999998E-2</c:v>
                </c:pt>
                <c:pt idx="63">
                  <c:v>-0.13669999999999999</c:v>
                </c:pt>
                <c:pt idx="64">
                  <c:v>-2.8000000000000001E-2</c:v>
                </c:pt>
                <c:pt idx="65">
                  <c:v>-0.16159999999999999</c:v>
                </c:pt>
                <c:pt idx="66">
                  <c:v>-0.13109999999999999</c:v>
                </c:pt>
                <c:pt idx="67">
                  <c:v>2.8299999999999999E-2</c:v>
                </c:pt>
                <c:pt idx="68">
                  <c:v>-0.15600000000000008</c:v>
                </c:pt>
                <c:pt idx="69">
                  <c:v>-0.17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737-44DD-9BCF-A458A1898256}"/>
            </c:ext>
          </c:extLst>
        </c:ser>
        <c:ser>
          <c:idx val="1"/>
          <c:order val="1"/>
          <c:tx>
            <c:strRef>
              <c:f>Лист1!$M$2:$M$3</c:f>
              <c:strCache>
                <c:ptCount val="1"/>
                <c:pt idx="0">
                  <c:v>30 hours</c:v>
                </c:pt>
              </c:strCache>
            </c:strRef>
          </c:tx>
          <c:spPr>
            <a:ln w="31750">
              <a:solidFill>
                <a:srgbClr val="00B0F0"/>
              </a:solidFill>
            </a:ln>
          </c:spPr>
          <c:marker>
            <c:symbol val="circle"/>
            <c:size val="5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Лист1!$K$4:$K$73</c:f>
              <c:numCache>
                <c:formatCode>General</c:formatCode>
                <c:ptCount val="70"/>
                <c:pt idx="0">
                  <c:v>41.522010000000023</c:v>
                </c:pt>
                <c:pt idx="1">
                  <c:v>42.521750000000011</c:v>
                </c:pt>
                <c:pt idx="2">
                  <c:v>43.524790000000003</c:v>
                </c:pt>
                <c:pt idx="3">
                  <c:v>44.524520000000003</c:v>
                </c:pt>
                <c:pt idx="4">
                  <c:v>45.524250000000002</c:v>
                </c:pt>
                <c:pt idx="5">
                  <c:v>46.523960000000002</c:v>
                </c:pt>
                <c:pt idx="6">
                  <c:v>47.523690000000002</c:v>
                </c:pt>
                <c:pt idx="7">
                  <c:v>48.526740000000011</c:v>
                </c:pt>
                <c:pt idx="8">
                  <c:v>49.526450000000011</c:v>
                </c:pt>
                <c:pt idx="9">
                  <c:v>50.526180000000011</c:v>
                </c:pt>
                <c:pt idx="10">
                  <c:v>51.525920000000013</c:v>
                </c:pt>
                <c:pt idx="11">
                  <c:v>52.525610000000022</c:v>
                </c:pt>
                <c:pt idx="12">
                  <c:v>53.528680000000001</c:v>
                </c:pt>
                <c:pt idx="13">
                  <c:v>54.528410000000022</c:v>
                </c:pt>
                <c:pt idx="14">
                  <c:v>55.528110000000027</c:v>
                </c:pt>
                <c:pt idx="15">
                  <c:v>56.527850000000001</c:v>
                </c:pt>
                <c:pt idx="16">
                  <c:v>57.52758</c:v>
                </c:pt>
                <c:pt idx="17">
                  <c:v>58.5306</c:v>
                </c:pt>
                <c:pt idx="18">
                  <c:v>59.530330000000021</c:v>
                </c:pt>
                <c:pt idx="19">
                  <c:v>60.530070000000002</c:v>
                </c:pt>
                <c:pt idx="20">
                  <c:v>61.529770000000013</c:v>
                </c:pt>
                <c:pt idx="21">
                  <c:v>62.529500000000013</c:v>
                </c:pt>
                <c:pt idx="22">
                  <c:v>63.532570000000021</c:v>
                </c:pt>
                <c:pt idx="23">
                  <c:v>64.532329999999988</c:v>
                </c:pt>
                <c:pt idx="24">
                  <c:v>65.53201</c:v>
                </c:pt>
                <c:pt idx="25">
                  <c:v>66.531739999999999</c:v>
                </c:pt>
                <c:pt idx="26">
                  <c:v>67.531480000000002</c:v>
                </c:pt>
                <c:pt idx="27">
                  <c:v>68.534509999999997</c:v>
                </c:pt>
                <c:pt idx="28">
                  <c:v>69.534250000000043</c:v>
                </c:pt>
                <c:pt idx="29">
                  <c:v>70.533990000000003</c:v>
                </c:pt>
                <c:pt idx="30">
                  <c:v>71.533670000000001</c:v>
                </c:pt>
                <c:pt idx="31">
                  <c:v>72.533410000000003</c:v>
                </c:pt>
                <c:pt idx="32">
                  <c:v>73.536479999999983</c:v>
                </c:pt>
                <c:pt idx="33">
                  <c:v>74.536159999999995</c:v>
                </c:pt>
                <c:pt idx="34">
                  <c:v>75.535899999999998</c:v>
                </c:pt>
                <c:pt idx="35">
                  <c:v>76.535659999999993</c:v>
                </c:pt>
                <c:pt idx="36">
                  <c:v>77.535339999999962</c:v>
                </c:pt>
                <c:pt idx="37">
                  <c:v>78.538399999999982</c:v>
                </c:pt>
                <c:pt idx="38">
                  <c:v>79.538150000000002</c:v>
                </c:pt>
                <c:pt idx="39">
                  <c:v>80.53783</c:v>
                </c:pt>
                <c:pt idx="40">
                  <c:v>81.537570000000002</c:v>
                </c:pt>
                <c:pt idx="41">
                  <c:v>82.537319999999994</c:v>
                </c:pt>
                <c:pt idx="42">
                  <c:v>83.540329999999997</c:v>
                </c:pt>
                <c:pt idx="43">
                  <c:v>84.540049999999994</c:v>
                </c:pt>
                <c:pt idx="44">
                  <c:v>85.539810000000003</c:v>
                </c:pt>
                <c:pt idx="45">
                  <c:v>86.539490000000001</c:v>
                </c:pt>
                <c:pt idx="46">
                  <c:v>87.539230000000003</c:v>
                </c:pt>
                <c:pt idx="47">
                  <c:v>88.542299999999997</c:v>
                </c:pt>
                <c:pt idx="48">
                  <c:v>89.541979999999995</c:v>
                </c:pt>
                <c:pt idx="49">
                  <c:v>90.541709999999995</c:v>
                </c:pt>
                <c:pt idx="50">
                  <c:v>91.541460000000043</c:v>
                </c:pt>
                <c:pt idx="51">
                  <c:v>92.541150000000044</c:v>
                </c:pt>
                <c:pt idx="52">
                  <c:v>93.54420000000006</c:v>
                </c:pt>
                <c:pt idx="53">
                  <c:v>94.543960000000027</c:v>
                </c:pt>
                <c:pt idx="54">
                  <c:v>95.543679999999995</c:v>
                </c:pt>
                <c:pt idx="55">
                  <c:v>96.543379999999999</c:v>
                </c:pt>
                <c:pt idx="56">
                  <c:v>97.543130000000005</c:v>
                </c:pt>
                <c:pt idx="57">
                  <c:v>98.546200000000027</c:v>
                </c:pt>
                <c:pt idx="58">
                  <c:v>99.545879999999983</c:v>
                </c:pt>
                <c:pt idx="59">
                  <c:v>100.54559999999999</c:v>
                </c:pt>
                <c:pt idx="60">
                  <c:v>101.5454</c:v>
                </c:pt>
                <c:pt idx="61">
                  <c:v>102.5484</c:v>
                </c:pt>
                <c:pt idx="62">
                  <c:v>103.54810000000002</c:v>
                </c:pt>
                <c:pt idx="63">
                  <c:v>104.54790000000004</c:v>
                </c:pt>
                <c:pt idx="64">
                  <c:v>105.54750000000004</c:v>
                </c:pt>
                <c:pt idx="65">
                  <c:v>106.5506</c:v>
                </c:pt>
                <c:pt idx="66">
                  <c:v>107.5504</c:v>
                </c:pt>
                <c:pt idx="67">
                  <c:v>108.55</c:v>
                </c:pt>
                <c:pt idx="68">
                  <c:v>109.5498</c:v>
                </c:pt>
                <c:pt idx="69">
                  <c:v>110.54949999999999</c:v>
                </c:pt>
              </c:numCache>
            </c:numRef>
          </c:xVal>
          <c:yVal>
            <c:numRef>
              <c:f>Лист1!$M$4:$M$73</c:f>
              <c:numCache>
                <c:formatCode>General</c:formatCode>
                <c:ptCount val="70"/>
                <c:pt idx="0">
                  <c:v>0.27890000000000015</c:v>
                </c:pt>
                <c:pt idx="1">
                  <c:v>-7.6000000000000026E-3</c:v>
                </c:pt>
                <c:pt idx="2">
                  <c:v>3.1300000000000001E-2</c:v>
                </c:pt>
                <c:pt idx="3">
                  <c:v>0.11219999999999998</c:v>
                </c:pt>
                <c:pt idx="4">
                  <c:v>6.0600000000000001E-2</c:v>
                </c:pt>
                <c:pt idx="5" formatCode="0.00E+00">
                  <c:v>-9.0000000000000073E-4</c:v>
                </c:pt>
                <c:pt idx="6">
                  <c:v>7.3000000000000027E-3</c:v>
                </c:pt>
                <c:pt idx="7">
                  <c:v>-5.5100000000000003E-2</c:v>
                </c:pt>
                <c:pt idx="8">
                  <c:v>-8.0800000000000025E-2</c:v>
                </c:pt>
                <c:pt idx="9">
                  <c:v>-4.0700000000000014E-2</c:v>
                </c:pt>
                <c:pt idx="10">
                  <c:v>-2.1399999999999999E-2</c:v>
                </c:pt>
                <c:pt idx="11">
                  <c:v>-6.1699999999999998E-2</c:v>
                </c:pt>
                <c:pt idx="12">
                  <c:v>-8.4100000000000022E-2</c:v>
                </c:pt>
                <c:pt idx="13">
                  <c:v>-5.8299999999999998E-2</c:v>
                </c:pt>
                <c:pt idx="14">
                  <c:v>-8.3100000000000063E-2</c:v>
                </c:pt>
                <c:pt idx="15">
                  <c:v>-0.10160000000000002</c:v>
                </c:pt>
                <c:pt idx="16">
                  <c:v>-6.88E-2</c:v>
                </c:pt>
                <c:pt idx="17">
                  <c:v>1.190000000000001E-2</c:v>
                </c:pt>
                <c:pt idx="18">
                  <c:v>4.1800000000000004E-2</c:v>
                </c:pt>
                <c:pt idx="19">
                  <c:v>9.6800000000000025E-2</c:v>
                </c:pt>
                <c:pt idx="20">
                  <c:v>0.14280000000000001</c:v>
                </c:pt>
                <c:pt idx="21">
                  <c:v>0.2301</c:v>
                </c:pt>
                <c:pt idx="22">
                  <c:v>0.31550000000000017</c:v>
                </c:pt>
                <c:pt idx="23">
                  <c:v>0.34480000000000016</c:v>
                </c:pt>
                <c:pt idx="24">
                  <c:v>0.23800000000000004</c:v>
                </c:pt>
                <c:pt idx="25">
                  <c:v>0.18200000000000008</c:v>
                </c:pt>
                <c:pt idx="26">
                  <c:v>0.18720000000000009</c:v>
                </c:pt>
                <c:pt idx="27">
                  <c:v>0.11620000000000004</c:v>
                </c:pt>
                <c:pt idx="28">
                  <c:v>9.2500000000000027E-2</c:v>
                </c:pt>
                <c:pt idx="29">
                  <c:v>0.10890000000000002</c:v>
                </c:pt>
                <c:pt idx="30">
                  <c:v>0.10500000000000002</c:v>
                </c:pt>
                <c:pt idx="31">
                  <c:v>7.0199999999999999E-2</c:v>
                </c:pt>
                <c:pt idx="32">
                  <c:v>0.18890000000000012</c:v>
                </c:pt>
                <c:pt idx="33">
                  <c:v>0.51429999999999998</c:v>
                </c:pt>
                <c:pt idx="34">
                  <c:v>0.76820000000000033</c:v>
                </c:pt>
                <c:pt idx="35">
                  <c:v>1.0266</c:v>
                </c:pt>
                <c:pt idx="36">
                  <c:v>1.0473999999999994</c:v>
                </c:pt>
                <c:pt idx="37">
                  <c:v>0.96270000000000033</c:v>
                </c:pt>
                <c:pt idx="38">
                  <c:v>0.96430000000000005</c:v>
                </c:pt>
                <c:pt idx="39">
                  <c:v>0.67140000000000033</c:v>
                </c:pt>
                <c:pt idx="40">
                  <c:v>0.67140000000000033</c:v>
                </c:pt>
                <c:pt idx="41">
                  <c:v>0.44620000000000004</c:v>
                </c:pt>
                <c:pt idx="42">
                  <c:v>0.36720000000000008</c:v>
                </c:pt>
                <c:pt idx="43">
                  <c:v>0.44190000000000002</c:v>
                </c:pt>
                <c:pt idx="44">
                  <c:v>0.62800000000000034</c:v>
                </c:pt>
                <c:pt idx="45">
                  <c:v>1.1661999999999999</c:v>
                </c:pt>
                <c:pt idx="46">
                  <c:v>2.0147999999999997</c:v>
                </c:pt>
                <c:pt idx="47">
                  <c:v>3.0811999999999999</c:v>
                </c:pt>
                <c:pt idx="48">
                  <c:v>3.5476999999999999</c:v>
                </c:pt>
                <c:pt idx="49">
                  <c:v>3.9223999999999997</c:v>
                </c:pt>
                <c:pt idx="50">
                  <c:v>4.0254999999999974</c:v>
                </c:pt>
                <c:pt idx="51">
                  <c:v>3.3817999999999997</c:v>
                </c:pt>
                <c:pt idx="52">
                  <c:v>2.7265999999999999</c:v>
                </c:pt>
                <c:pt idx="53">
                  <c:v>2.1278000000000001</c:v>
                </c:pt>
                <c:pt idx="54">
                  <c:v>1.6748000000000001</c:v>
                </c:pt>
                <c:pt idx="55">
                  <c:v>1.044</c:v>
                </c:pt>
                <c:pt idx="56">
                  <c:v>0.64940000000000031</c:v>
                </c:pt>
                <c:pt idx="57">
                  <c:v>0.47180000000000016</c:v>
                </c:pt>
                <c:pt idx="58">
                  <c:v>0.62290000000000034</c:v>
                </c:pt>
                <c:pt idx="59">
                  <c:v>0.18740000000000012</c:v>
                </c:pt>
                <c:pt idx="60">
                  <c:v>5.9500000000000025E-2</c:v>
                </c:pt>
                <c:pt idx="61">
                  <c:v>-2.9600000000000001E-2</c:v>
                </c:pt>
                <c:pt idx="62">
                  <c:v>3.1800000000000002E-2</c:v>
                </c:pt>
                <c:pt idx="63">
                  <c:v>-1.1800000000000007E-2</c:v>
                </c:pt>
                <c:pt idx="64">
                  <c:v>-3.8199999999999998E-2</c:v>
                </c:pt>
                <c:pt idx="65">
                  <c:v>-2.2900000000000011E-2</c:v>
                </c:pt>
                <c:pt idx="66">
                  <c:v>-5.7000000000000028E-3</c:v>
                </c:pt>
                <c:pt idx="67">
                  <c:v>-2.41E-2</c:v>
                </c:pt>
                <c:pt idx="68">
                  <c:v>0.42030000000000017</c:v>
                </c:pt>
                <c:pt idx="69">
                  <c:v>3.95E-2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737-44DD-9BCF-A458A1898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41312"/>
        <c:axId val="63343616"/>
      </c:scatterChart>
      <c:valAx>
        <c:axId val="63341312"/>
        <c:scaling>
          <c:orientation val="minMax"/>
          <c:max val="111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Elution volume, ml</a:t>
                </a:r>
                <a:endParaRPr lang="ru-RU" sz="80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3343616"/>
        <c:crosses val="autoZero"/>
        <c:crossBetween val="midCat"/>
        <c:majorUnit val="5"/>
        <c:minorUnit val="1"/>
      </c:valAx>
      <c:valAx>
        <c:axId val="63343616"/>
        <c:scaling>
          <c:orientation val="minMax"/>
          <c:min val="-0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 dirty="0" err="1"/>
                  <a:t>cTnT</a:t>
                </a:r>
                <a:r>
                  <a:rPr lang="en-US" sz="800" dirty="0"/>
                  <a:t> concentration, </a:t>
                </a:r>
                <a:r>
                  <a:rPr lang="en-US" sz="800" dirty="0" err="1"/>
                  <a:t>ng</a:t>
                </a:r>
                <a:r>
                  <a:rPr lang="en-US" sz="800" dirty="0"/>
                  <a:t>/ml </a:t>
                </a:r>
                <a:endParaRPr lang="ru-RU" sz="8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633413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 algn="ctr" rtl="0">
        <a:defRPr lang="ru-RU" sz="1000" b="0" i="0" u="none" strike="noStrike" kern="12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500" b="1" dirty="0"/>
          </a:p>
          <a:p>
            <a:pPr marL="0" indent="0">
              <a:buNone/>
            </a:pPr>
            <a:r>
              <a:rPr lang="en-US" sz="7400" b="1" dirty="0"/>
              <a:t>Full-Size and Partially Truncated Cardiac Troponin Complexes in the Blood of Patients with Acute Myocardial Infarction </a:t>
            </a:r>
          </a:p>
          <a:p>
            <a:pPr marL="0" indent="0">
              <a:buNone/>
            </a:pPr>
            <a:endParaRPr lang="en-US" sz="5000" dirty="0"/>
          </a:p>
          <a:p>
            <a:pPr marL="0" indent="0">
              <a:buNone/>
            </a:pPr>
            <a:r>
              <a:rPr lang="en-US" sz="5500" dirty="0"/>
              <a:t>A.V. Vylegzhanina, A.E. Kogan, I.A. Katrukha, E.V. </a:t>
            </a:r>
            <a:r>
              <a:rPr lang="en-US" sz="5500" dirty="0" err="1"/>
              <a:t>Koshkina</a:t>
            </a:r>
            <a:r>
              <a:rPr lang="en-US" sz="5500" dirty="0"/>
              <a:t>, A.V. </a:t>
            </a:r>
            <a:r>
              <a:rPr lang="en-US" sz="5500" dirty="0" err="1"/>
              <a:t>Bereznikova</a:t>
            </a:r>
            <a:r>
              <a:rPr lang="en-US" sz="5500" dirty="0"/>
              <a:t>, V.L. </a:t>
            </a:r>
            <a:r>
              <a:rPr lang="en-US" sz="5500" dirty="0" err="1"/>
              <a:t>Filatov</a:t>
            </a:r>
            <a:r>
              <a:rPr lang="en-US" sz="5500" dirty="0"/>
              <a:t>, M.N. </a:t>
            </a:r>
            <a:r>
              <a:rPr lang="en-US" sz="5500" dirty="0" err="1"/>
              <a:t>Bloshchitsyna</a:t>
            </a:r>
            <a:r>
              <a:rPr lang="en-US" sz="5500" dirty="0"/>
              <a:t>, A.P. </a:t>
            </a:r>
            <a:r>
              <a:rPr lang="en-US" sz="5500" dirty="0" err="1"/>
              <a:t>Bogomolova</a:t>
            </a:r>
            <a:r>
              <a:rPr lang="en-US" sz="5500" dirty="0"/>
              <a:t>, A.G. Katrukha</a:t>
            </a:r>
          </a:p>
          <a:p>
            <a:pPr marL="0" indent="0">
              <a:buNone/>
            </a:pPr>
            <a:endParaRPr lang="en-US" sz="55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July 2019</a:t>
            </a:r>
            <a:endParaRPr lang="en-US" sz="5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www.clinchem.org/content/65/7/882.full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55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© Copyright 2019 by the American Association for Clinical Chemistry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5751C-2D06-4738-86CF-FB1B76DB4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8" y="1971073"/>
            <a:ext cx="3533779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000" y="1224000"/>
            <a:ext cx="7871849" cy="747396"/>
          </a:xfrm>
        </p:spPr>
        <p:txBody>
          <a:bodyPr>
            <a:noAutofit/>
          </a:bodyPr>
          <a:lstStyle/>
          <a:p>
            <a:pPr lvl="0"/>
            <a:r>
              <a:rPr lang="en-US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WB analysis of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cTnT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in GF peaks of AMI plasma samples </a:t>
            </a:r>
            <a:r>
              <a:rPr lang="en-US" sz="1800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US" sz="1800" u="sng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ITC and IC depletion on anti-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cTnI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Sepharose</a:t>
            </a:r>
            <a:r>
              <a:rPr lang="en-US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US" sz="1800" b="0" dirty="0">
                <a:latin typeface="+mj-lt"/>
                <a:ea typeface="Calibri" pitchFamily="34" charset="0"/>
                <a:cs typeface="Times New Roman" pitchFamily="18" charset="0"/>
              </a:rPr>
            </a:br>
            <a:endParaRPr lang="ru-RU" sz="1800" dirty="0">
              <a:latin typeface="+mj-lt"/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4" t="1660" r="11822" b="48385"/>
          <a:stretch/>
        </p:blipFill>
        <p:spPr bwMode="auto">
          <a:xfrm>
            <a:off x="5818318" y="4834684"/>
            <a:ext cx="1860866" cy="159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540000" y="684000"/>
            <a:ext cx="2437686" cy="554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09F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1917" y="4736431"/>
            <a:ext cx="484488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/>
              <a:t>AMI plasma samples were depleted of </a:t>
            </a:r>
            <a:r>
              <a:rPr lang="en-US" sz="1500" dirty="0" err="1"/>
              <a:t>cTnT</a:t>
            </a:r>
            <a:r>
              <a:rPr lang="en-US" sz="1500" dirty="0"/>
              <a:t> bound in complexes with </a:t>
            </a:r>
            <a:r>
              <a:rPr lang="en-US" sz="1500" dirty="0" err="1"/>
              <a:t>cTnI</a:t>
            </a:r>
            <a:r>
              <a:rPr lang="en-US" sz="1500" dirty="0"/>
              <a:t> using anti-</a:t>
            </a:r>
            <a:r>
              <a:rPr lang="en-US" sz="1500" dirty="0" err="1"/>
              <a:t>cTnI</a:t>
            </a:r>
            <a:r>
              <a:rPr lang="en-US" sz="1500" dirty="0"/>
              <a:t> </a:t>
            </a:r>
            <a:r>
              <a:rPr lang="en-US" sz="1500" dirty="0" err="1"/>
              <a:t>Sepharose</a:t>
            </a:r>
            <a:r>
              <a:rPr lang="en-US" sz="1500" dirty="0"/>
              <a:t>. Remaining free </a:t>
            </a:r>
            <a:r>
              <a:rPr lang="en-US" sz="1500" dirty="0" err="1"/>
              <a:t>cTnT</a:t>
            </a:r>
            <a:r>
              <a:rPr lang="en-US" sz="1500" dirty="0"/>
              <a:t> was</a:t>
            </a:r>
            <a:r>
              <a:rPr lang="ru-RU" sz="1500" dirty="0"/>
              <a:t> </a:t>
            </a:r>
            <a:r>
              <a:rPr lang="en-US" sz="1500" dirty="0"/>
              <a:t>stained either by TnT313 (cTnT</a:t>
            </a:r>
            <a:r>
              <a:rPr lang="en-US" sz="1500" baseline="-25000" dirty="0"/>
              <a:t>119-138</a:t>
            </a:r>
            <a:r>
              <a:rPr lang="en-US" sz="1500" dirty="0"/>
              <a:t>) specific to the central region or by TnT7E7 (cTnT</a:t>
            </a:r>
            <a:r>
              <a:rPr lang="en-US" sz="1500" baseline="-25000" dirty="0"/>
              <a:t>223-242</a:t>
            </a:r>
            <a:r>
              <a:rPr lang="en-US" sz="1500" dirty="0"/>
              <a:t>)  specific to the C-terminus.</a:t>
            </a:r>
            <a:endParaRPr lang="en-US" sz="1500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6" t="53722" r="-360" b="6063"/>
          <a:stretch/>
        </p:blipFill>
        <p:spPr bwMode="auto">
          <a:xfrm>
            <a:off x="392942" y="2277988"/>
            <a:ext cx="3962401" cy="230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/>
          <a:srcRect b="18850"/>
          <a:stretch/>
        </p:blipFill>
        <p:spPr bwMode="auto">
          <a:xfrm>
            <a:off x="4424618" y="2365611"/>
            <a:ext cx="4233280" cy="23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Группа 15"/>
          <p:cNvGrpSpPr>
            <a:grpSpLocks noChangeAspect="1"/>
          </p:cNvGrpSpPr>
          <p:nvPr/>
        </p:nvGrpSpPr>
        <p:grpSpPr>
          <a:xfrm>
            <a:off x="6621486" y="5104659"/>
            <a:ext cx="1790363" cy="941230"/>
            <a:chOff x="2479816" y="2187255"/>
            <a:chExt cx="5245811" cy="2757830"/>
          </a:xfrm>
        </p:grpSpPr>
        <p:sp>
          <p:nvSpPr>
            <p:cNvPr id="9" name="TextBox 8"/>
            <p:cNvSpPr txBox="1"/>
            <p:nvPr/>
          </p:nvSpPr>
          <p:spPr>
            <a:xfrm>
              <a:off x="4816096" y="2187255"/>
              <a:ext cx="2909531" cy="586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700" dirty="0">
                  <a:solidFill>
                    <a:srgbClr val="FF0000"/>
                  </a:solidFill>
                </a:rPr>
                <a:t>Before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6096" y="2784544"/>
              <a:ext cx="2634326" cy="631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800" dirty="0">
                  <a:solidFill>
                    <a:srgbClr val="1F33F5"/>
                  </a:solidFill>
                </a:rPr>
                <a:t>After</a:t>
              </a:r>
            </a:p>
          </p:txBody>
        </p:sp>
        <p:cxnSp>
          <p:nvCxnSpPr>
            <p:cNvPr id="12" name="Straight Connector 22"/>
            <p:cNvCxnSpPr/>
            <p:nvPr/>
          </p:nvCxnSpPr>
          <p:spPr>
            <a:xfrm flipH="1">
              <a:off x="2479816" y="3190347"/>
              <a:ext cx="2552835" cy="1754738"/>
            </a:xfrm>
            <a:prstGeom prst="line">
              <a:avLst/>
            </a:prstGeom>
            <a:ln w="12700">
              <a:solidFill>
                <a:srgbClr val="1F33F5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23"/>
            <p:cNvCxnSpPr/>
            <p:nvPr/>
          </p:nvCxnSpPr>
          <p:spPr>
            <a:xfrm flipH="1">
              <a:off x="2583404" y="2558379"/>
              <a:ext cx="2449247" cy="631969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5783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0456" y="972035"/>
            <a:ext cx="8690934" cy="442487"/>
          </a:xfrm>
        </p:spPr>
        <p:txBody>
          <a:bodyPr>
            <a:noAutofit/>
          </a:bodyPr>
          <a:lstStyle/>
          <a:p>
            <a:pPr lvl="0"/>
            <a:r>
              <a:rPr lang="en-US" sz="1500" dirty="0"/>
              <a:t>Time-dependent changes in the </a:t>
            </a:r>
            <a:r>
              <a:rPr lang="en-US" sz="1500" dirty="0" err="1"/>
              <a:t>immunoreactive</a:t>
            </a:r>
            <a:r>
              <a:rPr lang="en-US" sz="1500" dirty="0"/>
              <a:t> GF peaks for representative patient with AMI</a:t>
            </a:r>
            <a:br>
              <a:rPr lang="en-US" sz="1500" dirty="0"/>
            </a:br>
            <a:endParaRPr lang="ru-RU" sz="1500" dirty="0"/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/>
        </p:nvGraphicFramePr>
        <p:xfrm>
          <a:off x="385347" y="1735178"/>
          <a:ext cx="3957584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 noChangeAspect="1"/>
          </p:cNvGraphicFramePr>
          <p:nvPr/>
        </p:nvGraphicFramePr>
        <p:xfrm>
          <a:off x="4640620" y="3036145"/>
          <a:ext cx="377123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H="1">
            <a:off x="6320903" y="2611218"/>
            <a:ext cx="470514" cy="8449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510510" y="3036145"/>
            <a:ext cx="117424" cy="42001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053707" y="1628642"/>
            <a:ext cx="182026" cy="66300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163410" y="2272664"/>
            <a:ext cx="609600" cy="58891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2"/>
          <p:cNvSpPr txBox="1">
            <a:spLocks/>
          </p:cNvSpPr>
          <p:nvPr/>
        </p:nvSpPr>
        <p:spPr>
          <a:xfrm>
            <a:off x="540000" y="406851"/>
            <a:ext cx="2437686" cy="554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09F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22215" y="1290088"/>
            <a:ext cx="1750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6 hours after AMI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9597" y="1960744"/>
            <a:ext cx="1864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30 hours after AMI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77262" y="2290420"/>
            <a:ext cx="1750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6 hours after AMI</a:t>
            </a:r>
            <a:endParaRPr lang="ru-RU" sz="16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6905" y="2739665"/>
            <a:ext cx="1864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30 hours after AMI</a:t>
            </a: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2527" y="3073137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ITC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977755" y="4412248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ITC</a:t>
            </a:r>
            <a:endParaRPr lang="ru-RU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180376" y="4040553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Mid-</a:t>
            </a:r>
          </a:p>
          <a:p>
            <a:r>
              <a:rPr lang="en-US" sz="900" dirty="0" err="1"/>
              <a:t>cTnT</a:t>
            </a:r>
            <a:endParaRPr lang="ru-RU" sz="9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694835" y="4785042"/>
            <a:ext cx="388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Mid-</a:t>
            </a:r>
          </a:p>
          <a:p>
            <a:r>
              <a:rPr lang="en-US" sz="700" dirty="0" err="1"/>
              <a:t>cTnT</a:t>
            </a:r>
            <a:endParaRPr lang="ru-RU" sz="7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405841" y="1556430"/>
            <a:ext cx="11072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LMW-ITC + IC</a:t>
            </a:r>
            <a:endParaRPr lang="ru-RU" sz="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32890" y="4119224"/>
            <a:ext cx="3694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0" indent="-137160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GF profile measured by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Tcom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8-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TnC7B9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assay </a:t>
            </a:r>
          </a:p>
          <a:p>
            <a:pPr marL="1371600" lvl="0" indent="-137160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ITC-/IC-complexes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dirty="0"/>
              <a:t>ITC/IC–</a:t>
            </a:r>
            <a:r>
              <a:rPr lang="en-US" sz="1200" dirty="0" err="1"/>
              <a:t>TnC</a:t>
            </a:r>
            <a:r>
              <a:rPr lang="en-US" sz="1200" dirty="0"/>
              <a:t>)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951350" y="5480542"/>
            <a:ext cx="3700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GF profile measured by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TnT329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TnT406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assay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cTnT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ea typeface="Calibri" pitchFamily="34" charset="0"/>
                <a:cs typeface="Times New Roman" pitchFamily="18" charset="0"/>
              </a:rPr>
              <a:t>(cTnT</a:t>
            </a:r>
            <a:r>
              <a:rPr lang="en-US" sz="1200" baseline="-25000" dirty="0">
                <a:ea typeface="Calibri" pitchFamily="34" charset="0"/>
                <a:cs typeface="Times New Roman" pitchFamily="18" charset="0"/>
              </a:rPr>
              <a:t>119-138</a:t>
            </a:r>
            <a:r>
              <a:rPr lang="en-US" sz="1200" dirty="0">
                <a:ea typeface="Calibri" pitchFamily="34" charset="0"/>
                <a:cs typeface="Times New Roman" pitchFamily="18" charset="0"/>
              </a:rPr>
              <a:t>–cTnT</a:t>
            </a:r>
            <a:r>
              <a:rPr lang="en-US" sz="1200" baseline="-25000" dirty="0">
                <a:ea typeface="Calibri" pitchFamily="34" charset="0"/>
                <a:cs typeface="Times New Roman" pitchFamily="18" charset="0"/>
              </a:rPr>
              <a:t>132-152</a:t>
            </a:r>
            <a:r>
              <a:rPr lang="en-US" sz="1200" dirty="0">
                <a:ea typeface="Calibri" pitchFamily="34" charset="0"/>
                <a:cs typeface="Times New Roman" pitchFamily="18" charset="0"/>
              </a:rPr>
              <a:t>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12"/>
          <p:cNvSpPr/>
          <p:nvPr/>
        </p:nvSpPr>
        <p:spPr>
          <a:xfrm>
            <a:off x="446947" y="4695712"/>
            <a:ext cx="4087137" cy="1246495"/>
          </a:xfrm>
          <a:prstGeom prst="rect">
            <a:avLst/>
          </a:prstGeom>
          <a:solidFill>
            <a:srgbClr val="AF1E25">
              <a:alpha val="4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500" dirty="0"/>
              <a:t>During disease progression ITC appeared at first and decreased whereas LMW-ITC and the smallest free </a:t>
            </a:r>
            <a:r>
              <a:rPr lang="en-US" sz="1500" dirty="0" err="1"/>
              <a:t>cTnT</a:t>
            </a:r>
            <a:r>
              <a:rPr lang="en-US" sz="1500" dirty="0"/>
              <a:t> fragments increased over time. We suggest a transition from LMW-ITC to IC in some late AMI samples.</a:t>
            </a:r>
            <a:endParaRPr lang="ru-RU" sz="1500" dirty="0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2683226" y="1377890"/>
            <a:ext cx="261983" cy="76348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65" y="2102681"/>
            <a:ext cx="8028370" cy="387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40001" y="1224000"/>
            <a:ext cx="756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A</a:t>
            </a:r>
            <a:r>
              <a:rPr lang="ru-RU" sz="1800" b="1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presumptive scheme of cardiac troponin</a:t>
            </a:r>
            <a:r>
              <a:rPr lang="en-US" sz="1800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s </a:t>
            </a:r>
            <a:r>
              <a:rPr lang="en-US" sz="1800" b="1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transformation from full-size molecules to low molecular forms</a:t>
            </a:r>
            <a:r>
              <a:rPr lang="ru-RU" sz="1800" b="1" dirty="0">
                <a:latin typeface="Calibri" pitchFamily="34" charset="0"/>
                <a:ea typeface="Cambria" pitchFamily="18" charset="0"/>
                <a:cs typeface="Times New Roman" pitchFamily="18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40000" y="684000"/>
            <a:ext cx="2437686" cy="57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09F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1535837" y="3195959"/>
            <a:ext cx="5100868" cy="2225233"/>
            <a:chOff x="1535837" y="3195959"/>
            <a:chExt cx="5100868" cy="2225233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535837" y="3195960"/>
              <a:ext cx="1278384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25432" y="3195961"/>
              <a:ext cx="1159292" cy="246221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C-terminal </a:t>
              </a:r>
              <a:r>
                <a:rPr lang="en-US" sz="1000" b="1" dirty="0" err="1"/>
                <a:t>cTnT</a:t>
              </a:r>
              <a:endParaRPr lang="ru-RU" sz="1000" b="1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822055" y="3195959"/>
              <a:ext cx="1278384" cy="24622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1650" y="3195960"/>
              <a:ext cx="1159292" cy="246221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C-terminal </a:t>
              </a:r>
              <a:r>
                <a:rPr lang="en-US" sz="1000" b="1" dirty="0" err="1"/>
                <a:t>cTnT</a:t>
              </a:r>
              <a:endParaRPr lang="ru-RU" sz="1000" b="1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 rot="17256985">
              <a:off x="2113698" y="4339085"/>
              <a:ext cx="956507" cy="20209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 rot="17256985">
              <a:off x="2294904" y="4346494"/>
              <a:ext cx="565154" cy="202090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Mid-</a:t>
              </a:r>
              <a:r>
                <a:rPr lang="en-US" sz="1000" b="1" dirty="0" err="1"/>
                <a:t>cTnT</a:t>
              </a:r>
              <a:endParaRPr lang="ru-RU" sz="1000" b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 rot="17256985">
              <a:off x="4307752" y="4665900"/>
              <a:ext cx="956507" cy="20208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 rot="17256985">
              <a:off x="4462332" y="4717701"/>
              <a:ext cx="565154" cy="202090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Mid-</a:t>
              </a:r>
              <a:r>
                <a:rPr lang="en-US" sz="1000" b="1" dirty="0" err="1"/>
                <a:t>cTnT</a:t>
              </a:r>
              <a:endParaRPr lang="ru-RU" sz="1000" b="1" dirty="0"/>
            </a:p>
          </p:txBody>
        </p:sp>
        <p:sp>
          <p:nvSpPr>
            <p:cNvPr id="26" name="Прямоугольник 25"/>
            <p:cNvSpPr/>
            <p:nvPr/>
          </p:nvSpPr>
          <p:spPr>
            <a:xfrm rot="17256985">
              <a:off x="6014164" y="4798651"/>
              <a:ext cx="991708" cy="25337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 rot="17256985">
              <a:off x="6199650" y="4805574"/>
              <a:ext cx="585953" cy="253374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b="1" dirty="0"/>
                <a:t>Mid-</a:t>
              </a:r>
              <a:r>
                <a:rPr lang="en-US" sz="1000" b="1" dirty="0" err="1"/>
                <a:t>cTnT</a:t>
              </a:r>
              <a:endParaRPr lang="ru-RU" sz="1000" b="1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000" y="684000"/>
            <a:ext cx="7250202" cy="74739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009F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Conclusions</a:t>
            </a:r>
            <a:endParaRPr lang="ru-RU" dirty="0">
              <a:latin typeface="+mj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40000" y="1440000"/>
            <a:ext cx="78090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We were able to demonstrate here that cardiac troponins can be found in three different complexes in the blood of patients with AMI:</a:t>
            </a:r>
          </a:p>
          <a:p>
            <a:pPr marL="0" indent="0">
              <a:buNone/>
            </a:pPr>
            <a:endParaRPr lang="en-US" sz="2000" dirty="0"/>
          </a:p>
          <a:p>
            <a:pPr marL="360000" indent="-360000">
              <a:buFont typeface="+mj-lt"/>
              <a:buAutoNum type="arabicParenR"/>
            </a:pPr>
            <a:r>
              <a:rPr lang="en-US" sz="2000" dirty="0"/>
              <a:t>ITC that primarily contains full-size or slightly degraded </a:t>
            </a:r>
            <a:r>
              <a:rPr lang="en-US" sz="2000" dirty="0" err="1"/>
              <a:t>cTnI</a:t>
            </a:r>
            <a:r>
              <a:rPr lang="en-US" sz="2000" dirty="0"/>
              <a:t> and full-size </a:t>
            </a:r>
            <a:r>
              <a:rPr lang="en-US" sz="2000" dirty="0" err="1"/>
              <a:t>cTnT</a:t>
            </a:r>
            <a:r>
              <a:rPr lang="en-US" sz="2000" dirty="0"/>
              <a:t> or its 29-kDa fragment</a:t>
            </a:r>
          </a:p>
          <a:p>
            <a:pPr marL="360000" indent="-360000">
              <a:buFont typeface="+mj-lt"/>
              <a:buAutoNum type="arabicParenR"/>
            </a:pPr>
            <a:r>
              <a:rPr lang="en-US" sz="2000" dirty="0"/>
              <a:t>LMW-ITC that contains a C-terminal region of </a:t>
            </a:r>
            <a:r>
              <a:rPr lang="en-US" sz="2000" dirty="0" err="1"/>
              <a:t>cTnT</a:t>
            </a:r>
            <a:r>
              <a:rPr lang="en-US" sz="2000" dirty="0"/>
              <a:t> starting after approximately 191-223 </a:t>
            </a:r>
            <a:r>
              <a:rPr lang="en-US" sz="2000" dirty="0" err="1"/>
              <a:t>aars</a:t>
            </a:r>
            <a:r>
              <a:rPr lang="en-US" sz="2000" dirty="0"/>
              <a:t> and slightly degraded </a:t>
            </a:r>
            <a:r>
              <a:rPr lang="en-US" sz="2000" dirty="0" err="1"/>
              <a:t>cTnI</a:t>
            </a:r>
            <a:endParaRPr lang="en-US" sz="2000" dirty="0"/>
          </a:p>
          <a:p>
            <a:pPr marL="360000" indent="-360000">
              <a:buFont typeface="+mj-lt"/>
              <a:buAutoNum type="arabicParenR"/>
            </a:pPr>
            <a:r>
              <a:rPr lang="en-US" sz="2000" dirty="0"/>
              <a:t>IC that primarily contains </a:t>
            </a:r>
            <a:r>
              <a:rPr lang="en-US" sz="2000" dirty="0" err="1"/>
              <a:t>cTnI</a:t>
            </a:r>
            <a:r>
              <a:rPr lang="en-US" sz="2000" dirty="0"/>
              <a:t> that is reduced to approximately 14-kDa fragments</a:t>
            </a:r>
            <a:endParaRPr lang="en-US" altLang="ru-RU" sz="2200" dirty="0">
              <a:solidFill>
                <a:srgbClr val="009FE3"/>
              </a:solidFill>
              <a:latin typeface="Caecilia Ligh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>
                <a:solidFill>
                  <a:srgbClr val="009F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Q3</a:t>
            </a:r>
          </a:p>
          <a:p>
            <a:pPr marL="0">
              <a:buNone/>
            </a:pPr>
            <a:r>
              <a:rPr lang="en-US" dirty="0"/>
              <a:t>Could the identification of distinct forms of cardiac </a:t>
            </a:r>
            <a:r>
              <a:rPr lang="en-US" dirty="0" err="1"/>
              <a:t>troponins</a:t>
            </a:r>
            <a:r>
              <a:rPr lang="en-US" dirty="0"/>
              <a:t> at different times after AMI onset or in cardiac diseases of various etiologies have added clinical value?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>
                <a:latin typeface="+mj-lt"/>
              </a:rPr>
              <a:pPr/>
              <a:t>2</a:t>
            </a:fld>
            <a:endParaRPr lang="en-US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000" y="684000"/>
            <a:ext cx="7250202" cy="7473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9F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Introduction</a:t>
            </a:r>
            <a:endParaRPr lang="ru-RU" dirty="0">
              <a:solidFill>
                <a:srgbClr val="009FE3"/>
              </a:solidFill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40000" y="1441251"/>
            <a:ext cx="7560000" cy="3794183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US" dirty="0">
                <a:latin typeface="+mj-lt"/>
              </a:rPr>
              <a:t>The measurements of cardiac-specific </a:t>
            </a:r>
            <a:r>
              <a:rPr lang="en-US" dirty="0" err="1">
                <a:latin typeface="+mj-lt"/>
              </a:rPr>
              <a:t>Troponin</a:t>
            </a:r>
            <a:r>
              <a:rPr lang="en-US" dirty="0">
                <a:latin typeface="+mj-lt"/>
              </a:rPr>
              <a:t> I (</a:t>
            </a:r>
            <a:r>
              <a:rPr lang="en-US" dirty="0" err="1">
                <a:latin typeface="+mj-lt"/>
              </a:rPr>
              <a:t>cTnI</a:t>
            </a:r>
            <a:r>
              <a:rPr lang="en-US" dirty="0">
                <a:latin typeface="+mj-lt"/>
              </a:rPr>
              <a:t>) and </a:t>
            </a:r>
            <a:r>
              <a:rPr lang="en-US" dirty="0" err="1">
                <a:latin typeface="+mj-lt"/>
              </a:rPr>
              <a:t>Troponin</a:t>
            </a:r>
            <a:r>
              <a:rPr lang="en-US" dirty="0">
                <a:latin typeface="+mj-lt"/>
              </a:rPr>
              <a:t> T (</a:t>
            </a:r>
            <a:r>
              <a:rPr lang="en-US" dirty="0" err="1">
                <a:latin typeface="+mj-lt"/>
              </a:rPr>
              <a:t>cTnT</a:t>
            </a:r>
            <a:r>
              <a:rPr lang="en-US" dirty="0">
                <a:latin typeface="+mj-lt"/>
              </a:rPr>
              <a:t>) in the blood of patients are widely used for the diagnosis of acute myocardial infarction (AMI) because of the release of </a:t>
            </a:r>
            <a:r>
              <a:rPr lang="en-US" dirty="0" err="1">
                <a:latin typeface="+mj-lt"/>
              </a:rPr>
              <a:t>troponins</a:t>
            </a:r>
            <a:r>
              <a:rPr lang="en-US" dirty="0">
                <a:latin typeface="+mj-lt"/>
              </a:rPr>
              <a:t> from the damaged myocardium. </a:t>
            </a:r>
          </a:p>
          <a:p>
            <a:pPr marL="0" indent="0" algn="just">
              <a:buNone/>
              <a:defRPr/>
            </a:pPr>
            <a:endParaRPr lang="en-US" b="1" dirty="0">
              <a:latin typeface="+mj-lt"/>
            </a:endParaRPr>
          </a:p>
          <a:p>
            <a:pPr marL="0" indent="0" algn="just">
              <a:buNone/>
            </a:pPr>
            <a:r>
              <a:rPr lang="en-US" dirty="0">
                <a:latin typeface="+mj-lt"/>
              </a:rPr>
              <a:t>However, it is currently unclear in what forms cardiac troponins are present in the blood of patients with AMI </a:t>
            </a:r>
            <a:r>
              <a:rPr lang="en-US" dirty="0"/>
              <a:t>at different times after infarction</a:t>
            </a:r>
            <a:r>
              <a:rPr lang="en-US" dirty="0">
                <a:latin typeface="+mj-lt"/>
              </a:rPr>
              <a:t>.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59218" y="1648083"/>
            <a:ext cx="8133907" cy="42946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>
                <a:solidFill>
                  <a:srgbClr val="009F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Q1</a:t>
            </a:r>
            <a:r>
              <a:rPr lang="en-US" sz="3500" b="1" dirty="0">
                <a:solidFill>
                  <a:srgbClr val="009FE3"/>
                </a:solidFill>
                <a:latin typeface="Caecilia Ligh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>
              <a:buNone/>
            </a:pPr>
            <a:r>
              <a:rPr lang="en-US" sz="2800" dirty="0"/>
              <a:t>What is your understanding of what cardiac troponin forms circulate in the blood of patients after AMI onset?</a:t>
            </a:r>
          </a:p>
          <a:p>
            <a:pPr algn="ctr"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>
                <a:latin typeface="+mj-lt"/>
              </a:rPr>
              <a:pPr/>
              <a:t>4</a:t>
            </a:fld>
            <a:endParaRPr lang="en-US"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000" y="684000"/>
            <a:ext cx="7250202" cy="7473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9F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Materials and Methods</a:t>
            </a:r>
            <a:endParaRPr lang="ru-RU" dirty="0"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68941" y="1431396"/>
            <a:ext cx="8602621" cy="4587664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en-US" sz="2300" dirty="0">
                <a:latin typeface="+mj-lt"/>
              </a:rPr>
              <a:t>Heparin plasma samples from 5 patients with AMI (all with STEMI) obtained between 2 and 33 hours following the onset of chest pain were analyzed by means of </a:t>
            </a:r>
            <a:r>
              <a:rPr lang="en-US" sz="2300" b="1" dirty="0">
                <a:latin typeface="+mj-lt"/>
              </a:rPr>
              <a:t>GEL FILTRATION (GF) </a:t>
            </a:r>
            <a:r>
              <a:rPr lang="en-US" sz="2300" dirty="0"/>
              <a:t>and</a:t>
            </a:r>
            <a:r>
              <a:rPr lang="en-US" sz="2300" b="1" dirty="0">
                <a:latin typeface="+mj-lt"/>
              </a:rPr>
              <a:t> </a:t>
            </a:r>
            <a:r>
              <a:rPr lang="en-US" sz="2300" b="1" cap="all" dirty="0">
                <a:latin typeface="+mj-lt"/>
              </a:rPr>
              <a:t>sandwich immunofluorescence assays</a:t>
            </a:r>
            <a:r>
              <a:rPr lang="en-US" sz="2300" b="1" dirty="0">
                <a:latin typeface="+mj-lt"/>
              </a:rPr>
              <a:t> (FIA)</a:t>
            </a:r>
            <a:r>
              <a:rPr lang="en-US" sz="2300" dirty="0">
                <a:latin typeface="+mj-lt"/>
              </a:rPr>
              <a:t>.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300" dirty="0">
                <a:latin typeface="+mj-lt"/>
              </a:rPr>
              <a:t> 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2300" dirty="0" err="1">
                <a:latin typeface="+mj-lt"/>
              </a:rPr>
              <a:t>cTnI</a:t>
            </a:r>
            <a:r>
              <a:rPr lang="en-US" sz="2300" dirty="0">
                <a:latin typeface="+mj-lt"/>
              </a:rPr>
              <a:t> and </a:t>
            </a:r>
            <a:r>
              <a:rPr lang="en-US" sz="2300" dirty="0" err="1">
                <a:latin typeface="+mj-lt"/>
              </a:rPr>
              <a:t>cTnT</a:t>
            </a:r>
            <a:r>
              <a:rPr lang="en-US" sz="2300" dirty="0">
                <a:latin typeface="+mj-lt"/>
              </a:rPr>
              <a:t> from the samples were </a:t>
            </a:r>
            <a:r>
              <a:rPr lang="en-US" sz="2300" b="1" dirty="0">
                <a:latin typeface="+mj-lt"/>
              </a:rPr>
              <a:t>IMMUNOPRECIPITATED</a:t>
            </a:r>
            <a:r>
              <a:rPr lang="en-US" sz="2300" dirty="0">
                <a:latin typeface="+mj-lt"/>
              </a:rPr>
              <a:t> on CL-4B </a:t>
            </a:r>
            <a:r>
              <a:rPr lang="en-US" sz="2300" dirty="0" err="1">
                <a:latin typeface="+mj-lt"/>
              </a:rPr>
              <a:t>sepharose</a:t>
            </a:r>
            <a:r>
              <a:rPr lang="en-US" sz="2300" dirty="0">
                <a:latin typeface="+mj-lt"/>
              </a:rPr>
              <a:t> conjugated with </a:t>
            </a:r>
            <a:r>
              <a:rPr lang="en-US" sz="2300" dirty="0" err="1">
                <a:latin typeface="+mj-lt"/>
              </a:rPr>
              <a:t>mAbs</a:t>
            </a:r>
            <a:r>
              <a:rPr lang="en-US" sz="2300" dirty="0">
                <a:latin typeface="+mj-lt"/>
              </a:rPr>
              <a:t> specific to the different epitopes of </a:t>
            </a:r>
            <a:r>
              <a:rPr lang="en-US" sz="2300" dirty="0" err="1">
                <a:latin typeface="+mj-lt"/>
              </a:rPr>
              <a:t>cTnI</a:t>
            </a:r>
            <a:r>
              <a:rPr lang="en-US" sz="2300" dirty="0">
                <a:latin typeface="+mj-lt"/>
              </a:rPr>
              <a:t>/</a:t>
            </a:r>
            <a:r>
              <a:rPr lang="en-US" sz="2300" dirty="0" err="1">
                <a:latin typeface="+mj-lt"/>
              </a:rPr>
              <a:t>cTnT</a:t>
            </a:r>
            <a:r>
              <a:rPr lang="en-US" sz="2300" dirty="0">
                <a:latin typeface="+mj-lt"/>
              </a:rPr>
              <a:t> molecule and </a:t>
            </a:r>
            <a:r>
              <a:rPr lang="en-US" sz="2300" dirty="0"/>
              <a:t>analyzed by</a:t>
            </a:r>
            <a:r>
              <a:rPr lang="en-US" sz="2300" dirty="0">
                <a:latin typeface="+mj-lt"/>
              </a:rPr>
              <a:t> </a:t>
            </a:r>
            <a:r>
              <a:rPr lang="en-US" sz="2300" b="1" dirty="0">
                <a:latin typeface="+mj-lt"/>
              </a:rPr>
              <a:t>SDS PAGE </a:t>
            </a:r>
            <a:r>
              <a:rPr lang="en-US" sz="2300" dirty="0">
                <a:latin typeface="+mj-lt"/>
              </a:rPr>
              <a:t>and </a:t>
            </a:r>
            <a:r>
              <a:rPr lang="en-US" sz="2300" b="1" dirty="0">
                <a:latin typeface="+mj-lt"/>
              </a:rPr>
              <a:t>WESTERN BLOTTING (WB)</a:t>
            </a:r>
            <a:r>
              <a:rPr lang="en-US" sz="2300" dirty="0">
                <a:latin typeface="+mj-lt"/>
              </a:rPr>
              <a:t> analysis.    </a:t>
            </a:r>
          </a:p>
        </p:txBody>
      </p:sp>
    </p:spTree>
    <p:extLst>
      <p:ext uri="{BB962C8B-B14F-4D97-AF65-F5344CB8AC3E}">
        <p14:creationId xmlns:p14="http://schemas.microsoft.com/office/powerpoint/2010/main" val="258080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3405" y="1441251"/>
            <a:ext cx="8442251" cy="37941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b="1" dirty="0">
                <a:solidFill>
                  <a:srgbClr val="009F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Q2</a:t>
            </a:r>
          </a:p>
          <a:p>
            <a:pPr marL="0">
              <a:buNone/>
            </a:pPr>
            <a:r>
              <a:rPr lang="en-US" sz="2800" dirty="0"/>
              <a:t>Why do you think it is necessary to know the forms of cardiac troponins in the blood of patients with AMI? </a:t>
            </a:r>
          </a:p>
          <a:p>
            <a:pPr marL="0">
              <a:buNone/>
            </a:pPr>
            <a:endParaRPr lang="en-US" sz="1600" dirty="0"/>
          </a:p>
          <a:p>
            <a:pPr marL="0">
              <a:buNone/>
            </a:pPr>
            <a:r>
              <a:rPr lang="en-US" sz="2800" dirty="0"/>
              <a:t>Who could use this information and for what purposes?</a:t>
            </a:r>
            <a:endParaRPr lang="ru-RU" sz="2800" dirty="0"/>
          </a:p>
          <a:p>
            <a:pPr algn="ctr"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Заголовок 2"/>
          <p:cNvSpPr>
            <a:spLocks noGrp="1"/>
          </p:cNvSpPr>
          <p:nvPr>
            <p:ph type="title"/>
          </p:nvPr>
        </p:nvSpPr>
        <p:spPr>
          <a:xfrm>
            <a:off x="540000" y="684000"/>
            <a:ext cx="7250202" cy="7473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9F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endParaRPr lang="ru-RU" dirty="0">
              <a:latin typeface="+mj-lt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7713" y="1713391"/>
            <a:ext cx="3500000" cy="472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40000" y="1224000"/>
            <a:ext cx="766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GF immunoreactivity profiles of binary IC and ternary ITC complexes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15670" y="4385705"/>
            <a:ext cx="3820797" cy="1400383"/>
          </a:xfrm>
          <a:prstGeom prst="rect">
            <a:avLst/>
          </a:prstGeom>
          <a:solidFill>
            <a:srgbClr val="AF1E25">
              <a:alpha val="4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700" dirty="0"/>
              <a:t>IC and ITC were found in patient plasma. An additional ITC peak of lower molecular weight was detected in GF profile and named low molecular weight ITC (LMW-ITC). </a:t>
            </a:r>
            <a:endParaRPr lang="ru-RU" sz="17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5311" y="4179858"/>
            <a:ext cx="2095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IC and ITC in the AMI heparin plasma sample (9.5 h following the onset of symptoms. [</a:t>
            </a:r>
            <a:r>
              <a:rPr lang="en-US" sz="1400" dirty="0" err="1"/>
              <a:t>cTnI</a:t>
            </a:r>
            <a:r>
              <a:rPr lang="en-US" sz="1400" dirty="0"/>
              <a:t>] 54 ng/ml, [</a:t>
            </a:r>
            <a:r>
              <a:rPr lang="en-US" sz="1400" dirty="0" err="1"/>
              <a:t>cTnT</a:t>
            </a:r>
            <a:r>
              <a:rPr lang="en-US" sz="1400" dirty="0"/>
              <a:t>] 34 ng/ml).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5311" y="2148814"/>
            <a:ext cx="18244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IC and ITC </a:t>
            </a:r>
            <a:r>
              <a:rPr lang="en-US" sz="1400" i="1" dirty="0"/>
              <a:t>standards</a:t>
            </a:r>
            <a:r>
              <a:rPr lang="en-US" sz="1400" dirty="0"/>
              <a:t> spiked into the heparin plasma samples of healthy individuals.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0192" y="2995199"/>
            <a:ext cx="4087786" cy="646331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11F24"/>
                </a:solidFill>
              </a:rPr>
              <a:t>TnI84-TnI560</a:t>
            </a:r>
          </a:p>
          <a:p>
            <a:r>
              <a:rPr lang="en-US" dirty="0"/>
              <a:t>[Binary IC through cTnI</a:t>
            </a:r>
            <a:r>
              <a:rPr lang="en-US" baseline="-25000" dirty="0"/>
              <a:t>117-126</a:t>
            </a:r>
            <a:r>
              <a:rPr lang="en-US" dirty="0"/>
              <a:t>-cTnI</a:t>
            </a:r>
            <a:r>
              <a:rPr lang="en-US" baseline="-25000" dirty="0"/>
              <a:t>83-93</a:t>
            </a:r>
            <a:r>
              <a:rPr lang="en-US" dirty="0"/>
              <a:t>]</a:t>
            </a:r>
            <a:endParaRPr lang="fi-FI" dirty="0"/>
          </a:p>
        </p:txBody>
      </p:sp>
      <p:sp>
        <p:nvSpPr>
          <p:cNvPr id="21" name="Rectangle 20"/>
          <p:cNvSpPr/>
          <p:nvPr/>
        </p:nvSpPr>
        <p:spPr>
          <a:xfrm>
            <a:off x="4706895" y="2148814"/>
            <a:ext cx="4123116" cy="646331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F33F5"/>
                </a:solidFill>
              </a:rPr>
              <a:t>Tcom8–TnT7E7 </a:t>
            </a:r>
          </a:p>
          <a:p>
            <a:r>
              <a:rPr lang="en-US" sz="1700" dirty="0"/>
              <a:t>[Ternary ITC through IC/ITC–cTnT</a:t>
            </a:r>
            <a:r>
              <a:rPr lang="en-US" baseline="-25000" dirty="0"/>
              <a:t>223-242</a:t>
            </a:r>
            <a:r>
              <a:rPr lang="en-US" dirty="0"/>
              <a:t>]</a:t>
            </a:r>
            <a:endParaRPr lang="fi-FI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15802" y="3173506"/>
            <a:ext cx="643069" cy="19770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01083" y="2321859"/>
            <a:ext cx="1349109" cy="426124"/>
          </a:xfrm>
          <a:prstGeom prst="line">
            <a:avLst/>
          </a:prstGeom>
          <a:ln w="12700">
            <a:solidFill>
              <a:srgbClr val="1F33F5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41687" y="2321859"/>
            <a:ext cx="808505" cy="2435873"/>
          </a:xfrm>
          <a:prstGeom prst="line">
            <a:avLst/>
          </a:prstGeom>
          <a:ln w="12700">
            <a:solidFill>
              <a:srgbClr val="1F33F5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215802" y="3173506"/>
            <a:ext cx="643069" cy="2698943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0000" y="901260"/>
            <a:ext cx="8815525" cy="371465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WB analysis of troponins in IC and ITC GF peaks of the AMI plasma sample</a:t>
            </a:r>
            <a:endParaRPr lang="ru-RU" sz="1800" dirty="0">
              <a:latin typeface="+mj-lt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833" y="1745697"/>
            <a:ext cx="3559283" cy="423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40000" y="361260"/>
            <a:ext cx="2437686" cy="747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09F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37300" y="1252622"/>
            <a:ext cx="473993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/>
              <a:t>Proteins were </a:t>
            </a:r>
            <a:r>
              <a:rPr lang="en-US" sz="1300" dirty="0" err="1"/>
              <a:t>immunoextracted</a:t>
            </a:r>
            <a:r>
              <a:rPr lang="en-US" sz="1300" dirty="0"/>
              <a:t> from the corresponding peaks on the mixture of anti-</a:t>
            </a:r>
            <a:r>
              <a:rPr lang="en-US" sz="1300" dirty="0" err="1"/>
              <a:t>cTnI</a:t>
            </a:r>
            <a:r>
              <a:rPr lang="en-US" sz="1300" dirty="0"/>
              <a:t> and anti-</a:t>
            </a:r>
            <a:r>
              <a:rPr lang="en-US" sz="1300" dirty="0" err="1"/>
              <a:t>cTnT</a:t>
            </a:r>
            <a:r>
              <a:rPr lang="en-US" sz="1300" dirty="0"/>
              <a:t> </a:t>
            </a:r>
            <a:r>
              <a:rPr lang="en-US" sz="1300" dirty="0" err="1"/>
              <a:t>Sepharoses</a:t>
            </a:r>
            <a:r>
              <a:rPr lang="en-US" sz="1300" dirty="0"/>
              <a:t>. </a:t>
            </a:r>
            <a:r>
              <a:rPr lang="en-US" sz="1300" dirty="0" err="1"/>
              <a:t>cTnT</a:t>
            </a:r>
            <a:r>
              <a:rPr lang="en-US" sz="1300" dirty="0"/>
              <a:t> was stained by TnT7E7 (cTnT</a:t>
            </a:r>
            <a:r>
              <a:rPr lang="en-US" sz="1300" baseline="-25000" dirty="0"/>
              <a:t>223-242</a:t>
            </a:r>
            <a:r>
              <a:rPr lang="en-US" sz="1300" dirty="0"/>
              <a:t>) and </a:t>
            </a:r>
            <a:r>
              <a:rPr lang="en-US" sz="1300" dirty="0" err="1"/>
              <a:t>cTnI</a:t>
            </a:r>
            <a:r>
              <a:rPr lang="en-US" sz="1300" dirty="0"/>
              <a:t> by TnI560 (cTnI</a:t>
            </a:r>
            <a:r>
              <a:rPr lang="en-US" sz="1300" baseline="-25000" dirty="0"/>
              <a:t>83-93</a:t>
            </a:r>
            <a:r>
              <a:rPr lang="en-US" sz="1300" dirty="0"/>
              <a:t>).</a:t>
            </a:r>
          </a:p>
          <a:p>
            <a:pPr algn="just"/>
            <a:endParaRPr lang="en-US" sz="1300" dirty="0"/>
          </a:p>
          <a:p>
            <a:pPr algn="just"/>
            <a:r>
              <a:rPr lang="en-US" sz="1300" dirty="0"/>
              <a:t>Lane 1 – AMI plasma </a:t>
            </a:r>
            <a:endParaRPr lang="ru-RU" sz="1300" dirty="0"/>
          </a:p>
          <a:p>
            <a:pPr algn="just"/>
            <a:r>
              <a:rPr lang="en-US" sz="1300" dirty="0"/>
              <a:t>Lane 2 – GF peak 1 (ITC) contains 37-kDa </a:t>
            </a:r>
            <a:r>
              <a:rPr lang="en-US" sz="1300" dirty="0" err="1"/>
              <a:t>cTnT</a:t>
            </a:r>
            <a:r>
              <a:rPr lang="en-US" sz="1300" dirty="0"/>
              <a:t> (full-size) and its 29-kDa fragment; 29-kDa (full-size) </a:t>
            </a:r>
            <a:r>
              <a:rPr lang="en-US" sz="1300" dirty="0" err="1"/>
              <a:t>cTnI</a:t>
            </a:r>
            <a:r>
              <a:rPr lang="en-US" sz="1300" dirty="0"/>
              <a:t> and its 26-27 </a:t>
            </a:r>
            <a:r>
              <a:rPr lang="en-US" sz="1300" dirty="0" err="1"/>
              <a:t>kDa</a:t>
            </a:r>
            <a:r>
              <a:rPr lang="en-US" sz="1300" dirty="0"/>
              <a:t> fragments. </a:t>
            </a:r>
            <a:endParaRPr lang="ru-RU" sz="1300" dirty="0"/>
          </a:p>
          <a:p>
            <a:pPr algn="just"/>
            <a:r>
              <a:rPr lang="en-US" sz="1300" dirty="0"/>
              <a:t>Lane 3 – GF peak 2 (LMW-ITC) contains 29-kDa and 14-kDa </a:t>
            </a:r>
            <a:r>
              <a:rPr lang="en-US" sz="1300" dirty="0" err="1"/>
              <a:t>cTnT</a:t>
            </a:r>
            <a:r>
              <a:rPr lang="en-US" sz="1300" dirty="0"/>
              <a:t> fragments; full-size </a:t>
            </a:r>
            <a:r>
              <a:rPr lang="en-US" sz="1300" dirty="0" err="1"/>
              <a:t>cTnI</a:t>
            </a:r>
            <a:r>
              <a:rPr lang="en-US" sz="1300" dirty="0"/>
              <a:t> and</a:t>
            </a:r>
            <a:r>
              <a:rPr lang="ru-RU" sz="1300" dirty="0"/>
              <a:t> </a:t>
            </a:r>
            <a:r>
              <a:rPr lang="en-US" sz="1300" dirty="0"/>
              <a:t>its 21-27 </a:t>
            </a:r>
            <a:r>
              <a:rPr lang="en-US" sz="1300" dirty="0" err="1"/>
              <a:t>kDa</a:t>
            </a:r>
            <a:r>
              <a:rPr lang="en-US" sz="1300" dirty="0"/>
              <a:t> fragments.</a:t>
            </a:r>
            <a:endParaRPr lang="ru-RU" sz="1300" dirty="0"/>
          </a:p>
          <a:p>
            <a:pPr algn="just"/>
            <a:r>
              <a:rPr lang="en-US" sz="1300" dirty="0"/>
              <a:t>Lane </a:t>
            </a:r>
            <a:r>
              <a:rPr lang="en-US" sz="1300" b="1" dirty="0"/>
              <a:t>4 </a:t>
            </a:r>
            <a:r>
              <a:rPr lang="en-US" sz="1300" dirty="0"/>
              <a:t>– GF peak 3 (IC) contains </a:t>
            </a:r>
            <a:r>
              <a:rPr lang="en-US" sz="1300" dirty="0" err="1"/>
              <a:t>cTnT</a:t>
            </a:r>
            <a:r>
              <a:rPr lang="en-US" sz="1300" dirty="0"/>
              <a:t> fragments tailing from peak  2 and mainly 14-19 </a:t>
            </a:r>
            <a:r>
              <a:rPr lang="en-US" sz="1300" dirty="0" err="1"/>
              <a:t>kDa</a:t>
            </a:r>
            <a:r>
              <a:rPr lang="ru-RU" sz="1300" dirty="0"/>
              <a:t> </a:t>
            </a:r>
            <a:r>
              <a:rPr lang="en-US" sz="1300" dirty="0"/>
              <a:t>fragments of </a:t>
            </a:r>
            <a:r>
              <a:rPr lang="en-US" sz="1300" dirty="0" err="1"/>
              <a:t>cTnI</a:t>
            </a:r>
            <a:r>
              <a:rPr lang="en-US" sz="1300" dirty="0"/>
              <a:t>.</a:t>
            </a:r>
            <a:endParaRPr lang="ru-RU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833" y="5284381"/>
            <a:ext cx="308344" cy="210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2"/>
          <p:cNvSpPr/>
          <p:nvPr/>
        </p:nvSpPr>
        <p:spPr>
          <a:xfrm>
            <a:off x="4065274" y="3934236"/>
            <a:ext cx="4773924" cy="2308324"/>
          </a:xfrm>
          <a:prstGeom prst="rect">
            <a:avLst/>
          </a:prstGeom>
          <a:solidFill>
            <a:srgbClr val="AF1E25">
              <a:alpha val="4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/>
              <a:t>ITC and LMW-ITC mainly contain full-size </a:t>
            </a:r>
            <a:r>
              <a:rPr lang="en-US" dirty="0" err="1"/>
              <a:t>cTnI</a:t>
            </a:r>
            <a:r>
              <a:rPr lang="en-US" dirty="0"/>
              <a:t> or </a:t>
            </a:r>
            <a:r>
              <a:rPr lang="en-US" dirty="0" err="1"/>
              <a:t>cTnI</a:t>
            </a:r>
            <a:r>
              <a:rPr lang="en-US" dirty="0"/>
              <a:t> slightly degraded from both ends. IC mostly contains </a:t>
            </a:r>
            <a:r>
              <a:rPr lang="en-US" dirty="0" err="1"/>
              <a:t>cTnI</a:t>
            </a:r>
            <a:r>
              <a:rPr lang="en-US" dirty="0"/>
              <a:t> truncated to approximately a 14 </a:t>
            </a:r>
            <a:r>
              <a:rPr lang="en-US" dirty="0" err="1"/>
              <a:t>kDa</a:t>
            </a:r>
            <a:r>
              <a:rPr lang="en-US" dirty="0"/>
              <a:t> fragment. </a:t>
            </a:r>
          </a:p>
          <a:p>
            <a:pPr algn="just"/>
            <a:r>
              <a:rPr lang="en-US" dirty="0"/>
              <a:t>ITC contains full-size </a:t>
            </a:r>
            <a:r>
              <a:rPr lang="en-US" dirty="0" err="1"/>
              <a:t>cTnT</a:t>
            </a:r>
            <a:r>
              <a:rPr lang="en-US" dirty="0"/>
              <a:t> and partially truncated </a:t>
            </a:r>
            <a:r>
              <a:rPr lang="en-US" dirty="0" err="1"/>
              <a:t>cTnT</a:t>
            </a:r>
            <a:r>
              <a:rPr lang="en-US" dirty="0"/>
              <a:t>. LMW-ITC contains primarily truncated </a:t>
            </a:r>
            <a:r>
              <a:rPr lang="en-US" dirty="0" err="1"/>
              <a:t>cTnT</a:t>
            </a:r>
            <a:r>
              <a:rPr lang="en-US" dirty="0"/>
              <a:t> with </a:t>
            </a:r>
            <a:r>
              <a:rPr lang="en-US" dirty="0" err="1"/>
              <a:t>Mr</a:t>
            </a:r>
            <a:r>
              <a:rPr lang="en-US" dirty="0"/>
              <a:t> of approximately 14 </a:t>
            </a:r>
            <a:r>
              <a:rPr lang="en-US" dirty="0" err="1"/>
              <a:t>kDa</a:t>
            </a:r>
            <a:r>
              <a:rPr lang="en-US" dirty="0"/>
              <a:t>. </a:t>
            </a:r>
          </a:p>
        </p:txBody>
      </p:sp>
      <p:sp>
        <p:nvSpPr>
          <p:cNvPr id="14" name="Прямоугольник 7"/>
          <p:cNvSpPr/>
          <p:nvPr/>
        </p:nvSpPr>
        <p:spPr>
          <a:xfrm>
            <a:off x="678619" y="5806601"/>
            <a:ext cx="308344" cy="210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92" y="2072430"/>
            <a:ext cx="4962583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64392" y="1415767"/>
            <a:ext cx="85117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Aft>
                <a:spcPct val="0"/>
              </a:spcAft>
            </a:pPr>
            <a:r>
              <a:rPr lang="en-US" sz="18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LMW-ITC in AMI plasma samples contains only C-terminal fragment of </a:t>
            </a:r>
            <a:r>
              <a:rPr lang="en-US" sz="1800" dirty="0" err="1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cTnT</a:t>
            </a:r>
            <a:endParaRPr lang="ru-RU" sz="1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540000" y="684000"/>
            <a:ext cx="2437686" cy="747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>
                <a:solidFill>
                  <a:srgbClr val="009F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9687" y="4901609"/>
            <a:ext cx="249411" cy="180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4708016" y="2072430"/>
            <a:ext cx="2220480" cy="646331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Tcom8-TnT1C11 </a:t>
            </a:r>
          </a:p>
          <a:p>
            <a:r>
              <a:rPr lang="en-US" dirty="0"/>
              <a:t>[IC/ITC–cTnT</a:t>
            </a:r>
            <a:r>
              <a:rPr lang="en-US" baseline="-25000" dirty="0"/>
              <a:t>171-190</a:t>
            </a:r>
            <a:r>
              <a:rPr lang="en-US" dirty="0"/>
              <a:t>]</a:t>
            </a:r>
            <a:endParaRPr lang="fi-FI" dirty="0"/>
          </a:p>
        </p:txBody>
      </p:sp>
      <p:sp>
        <p:nvSpPr>
          <p:cNvPr id="15" name="Rectangle 14"/>
          <p:cNvSpPr/>
          <p:nvPr/>
        </p:nvSpPr>
        <p:spPr>
          <a:xfrm>
            <a:off x="4708016" y="2718761"/>
            <a:ext cx="2207656" cy="646331"/>
          </a:xfrm>
          <a:prstGeom prst="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F33F5"/>
                </a:solidFill>
              </a:rPr>
              <a:t>Tcom8-TnT7E7 </a:t>
            </a:r>
          </a:p>
          <a:p>
            <a:r>
              <a:rPr lang="en-US" dirty="0"/>
              <a:t>[IC/ITC–cTnT</a:t>
            </a:r>
            <a:r>
              <a:rPr lang="en-US" baseline="-25000" dirty="0"/>
              <a:t>223-242</a:t>
            </a:r>
            <a:r>
              <a:rPr lang="en-US" dirty="0"/>
              <a:t>]</a:t>
            </a:r>
            <a:endParaRPr lang="fi-FI" dirty="0"/>
          </a:p>
        </p:txBody>
      </p:sp>
      <p:cxnSp>
        <p:nvCxnSpPr>
          <p:cNvPr id="21" name="Straight Connector 20"/>
          <p:cNvCxnSpPr>
            <a:stCxn id="15" idx="1"/>
          </p:cNvCxnSpPr>
          <p:nvPr/>
        </p:nvCxnSpPr>
        <p:spPr>
          <a:xfrm flipH="1">
            <a:off x="3266984" y="3041927"/>
            <a:ext cx="1441032" cy="863347"/>
          </a:xfrm>
          <a:prstGeom prst="line">
            <a:avLst/>
          </a:prstGeom>
          <a:ln w="12700">
            <a:solidFill>
              <a:srgbClr val="1F33F5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423604" y="2395596"/>
            <a:ext cx="2473439" cy="832499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12"/>
          <p:cNvSpPr/>
          <p:nvPr/>
        </p:nvSpPr>
        <p:spPr>
          <a:xfrm>
            <a:off x="4897043" y="3629885"/>
            <a:ext cx="3820797" cy="2708434"/>
          </a:xfrm>
          <a:prstGeom prst="rect">
            <a:avLst/>
          </a:prstGeom>
          <a:solidFill>
            <a:srgbClr val="AF1E25">
              <a:alpha val="4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700" dirty="0"/>
              <a:t>LMW-ITC contains a </a:t>
            </a:r>
            <a:r>
              <a:rPr lang="en-US" sz="1700" dirty="0" err="1"/>
              <a:t>cTnT</a:t>
            </a:r>
            <a:r>
              <a:rPr lang="en-US" sz="1700" dirty="0"/>
              <a:t> C-terminal fragment of approximately 191-288 </a:t>
            </a:r>
            <a:r>
              <a:rPr lang="en-US" sz="1700" dirty="0" err="1"/>
              <a:t>aar</a:t>
            </a:r>
            <a:r>
              <a:rPr lang="en-US" sz="1700" dirty="0"/>
              <a:t>. The cleavage site is located between 191 and 223 </a:t>
            </a:r>
            <a:r>
              <a:rPr lang="en-US" sz="1700" dirty="0" err="1"/>
              <a:t>aar</a:t>
            </a:r>
            <a:r>
              <a:rPr lang="en-US" sz="1700" dirty="0"/>
              <a:t> of </a:t>
            </a:r>
            <a:r>
              <a:rPr lang="en-US" sz="1700" dirty="0" err="1"/>
              <a:t>cTnT</a:t>
            </a:r>
            <a:r>
              <a:rPr lang="en-US" sz="1700" dirty="0"/>
              <a:t>. Since </a:t>
            </a:r>
            <a:r>
              <a:rPr lang="en-US" sz="1700" dirty="0" err="1"/>
              <a:t>cTnT</a:t>
            </a:r>
            <a:r>
              <a:rPr lang="en-US" sz="1700" dirty="0"/>
              <a:t> epitope 223-242 </a:t>
            </a:r>
            <a:r>
              <a:rPr lang="en-US" sz="1700" dirty="0" err="1"/>
              <a:t>aar</a:t>
            </a:r>
            <a:r>
              <a:rPr lang="en-US" sz="1700" dirty="0"/>
              <a:t> was found in both ITC and LWM-ITC peaks (detected by Tcom8-TnT7E7), whereas </a:t>
            </a:r>
            <a:r>
              <a:rPr lang="en-US" sz="1700" dirty="0" err="1"/>
              <a:t>cTnT</a:t>
            </a:r>
            <a:r>
              <a:rPr lang="en-US" sz="1700" dirty="0"/>
              <a:t> epitope 171-190 </a:t>
            </a:r>
            <a:r>
              <a:rPr lang="en-US" sz="1700" dirty="0" err="1"/>
              <a:t>aar</a:t>
            </a:r>
            <a:r>
              <a:rPr lang="en-US" sz="1700" dirty="0"/>
              <a:t> was found only in the first ITC peak (detected by Tcom8-TnT1C11).</a:t>
            </a:r>
          </a:p>
        </p:txBody>
      </p:sp>
      <p:sp>
        <p:nvSpPr>
          <p:cNvPr id="33" name="Прямоугольник 7"/>
          <p:cNvSpPr/>
          <p:nvPr/>
        </p:nvSpPr>
        <p:spPr>
          <a:xfrm>
            <a:off x="489098" y="5495278"/>
            <a:ext cx="308344" cy="2108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5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>
                <a:latin typeface="+mj-lt"/>
              </a:rPr>
              <a:pPr/>
              <a:t>9</a:t>
            </a:fld>
            <a:endParaRPr lang="en-US"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17251" y="1733071"/>
            <a:ext cx="8123068" cy="557369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en-US" sz="1500" dirty="0">
                <a:latin typeface="+mj-lt"/>
                <a:cs typeface="+mn-cs"/>
              </a:rPr>
              <a:t>	AMI plasma samples were depleted of </a:t>
            </a:r>
            <a:r>
              <a:rPr lang="en-US" sz="1500" dirty="0" err="1">
                <a:latin typeface="+mj-lt"/>
                <a:cs typeface="+mn-cs"/>
              </a:rPr>
              <a:t>cTnT</a:t>
            </a:r>
            <a:r>
              <a:rPr lang="en-US" sz="1500" dirty="0">
                <a:latin typeface="+mj-lt"/>
                <a:cs typeface="+mn-cs"/>
              </a:rPr>
              <a:t> bound in complexes with </a:t>
            </a:r>
            <a:r>
              <a:rPr lang="en-US" sz="1500" dirty="0" err="1">
                <a:latin typeface="+mj-lt"/>
                <a:cs typeface="+mn-cs"/>
              </a:rPr>
              <a:t>cTnI</a:t>
            </a:r>
            <a:r>
              <a:rPr lang="en-US" sz="1500" dirty="0">
                <a:latin typeface="+mj-lt"/>
                <a:cs typeface="+mn-cs"/>
              </a:rPr>
              <a:t> using anti-</a:t>
            </a:r>
            <a:r>
              <a:rPr lang="en-US" sz="1500" dirty="0" err="1">
                <a:latin typeface="+mj-lt"/>
                <a:cs typeface="+mn-cs"/>
              </a:rPr>
              <a:t>cTnI</a:t>
            </a:r>
            <a:r>
              <a:rPr lang="en-US" sz="1500" dirty="0">
                <a:latin typeface="+mj-lt"/>
                <a:cs typeface="+mn-cs"/>
              </a:rPr>
              <a:t> </a:t>
            </a:r>
            <a:r>
              <a:rPr lang="en-US" sz="1500" dirty="0" err="1">
                <a:latin typeface="+mj-lt"/>
                <a:cs typeface="+mn-cs"/>
              </a:rPr>
              <a:t>Sepharose</a:t>
            </a:r>
            <a:r>
              <a:rPr lang="en-US" sz="1500" dirty="0">
                <a:latin typeface="+mj-lt"/>
                <a:cs typeface="+mn-cs"/>
              </a:rPr>
              <a:t>. </a:t>
            </a:r>
            <a:r>
              <a:rPr lang="en-US" sz="1500" dirty="0">
                <a:ea typeface="Calibri" pitchFamily="34" charset="0"/>
                <a:cs typeface="Times New Roman" pitchFamily="18" charset="0"/>
              </a:rPr>
              <a:t>GF peaks detected by the TnT329-TnT406 assay (cTnT</a:t>
            </a:r>
            <a:r>
              <a:rPr lang="en-US" sz="1500" baseline="-25000" dirty="0">
                <a:ea typeface="Calibri" pitchFamily="34" charset="0"/>
                <a:cs typeface="Times New Roman" pitchFamily="18" charset="0"/>
              </a:rPr>
              <a:t>119-138</a:t>
            </a:r>
            <a:r>
              <a:rPr lang="en-US" sz="1500" dirty="0">
                <a:ea typeface="Calibri" pitchFamily="34" charset="0"/>
                <a:cs typeface="Times New Roman" pitchFamily="18" charset="0"/>
              </a:rPr>
              <a:t>–cTnT</a:t>
            </a:r>
            <a:r>
              <a:rPr lang="en-US" sz="1500" baseline="-25000" dirty="0">
                <a:ea typeface="Calibri" pitchFamily="34" charset="0"/>
                <a:cs typeface="Times New Roman" pitchFamily="18" charset="0"/>
              </a:rPr>
              <a:t>132-152</a:t>
            </a:r>
            <a:r>
              <a:rPr lang="en-US" sz="1500" dirty="0">
                <a:ea typeface="Calibri" pitchFamily="34" charset="0"/>
                <a:cs typeface="Times New Roman" pitchFamily="18" charset="0"/>
              </a:rPr>
              <a:t>)</a:t>
            </a:r>
            <a:endParaRPr lang="ru-RU" sz="1500" dirty="0">
              <a:cs typeface="Arial" pitchFamily="34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40000" y="205126"/>
            <a:ext cx="2437686" cy="747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9FE3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Results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9" name="Прямоугольник 12"/>
          <p:cNvSpPr/>
          <p:nvPr/>
        </p:nvSpPr>
        <p:spPr>
          <a:xfrm>
            <a:off x="4774457" y="4243978"/>
            <a:ext cx="3820797" cy="1661993"/>
          </a:xfrm>
          <a:prstGeom prst="rect">
            <a:avLst/>
          </a:prstGeom>
          <a:solidFill>
            <a:srgbClr val="AF1E25">
              <a:alpha val="40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700" dirty="0"/>
              <a:t>After depletion in GF profile two peaks of free fragments of </a:t>
            </a:r>
            <a:r>
              <a:rPr lang="en-US" sz="1700" dirty="0" err="1"/>
              <a:t>cTnT</a:t>
            </a:r>
            <a:r>
              <a:rPr lang="en-US" sz="1700" dirty="0"/>
              <a:t> were revealed. No free full-size </a:t>
            </a:r>
            <a:r>
              <a:rPr lang="en-US" sz="1700" dirty="0" err="1"/>
              <a:t>cTnT</a:t>
            </a:r>
            <a:r>
              <a:rPr lang="en-US" sz="1700" dirty="0"/>
              <a:t> was found. According to our data almost all full-size </a:t>
            </a:r>
            <a:r>
              <a:rPr lang="en-US" sz="1700" dirty="0" err="1"/>
              <a:t>cTnT</a:t>
            </a:r>
            <a:r>
              <a:rPr lang="en-US" sz="1700" dirty="0"/>
              <a:t> was part of the ITC and LMW-ITC complexes.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6" t="1660" b="48385"/>
          <a:stretch/>
        </p:blipFill>
        <p:spPr bwMode="auto">
          <a:xfrm>
            <a:off x="157852" y="2527015"/>
            <a:ext cx="4822504" cy="34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2027038" y="2576024"/>
            <a:ext cx="4959670" cy="2679791"/>
            <a:chOff x="2479816" y="2265294"/>
            <a:chExt cx="4959670" cy="2679791"/>
          </a:xfrm>
        </p:grpSpPr>
        <p:sp>
          <p:nvSpPr>
            <p:cNvPr id="10" name="TextBox 9"/>
            <p:cNvSpPr txBox="1"/>
            <p:nvPr/>
          </p:nvSpPr>
          <p:spPr>
            <a:xfrm>
              <a:off x="4529955" y="2265294"/>
              <a:ext cx="2909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>
                  <a:solidFill>
                    <a:srgbClr val="FF0000"/>
                  </a:solidFill>
                </a:rPr>
                <a:t>Before ITC/IC depleteion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9956" y="2810558"/>
              <a:ext cx="2634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>
                  <a:solidFill>
                    <a:srgbClr val="1F33F5"/>
                  </a:solidFill>
                </a:rPr>
                <a:t>After ITC/IC depleteion</a:t>
              </a: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479816" y="2449960"/>
              <a:ext cx="2050140" cy="2495125"/>
              <a:chOff x="2479816" y="2449960"/>
              <a:chExt cx="2050140" cy="2495125"/>
            </a:xfrm>
          </p:grpSpPr>
          <p:cxnSp>
            <p:nvCxnSpPr>
              <p:cNvPr id="13" name="Straight Connector 22"/>
              <p:cNvCxnSpPr/>
              <p:nvPr/>
            </p:nvCxnSpPr>
            <p:spPr>
              <a:xfrm flipH="1">
                <a:off x="2479816" y="2995224"/>
                <a:ext cx="2050140" cy="1949861"/>
              </a:xfrm>
              <a:prstGeom prst="line">
                <a:avLst/>
              </a:prstGeom>
              <a:ln w="12700">
                <a:solidFill>
                  <a:srgbClr val="1F33F5"/>
                </a:solidFill>
              </a:ln>
              <a:effectLst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23"/>
              <p:cNvCxnSpPr>
                <a:stCxn id="10" idx="1"/>
              </p:cNvCxnSpPr>
              <p:nvPr/>
            </p:nvCxnSpPr>
            <p:spPr>
              <a:xfrm flipH="1">
                <a:off x="2583403" y="2449960"/>
                <a:ext cx="1946552" cy="74038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Заголовок 2"/>
          <p:cNvSpPr txBox="1">
            <a:spLocks/>
          </p:cNvSpPr>
          <p:nvPr/>
        </p:nvSpPr>
        <p:spPr>
          <a:xfrm>
            <a:off x="540001" y="807868"/>
            <a:ext cx="8097972" cy="833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cTnT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GF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immunoreactivity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profiles of AMI plasma samples </a:t>
            </a:r>
            <a:r>
              <a:rPr kumimoji="0" lang="en-US" sz="17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before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kumimoji="0" lang="en-US" sz="17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after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ITC and IC depletion on anti-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cTnI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Sepharose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lvl="0">
              <a:spcBef>
                <a:spcPct val="0"/>
              </a:spcBef>
            </a:pPr>
            <a:r>
              <a:rPr lang="en-US" sz="1700" b="1" dirty="0"/>
              <a:t>Free </a:t>
            </a:r>
            <a:r>
              <a:rPr lang="en-US" sz="1700" b="1" dirty="0" err="1"/>
              <a:t>cTnT</a:t>
            </a:r>
            <a:r>
              <a:rPr lang="en-US" sz="1700" b="1" dirty="0"/>
              <a:t> forms in plasma samples from patients with AMI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Calibri" pitchFamily="34" charset="0"/>
                <a:cs typeface="Times New Roman" pitchFamily="18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14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</TotalTime>
  <Words>1086</Words>
  <Application>Microsoft Office PowerPoint</Application>
  <PresentationFormat>On-screen Show (4:3)</PresentationFormat>
  <Paragraphs>113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Caecilia Light</vt:lpstr>
      <vt:lpstr>Calibri</vt:lpstr>
      <vt:lpstr>Courier New</vt:lpstr>
      <vt:lpstr>Times New Roman</vt:lpstr>
      <vt:lpstr>Office Theme</vt:lpstr>
      <vt:lpstr>PowerPoint Presentation</vt:lpstr>
      <vt:lpstr>Introduction</vt:lpstr>
      <vt:lpstr>PowerPoint Presentation</vt:lpstr>
      <vt:lpstr>Materials and Methods</vt:lpstr>
      <vt:lpstr>PowerPoint Presentation</vt:lpstr>
      <vt:lpstr>Results</vt:lpstr>
      <vt:lpstr>WB analysis of troponins in IC and ITC GF peaks of the AMI plasma sample</vt:lpstr>
      <vt:lpstr>LMW-ITC in AMI plasma samples contains only C-terminal fragment of cTnT</vt:lpstr>
      <vt:lpstr>PowerPoint Presentation</vt:lpstr>
      <vt:lpstr>WB analysis of cTnT in GF peaks of AMI plasma samples before and after ITC and IC depletion on anti-cTnI Sepharose  </vt:lpstr>
      <vt:lpstr>Time-dependent changes in the immunoreactive GF peaks for representative patient with AMI </vt:lpstr>
      <vt:lpstr>A presumptive scheme of cardiac troponins transformation from full-size molecules to low molecular forms </vt:lpstr>
      <vt:lpstr>Conclusions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304</cp:revision>
  <cp:lastPrinted>2019-07-08T09:22:29Z</cp:lastPrinted>
  <dcterms:created xsi:type="dcterms:W3CDTF">2014-07-07T15:02:10Z</dcterms:created>
  <dcterms:modified xsi:type="dcterms:W3CDTF">2019-07-29T14:45:54Z</dcterms:modified>
</cp:coreProperties>
</file>