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57" r:id="rId3"/>
    <p:sldId id="270" r:id="rId4"/>
    <p:sldId id="269" r:id="rId5"/>
    <p:sldId id="271" r:id="rId6"/>
    <p:sldId id="268" r:id="rId7"/>
    <p:sldId id="263" r:id="rId8"/>
    <p:sldId id="277" r:id="rId9"/>
    <p:sldId id="273" r:id="rId10"/>
    <p:sldId id="276" r:id="rId11"/>
    <p:sldId id="275" r:id="rId12"/>
    <p:sldId id="274" r:id="rId13"/>
    <p:sldId id="272" r:id="rId14"/>
    <p:sldId id="266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23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84209" y="1539770"/>
            <a:ext cx="637558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7200" b="1" dirty="0"/>
          </a:p>
          <a:p>
            <a:pPr marL="0" indent="0">
              <a:buNone/>
            </a:pPr>
            <a:r>
              <a:rPr lang="en-US" sz="7200" b="1" dirty="0"/>
              <a:t>Integrated Extreme Real-Time PCR and High-Speed Melting Analysis in 52 to 87 Seconds</a:t>
            </a: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7200" dirty="0"/>
              <a:t>J.T. Myrick, R.J. Pryor, R.A. Palais, S.J. </a:t>
            </a:r>
            <a:r>
              <a:rPr lang="en-US" sz="7200" dirty="0" err="1"/>
              <a:t>Ison</a:t>
            </a:r>
            <a:r>
              <a:rPr lang="en-US" sz="7200" dirty="0"/>
              <a:t>, </a:t>
            </a:r>
          </a:p>
          <a:p>
            <a:pPr marL="0" indent="0">
              <a:buNone/>
            </a:pPr>
            <a:r>
              <a:rPr lang="en-US" sz="7200" dirty="0"/>
              <a:t>L. Sanford, Z.L. Dwight, J.J. </a:t>
            </a:r>
            <a:r>
              <a:rPr lang="en-US" sz="7200" dirty="0" err="1"/>
              <a:t>Huuskonen</a:t>
            </a:r>
            <a:r>
              <a:rPr lang="en-US" sz="7200" dirty="0"/>
              <a:t>, </a:t>
            </a:r>
          </a:p>
          <a:p>
            <a:pPr marL="0" indent="0">
              <a:buNone/>
            </a:pPr>
            <a:r>
              <a:rPr lang="en-US" sz="7200" dirty="0"/>
              <a:t>S.O. Sundberg, and C.T. Wittwer </a:t>
            </a:r>
          </a:p>
          <a:p>
            <a:pPr marL="0" indent="0">
              <a:buNone/>
            </a:pPr>
            <a:endParaRPr lang="en-US" sz="64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6200" dirty="0">
                <a:latin typeface="Arial" pitchFamily="34" charset="0"/>
                <a:cs typeface="Arial" pitchFamily="34" charset="0"/>
              </a:rPr>
              <a:t>February 2019</a:t>
            </a:r>
            <a:endParaRPr lang="en-US" sz="6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6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6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6200" dirty="0">
                <a:latin typeface="Arial" pitchFamily="34" charset="0"/>
                <a:cs typeface="Arial" pitchFamily="34" charset="0"/>
              </a:rPr>
              <a:t>www.clinchem.org/content/65/2/263.full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9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5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200" dirty="0">
                <a:latin typeface="Arial" pitchFamily="34" charset="0"/>
                <a:cs typeface="Arial" pitchFamily="34" charset="0"/>
              </a:rPr>
              <a:t>© Copyright 2018 by the American Association for Clinical Chemistry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3748C1-25F8-4C19-84C2-F7D92E503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9" y="1971073"/>
            <a:ext cx="3482790" cy="47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7" y="696003"/>
            <a:ext cx="8844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Requirement for increased polymerase and primer concentrations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980736" y="5523503"/>
            <a:ext cx="6866310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B11F24"/>
                </a:solidFill>
              </a:rPr>
              <a:t>Figure 4. High concentrations are necessary for efficient amplification (low </a:t>
            </a:r>
            <a:r>
              <a:rPr lang="en-US" sz="1400" b="1" dirty="0" err="1">
                <a:solidFill>
                  <a:srgbClr val="B11F24"/>
                </a:solidFill>
              </a:rPr>
              <a:t>Cq</a:t>
            </a:r>
            <a:r>
              <a:rPr lang="en-US" sz="1400" b="1" dirty="0">
                <a:solidFill>
                  <a:srgbClr val="B11F24"/>
                </a:solidFill>
              </a:rPr>
              <a:t>).  Concentrations used in this study are indicated by circles.  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861" y="1096113"/>
            <a:ext cx="4731868" cy="442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7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7" y="888058"/>
            <a:ext cx="8844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Real-Time PCR (left) and HSM (right) of C difficile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5265" y="5662165"/>
            <a:ext cx="528306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B11F24"/>
                </a:solidFill>
              </a:rPr>
              <a:t>Figure 5. Total time for amplification and melting was 71 s. 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37" y="1797450"/>
            <a:ext cx="8649478" cy="327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56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9837" y="755187"/>
            <a:ext cx="8844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Genotyping of </a:t>
            </a:r>
            <a:r>
              <a:rPr lang="en-US" sz="2000" b="1" i="1" dirty="0">
                <a:latin typeface="+mj-lt"/>
              </a:rPr>
              <a:t>F2</a:t>
            </a:r>
            <a:r>
              <a:rPr lang="en-US" sz="2000" b="1" dirty="0">
                <a:latin typeface="+mj-lt"/>
              </a:rPr>
              <a:t>, </a:t>
            </a:r>
            <a:r>
              <a:rPr lang="en-US" sz="2000" b="1" i="1" dirty="0">
                <a:latin typeface="+mj-lt"/>
              </a:rPr>
              <a:t>F5</a:t>
            </a:r>
            <a:r>
              <a:rPr lang="en-US" sz="2000" b="1" dirty="0">
                <a:latin typeface="+mj-lt"/>
              </a:rPr>
              <a:t> and </a:t>
            </a:r>
            <a:r>
              <a:rPr lang="en-US" sz="2000" b="1" i="1" dirty="0">
                <a:latin typeface="+mj-lt"/>
              </a:rPr>
              <a:t>MTHFR</a:t>
            </a:r>
            <a:r>
              <a:rPr lang="en-US" sz="2000" b="1" dirty="0">
                <a:latin typeface="+mj-lt"/>
              </a:rPr>
              <a:t> loci by extreme PCR and HSM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307" y="5507716"/>
            <a:ext cx="8549385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B11F24"/>
                </a:solidFill>
              </a:rPr>
              <a:t>Figure 6. In each panel, the peaks used for genotyping are on the left, while the right peak is an internal control used for temperature alignment.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48" y="1152738"/>
            <a:ext cx="6138294" cy="421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55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Questions on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/>
              <a:t>If you have accurate temperature control, why is faster PCR better than slower PCR?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Why is faster melting better than slower melting?</a:t>
            </a:r>
            <a:endParaRPr lang="en-US" sz="21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07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728534"/>
            <a:ext cx="8519222" cy="7473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Editorial on Extreme PCR and High Speed Melting</a:t>
            </a:r>
            <a:br>
              <a:rPr lang="en-US" dirty="0"/>
            </a:br>
            <a:r>
              <a:rPr lang="en-US" dirty="0"/>
              <a:t>	</a:t>
            </a:r>
            <a:r>
              <a:rPr lang="en-US" sz="2200" dirty="0"/>
              <a:t>(G. Mike </a:t>
            </a:r>
            <a:r>
              <a:rPr lang="en-US" sz="2200" dirty="0" err="1"/>
              <a:t>Makrigiorgos</a:t>
            </a:r>
            <a:r>
              <a:rPr lang="en-US" sz="2200" dirty="0"/>
              <a:t>, </a:t>
            </a:r>
            <a:r>
              <a:rPr lang="en-US" sz="2200" dirty="0" err="1"/>
              <a:t>Clin</a:t>
            </a:r>
            <a:r>
              <a:rPr lang="en-US" sz="2200" dirty="0"/>
              <a:t> </a:t>
            </a:r>
            <a:r>
              <a:rPr lang="en-US" sz="2200" dirty="0" err="1"/>
              <a:t>Chem</a:t>
            </a:r>
            <a:r>
              <a:rPr lang="en-US" sz="2200" dirty="0"/>
              <a:t> 2019;65:217-9)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7804" y="2250653"/>
            <a:ext cx="8526633" cy="3794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The need for fast molecular diagnostics</a:t>
            </a:r>
          </a:p>
          <a:p>
            <a:pPr lvl="1"/>
            <a:r>
              <a:rPr lang="en-US" sz="2100" dirty="0"/>
              <a:t>Enables point-of-care value</a:t>
            </a:r>
          </a:p>
          <a:p>
            <a:pPr lvl="1"/>
            <a:r>
              <a:rPr lang="en-US" sz="2100" dirty="0"/>
              <a:t>‘While You Wait” diagnosis and monitoring</a:t>
            </a:r>
          </a:p>
          <a:p>
            <a:pPr lvl="1"/>
            <a:endParaRPr lang="en-US" sz="2100" dirty="0"/>
          </a:p>
          <a:p>
            <a:pPr marL="0" indent="0">
              <a:buNone/>
            </a:pPr>
            <a:r>
              <a:rPr lang="en-US" sz="2500" dirty="0"/>
              <a:t>Counterintuitive developments</a:t>
            </a:r>
          </a:p>
          <a:p>
            <a:pPr lvl="1"/>
            <a:r>
              <a:rPr lang="en-US" sz="2100" dirty="0"/>
              <a:t>Extreme PCR with high polymerase and primer concentrations</a:t>
            </a:r>
          </a:p>
          <a:p>
            <a:pPr lvl="1"/>
            <a:r>
              <a:rPr lang="en-US" sz="2100" dirty="0"/>
              <a:t>Better genotyping with faster melting</a:t>
            </a:r>
          </a:p>
          <a:p>
            <a:pPr lvl="1"/>
            <a:r>
              <a:rPr lang="en-US" sz="2100" dirty="0"/>
              <a:t>Disruptive innovation overturns expectations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35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531908"/>
            <a:ext cx="7793356" cy="3794183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/>
              <a:t>Polymerase Chain Reaction (PCR)</a:t>
            </a:r>
          </a:p>
          <a:p>
            <a:pPr lvl="1"/>
            <a:r>
              <a:rPr lang="en-US" sz="2100" dirty="0"/>
              <a:t>1985: Historically slow (hours)</a:t>
            </a:r>
          </a:p>
          <a:p>
            <a:pPr lvl="1"/>
            <a:r>
              <a:rPr lang="en-US" sz="2100" dirty="0"/>
              <a:t>1991: Rapid-cycle PCR (10 minutes)</a:t>
            </a:r>
          </a:p>
          <a:p>
            <a:pPr lvl="1"/>
            <a:r>
              <a:rPr lang="en-US" sz="2100" dirty="0"/>
              <a:t>2015: Extreme PCR (30 s)</a:t>
            </a:r>
          </a:p>
          <a:p>
            <a:pPr lvl="1"/>
            <a:endParaRPr lang="en-US" sz="2100" dirty="0"/>
          </a:p>
          <a:p>
            <a:pPr marL="0" indent="0">
              <a:buNone/>
            </a:pPr>
            <a:r>
              <a:rPr lang="en-US" sz="2500" dirty="0"/>
              <a:t>Melting Analysis</a:t>
            </a:r>
          </a:p>
          <a:p>
            <a:pPr lvl="1"/>
            <a:r>
              <a:rPr lang="en-US" sz="2100" dirty="0"/>
              <a:t>1997: Introduced as a gel replacement</a:t>
            </a:r>
          </a:p>
          <a:p>
            <a:pPr lvl="1"/>
            <a:r>
              <a:rPr lang="en-US" sz="2100" dirty="0"/>
              <a:t>2003: High-resolution melting</a:t>
            </a:r>
          </a:p>
          <a:p>
            <a:pPr lvl="1"/>
            <a:r>
              <a:rPr lang="en-US" sz="2100" dirty="0"/>
              <a:t>2017: High-speed melting (4 s)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Question from the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/>
          <a:lstStyle/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Can extreme PCR be combined with high-speed melting (HSM) for integrated real-time amplification and analysis in &lt; 1 min?</a:t>
            </a:r>
            <a:endParaRPr lang="en-US" sz="21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6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Materials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8494" y="1589860"/>
            <a:ext cx="7793356" cy="4172020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/>
              <a:t>Microfluidic Prototype</a:t>
            </a:r>
          </a:p>
          <a:p>
            <a:pPr lvl="1"/>
            <a:r>
              <a:rPr lang="en-US" sz="2100" dirty="0"/>
              <a:t>Two-temperature PCR</a:t>
            </a:r>
          </a:p>
          <a:p>
            <a:pPr lvl="1"/>
            <a:r>
              <a:rPr lang="en-US" sz="2100" dirty="0"/>
              <a:t>30 Hz fluorescence</a:t>
            </a:r>
          </a:p>
          <a:p>
            <a:pPr lvl="1"/>
            <a:r>
              <a:rPr lang="en-US" sz="2100" dirty="0"/>
              <a:t>100 Hz temperature</a:t>
            </a:r>
          </a:p>
          <a:p>
            <a:pPr marL="0" indent="0">
              <a:buNone/>
            </a:pPr>
            <a:r>
              <a:rPr lang="en-US" sz="2500" dirty="0"/>
              <a:t>Chemistry</a:t>
            </a:r>
          </a:p>
          <a:p>
            <a:pPr lvl="1"/>
            <a:r>
              <a:rPr lang="en-US" sz="2100" dirty="0"/>
              <a:t>Increased primer and polymerase</a:t>
            </a:r>
          </a:p>
          <a:p>
            <a:pPr lvl="1"/>
            <a:r>
              <a:rPr lang="en-US" sz="2100" dirty="0"/>
              <a:t>Real-time PCR with dye</a:t>
            </a:r>
          </a:p>
          <a:p>
            <a:pPr lvl="1"/>
            <a:r>
              <a:rPr lang="en-US" sz="2100" dirty="0"/>
              <a:t>HBV, C difficile, genomic single nucleotide variants (SNVs)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5" descr="k and u with flex other side 17 March 20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0319" y="1573407"/>
            <a:ext cx="2892163" cy="1930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U-chip prototype Micronit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899" y="4872409"/>
            <a:ext cx="2200373" cy="137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1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Questions on Material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/>
          <a:lstStyle/>
          <a:p>
            <a:pPr lvl="1"/>
            <a:r>
              <a:rPr lang="en-US" dirty="0"/>
              <a:t>Why are primer and polymerase concentrations increased in extreme PCR?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Why use microfluidics?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3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/>
              <a:t>Time metrics</a:t>
            </a:r>
          </a:p>
          <a:p>
            <a:pPr lvl="1"/>
            <a:r>
              <a:rPr lang="en-US" sz="2100" dirty="0"/>
              <a:t>1.05 s cycles during PCR</a:t>
            </a:r>
          </a:p>
          <a:p>
            <a:pPr lvl="1"/>
            <a:r>
              <a:rPr lang="en-US" sz="2100" dirty="0"/>
              <a:t>40 cycles in 42 s</a:t>
            </a:r>
          </a:p>
          <a:p>
            <a:pPr lvl="1"/>
            <a:r>
              <a:rPr lang="en-US" sz="2100" dirty="0"/>
              <a:t>High speed melting in 4 s</a:t>
            </a:r>
          </a:p>
          <a:p>
            <a:pPr lvl="1"/>
            <a:endParaRPr lang="en-US" sz="2100" dirty="0"/>
          </a:p>
          <a:p>
            <a:pPr marL="0" indent="0">
              <a:buNone/>
            </a:pPr>
            <a:r>
              <a:rPr lang="en-US" sz="2500" dirty="0"/>
              <a:t>Six different real-time targets</a:t>
            </a:r>
          </a:p>
          <a:p>
            <a:pPr lvl="1"/>
            <a:r>
              <a:rPr lang="en-US" sz="2100" dirty="0"/>
              <a:t>HBV and C difficile detected by HSM</a:t>
            </a:r>
          </a:p>
          <a:p>
            <a:pPr lvl="1"/>
            <a:r>
              <a:rPr lang="en-US" sz="2100" dirty="0"/>
              <a:t>Four SNV targets genotyped by HSM</a:t>
            </a:r>
          </a:p>
          <a:p>
            <a:pPr lvl="1"/>
            <a:r>
              <a:rPr lang="en-US" sz="2100" dirty="0"/>
              <a:t>Increased polymerase and primers required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0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7" y="767646"/>
            <a:ext cx="8844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Continuous monitoring of PCR and melting in &lt; 1 min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3724" y="5695273"/>
            <a:ext cx="6828312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B11F24"/>
                </a:solidFill>
              </a:rPr>
              <a:t>Figure 1. (A) Temperature vs time (100 Hz).  (B) Fluorescence vs time (30 Hz).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464" y="1322094"/>
            <a:ext cx="4828832" cy="41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01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9837" y="755720"/>
            <a:ext cx="8844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Continuous monitoring of PCR and melting in &lt; 1 min (fluorescence vs temperature)</a:t>
            </a:r>
          </a:p>
        </p:txBody>
      </p:sp>
      <p:sp>
        <p:nvSpPr>
          <p:cNvPr id="3" name="Rectangle 2"/>
          <p:cNvSpPr/>
          <p:nvPr/>
        </p:nvSpPr>
        <p:spPr>
          <a:xfrm>
            <a:off x="655173" y="5394296"/>
            <a:ext cx="7964648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B11F24"/>
                </a:solidFill>
              </a:rPr>
              <a:t>Figure 2. Melting curves during cycling are red, annealing curves during cooling are blue, and the black curve is from end point melting at high resolution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84" y="1668751"/>
            <a:ext cx="8647232" cy="373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71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717" y="800731"/>
            <a:ext cx="8844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Temperature vs time and its first derivative during extreme cycling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52206" y="5649608"/>
            <a:ext cx="7469178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B11F24"/>
                </a:solidFill>
              </a:rPr>
              <a:t>Figure 3. Programmed transition rates were +/- 200°C/s.  One of 8 channels is shown.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101" y="1295126"/>
            <a:ext cx="3921388" cy="426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56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554</Words>
  <Application>Microsoft Office PowerPoint</Application>
  <PresentationFormat>On-screen Show (4:3)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Times New Roman</vt:lpstr>
      <vt:lpstr>Office Theme</vt:lpstr>
      <vt:lpstr>PowerPoint Presentation</vt:lpstr>
      <vt:lpstr>Introduction</vt:lpstr>
      <vt:lpstr>Question from the Introduction</vt:lpstr>
      <vt:lpstr>Materials and Methods</vt:lpstr>
      <vt:lpstr>Questions on Material and Methods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on Results</vt:lpstr>
      <vt:lpstr>Editorial on Extreme PCR and High Speed Melting  (G. Mike Makrigiorgos, Clin Chem 2019;65:217-9)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Erin Roberts</cp:lastModifiedBy>
  <cp:revision>143</cp:revision>
  <dcterms:created xsi:type="dcterms:W3CDTF">2014-07-07T15:02:10Z</dcterms:created>
  <dcterms:modified xsi:type="dcterms:W3CDTF">2019-03-26T14:39:08Z</dcterms:modified>
</cp:coreProperties>
</file>