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7" r:id="rId3"/>
    <p:sldId id="266" r:id="rId4"/>
    <p:sldId id="267" r:id="rId5"/>
    <p:sldId id="268" r:id="rId6"/>
    <p:sldId id="264" r:id="rId7"/>
    <p:sldId id="1842" r:id="rId8"/>
    <p:sldId id="1843" r:id="rId9"/>
    <p:sldId id="1849" r:id="rId10"/>
    <p:sldId id="1850" r:id="rId11"/>
    <p:sldId id="1844" r:id="rId12"/>
    <p:sldId id="1848" r:id="rId13"/>
    <p:sldId id="1841" r:id="rId14"/>
    <p:sldId id="1852" r:id="rId15"/>
    <p:sldId id="1853" r:id="rId16"/>
    <p:sldId id="1845" r:id="rId17"/>
    <p:sldId id="185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1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0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3000">
                <a:solidFill>
                  <a:schemeClr val="bg1">
                    <a:lumMod val="50000"/>
                  </a:schemeClr>
                </a:solidFill>
              </a:rPr>
            </a:br>
            <a:endParaRPr lang="en-US" sz="50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5"/>
            <a:ext cx="9144000" cy="7155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8" y="199786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6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6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7"/>
            <a:ext cx="7250202" cy="37941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12" y="1388347"/>
            <a:ext cx="6375581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685783" eaLnBrk="1" hangingPunct="1">
              <a:defRPr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685783" eaLnBrk="1" hangingPunct="1">
              <a:defRPr/>
            </a:pPr>
            <a:r>
              <a:rPr lang="en-US" sz="18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685783" eaLnBrk="1" hangingPunct="1">
              <a:defRPr/>
            </a:pPr>
            <a:endParaRPr lang="en-US" sz="18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685783" eaLnBrk="1" hangingPunct="1">
              <a:defRPr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685783" eaLnBrk="1" hangingPunct="1">
              <a:defRPr/>
            </a:pPr>
            <a:r>
              <a:rPr lang="en-US" sz="18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685783" eaLnBrk="1" hangingPunct="1">
              <a:defRPr/>
            </a:pPr>
            <a:endParaRPr lang="en-US" sz="18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3" y="4300852"/>
            <a:ext cx="998991" cy="3231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685783" eaLnBrk="1" hangingPunct="1"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55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85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69672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6"/>
            <a:ext cx="5111750" cy="44294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997206"/>
            <a:ext cx="3008313" cy="31289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25"/>
            <a:ext cx="5486400" cy="292925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93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41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80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8" y="276430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342892" rtl="0" eaLnBrk="1" latinLnBrk="0" hangingPunct="1">
        <a:spcBef>
          <a:spcPct val="0"/>
        </a:spcBef>
        <a:buNone/>
        <a:defRPr sz="225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857228" indent="-171446" algn="l" defTabSz="342892" rtl="0" eaLnBrk="1" latinLnBrk="0" hangingPunct="1">
        <a:spcBef>
          <a:spcPct val="20000"/>
        </a:spcBef>
        <a:buSzPct val="7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cademic.oup.com/clinchem/article/doi/10.1093/clinchem/hvaa121/587655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24275" y="1952625"/>
            <a:ext cx="5324475" cy="46577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4425" b="1" dirty="0">
                <a:solidFill>
                  <a:srgbClr val="002060"/>
                </a:solidFill>
              </a:rPr>
              <a:t>Clinical Correlations of Programmed Cell Death-Ligand 1 Status in Liquid and Standard Biopsies in Breast Cancer</a:t>
            </a:r>
          </a:p>
          <a:p>
            <a:pPr marL="0" indent="0">
              <a:buNone/>
            </a:pPr>
            <a:endParaRPr lang="en-US" sz="4425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150" dirty="0"/>
          </a:p>
          <a:p>
            <a:pPr marL="0" indent="0">
              <a:buNone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W.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Jacot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M. Mazel, C.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Mollevi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S.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Pouderoux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V.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D'Hondt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L.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Cayrefourcq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C.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Bourgier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F.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Boissiere-Michot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F.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Berrabah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E. Lopez-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Crapez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F.-C.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Bidard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M.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Viala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T.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Maudelonde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S.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Guiu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and C. Alix-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Panabières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n-US" sz="31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3150" dirty="0">
                <a:latin typeface="Arial" pitchFamily="34" charset="0"/>
                <a:cs typeface="Arial" pitchFamily="34" charset="0"/>
              </a:rPr>
              <a:t>August 2020</a:t>
            </a:r>
            <a:endParaRPr lang="en-US" sz="31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31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3300" dirty="0">
                <a:hlinkClick r:id="rId2"/>
              </a:rPr>
              <a:t>https://doi.org/10.1093/clinchem/hvaa121</a:t>
            </a:r>
            <a:endParaRPr lang="en-US" sz="3300" dirty="0"/>
          </a:p>
          <a:p>
            <a:pPr marL="0" indent="0">
              <a:buNone/>
              <a:defRPr/>
            </a:pPr>
            <a:endParaRPr lang="en-US" sz="31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850" dirty="0">
                <a:latin typeface="Arial" pitchFamily="34" charset="0"/>
                <a:cs typeface="Arial" pitchFamily="34" charset="0"/>
              </a:rPr>
              <a:t>© Copyright 2020 by the American Association for Clinical Chemistry</a:t>
            </a:r>
          </a:p>
        </p:txBody>
      </p:sp>
      <p:pic>
        <p:nvPicPr>
          <p:cNvPr id="5" name="Picture 4" descr="A picture containing book, text, airplane&#10;&#10;Description automatically generated">
            <a:extLst>
              <a:ext uri="{FF2B5EF4-FFF2-40B4-BE49-F238E27FC236}">
                <a16:creationId xmlns:a16="http://schemas.microsoft.com/office/drawing/2014/main" id="{61415298-E98C-48C8-8F5A-40BB42D7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952625"/>
            <a:ext cx="3457575" cy="46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9" y="919353"/>
            <a:ext cx="5437652" cy="5605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Results -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4570" y="2491266"/>
            <a:ext cx="8051124" cy="2180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What are the classical prognostic variables in metastatic breast cancer patients?</a:t>
            </a:r>
            <a:endParaRPr lang="en-US" sz="1875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1875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Does this population appear, in your opinion, representative of a metastatic breast cancer population (in term of prognostic factor or</a:t>
            </a:r>
          </a:p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possible extrapolation of the results to the clinical setting)?</a:t>
            </a:r>
            <a:endParaRPr lang="en-US" sz="1875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19EBF86-5035-8841-A22B-22BE9A614216}"/>
              </a:ext>
            </a:extLst>
          </p:cNvPr>
          <p:cNvSpPr/>
          <p:nvPr/>
        </p:nvSpPr>
        <p:spPr>
          <a:xfrm>
            <a:off x="6720576" y="936613"/>
            <a:ext cx="2415305" cy="402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62" y="720721"/>
            <a:ext cx="3324624" cy="5605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863" y="1557860"/>
            <a:ext cx="8945017" cy="303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75" b="1" dirty="0">
                <a:solidFill>
                  <a:srgbClr val="002060"/>
                </a:solidFill>
              </a:rPr>
              <a:t>Detection of CTC-PD-L1</a:t>
            </a:r>
            <a:r>
              <a:rPr lang="en-US" sz="1875" b="1" baseline="30000" dirty="0">
                <a:solidFill>
                  <a:srgbClr val="002060"/>
                </a:solidFill>
              </a:rPr>
              <a:t>(+)</a:t>
            </a:r>
          </a:p>
          <a:p>
            <a:pPr lvl="1"/>
            <a:r>
              <a:rPr lang="en-US" sz="1575" dirty="0"/>
              <a:t>CTCs detected in 57 patients (</a:t>
            </a:r>
            <a:r>
              <a:rPr lang="en-US" sz="1575" b="1" dirty="0"/>
              <a:t>79.2%</a:t>
            </a:r>
            <a:r>
              <a:rPr lang="en-US" sz="1575" dirty="0"/>
              <a:t>)</a:t>
            </a:r>
          </a:p>
          <a:p>
            <a:pPr lvl="1"/>
            <a:r>
              <a:rPr lang="en-US" sz="1575" dirty="0"/>
              <a:t>CTC-PD-L1</a:t>
            </a:r>
            <a:r>
              <a:rPr lang="en-US" sz="1575" baseline="30000" dirty="0"/>
              <a:t>(+) </a:t>
            </a:r>
            <a:r>
              <a:rPr lang="en-US" sz="1575" dirty="0"/>
              <a:t>observed in 26 patients (</a:t>
            </a:r>
            <a:r>
              <a:rPr lang="en-US" sz="1575" b="1" dirty="0"/>
              <a:t>36.1%</a:t>
            </a:r>
            <a:r>
              <a:rPr lang="en-US" sz="1575" dirty="0"/>
              <a:t>).</a:t>
            </a:r>
          </a:p>
          <a:p>
            <a:pPr marL="342892" lvl="1" indent="0">
              <a:buNone/>
            </a:pPr>
            <a:endParaRPr lang="en-US" sz="1575" dirty="0"/>
          </a:p>
          <a:p>
            <a:pPr marL="342892" lvl="1" indent="0">
              <a:buNone/>
            </a:pPr>
            <a:endParaRPr lang="en-US" sz="1575" dirty="0"/>
          </a:p>
          <a:p>
            <a:pPr marL="0" indent="0">
              <a:buNone/>
            </a:pPr>
            <a:r>
              <a:rPr lang="en-US" sz="1875" b="1" dirty="0">
                <a:solidFill>
                  <a:srgbClr val="002060"/>
                </a:solidFill>
              </a:rPr>
              <a:t>Patients survival according to the detection or absence of CTC-PD-L1</a:t>
            </a:r>
            <a:r>
              <a:rPr lang="en-US" sz="1875" b="1" baseline="30000" dirty="0">
                <a:solidFill>
                  <a:srgbClr val="002060"/>
                </a:solidFill>
              </a:rPr>
              <a:t>(+)</a:t>
            </a:r>
            <a:endParaRPr lang="en-US" sz="1875" b="1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Image 32">
            <a:extLst>
              <a:ext uri="{FF2B5EF4-FFF2-40B4-BE49-F238E27FC236}">
                <a16:creationId xmlns:a16="http://schemas.microsoft.com/office/drawing/2014/main" id="{3F17C04C-2E9E-474C-8CE4-052734030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43" y="1552231"/>
            <a:ext cx="2465285" cy="1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33">
            <a:extLst>
              <a:ext uri="{FF2B5EF4-FFF2-40B4-BE49-F238E27FC236}">
                <a16:creationId xmlns:a16="http://schemas.microsoft.com/office/drawing/2014/main" id="{BB9F1588-1869-DC4A-A8DE-E97B4D25F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515" y="1341622"/>
            <a:ext cx="58585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fr-FR" altLang="fr-FR" sz="975" dirty="0" err="1">
                <a:solidFill>
                  <a:srgbClr val="002060"/>
                </a:solidFill>
                <a:latin typeface="Calibri"/>
              </a:rPr>
              <a:t>Merge</a:t>
            </a:r>
            <a:endParaRPr lang="fr-FR" altLang="fr-FR" sz="975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" name="ZoneTexte 34">
            <a:extLst>
              <a:ext uri="{FF2B5EF4-FFF2-40B4-BE49-F238E27FC236}">
                <a16:creationId xmlns:a16="http://schemas.microsoft.com/office/drawing/2014/main" id="{1C94563B-4DE1-F04C-B405-C462F7BB8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957" y="1341622"/>
            <a:ext cx="741905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fr-FR" altLang="fr-FR" sz="975">
                <a:solidFill>
                  <a:srgbClr val="002060"/>
                </a:solidFill>
                <a:latin typeface="Calibri"/>
              </a:rPr>
              <a:t>PanCK</a:t>
            </a:r>
            <a:r>
              <a:rPr lang="fr-FR" altLang="fr-FR" sz="975" baseline="30000">
                <a:solidFill>
                  <a:srgbClr val="002060"/>
                </a:solidFill>
                <a:latin typeface="Calibri"/>
              </a:rPr>
              <a:t>PE</a:t>
            </a:r>
            <a:endParaRPr lang="fr-FR" altLang="fr-FR" sz="975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ZoneTexte 35">
            <a:extLst>
              <a:ext uri="{FF2B5EF4-FFF2-40B4-BE49-F238E27FC236}">
                <a16:creationId xmlns:a16="http://schemas.microsoft.com/office/drawing/2014/main" id="{ACA347BD-8D4A-A24A-908F-7995116D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575" y="1341622"/>
            <a:ext cx="58585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fr-FR" altLang="fr-FR" sz="975">
                <a:solidFill>
                  <a:srgbClr val="002060"/>
                </a:solidFill>
                <a:latin typeface="Calibri"/>
              </a:rPr>
              <a:t>Dapi</a:t>
            </a:r>
          </a:p>
        </p:txBody>
      </p:sp>
      <p:sp>
        <p:nvSpPr>
          <p:cNvPr id="16" name="ZoneTexte 39">
            <a:extLst>
              <a:ext uri="{FF2B5EF4-FFF2-40B4-BE49-F238E27FC236}">
                <a16:creationId xmlns:a16="http://schemas.microsoft.com/office/drawing/2014/main" id="{F922C606-C5F9-7948-9421-C1ED51E88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38" y="1341622"/>
            <a:ext cx="5858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fr-FR" altLang="fr-FR" sz="975" dirty="0">
                <a:solidFill>
                  <a:srgbClr val="002060"/>
                </a:solidFill>
                <a:latin typeface="Calibri"/>
              </a:rPr>
              <a:t>CD45</a:t>
            </a:r>
            <a:r>
              <a:rPr lang="fr-FR" altLang="fr-FR" sz="975" baseline="30000" dirty="0">
                <a:solidFill>
                  <a:srgbClr val="002060"/>
                </a:solidFill>
                <a:latin typeface="Calibri"/>
              </a:rPr>
              <a:t>APC</a:t>
            </a:r>
            <a:endParaRPr lang="fr-FR" altLang="fr-FR" sz="975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ZoneTexte 40">
            <a:extLst>
              <a:ext uri="{FF2B5EF4-FFF2-40B4-BE49-F238E27FC236}">
                <a16:creationId xmlns:a16="http://schemas.microsoft.com/office/drawing/2014/main" id="{8B7CA671-E7D2-9342-98CC-A3DA99A04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683" y="1341622"/>
            <a:ext cx="74875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fr-FR" altLang="fr-FR" sz="975" dirty="0">
                <a:solidFill>
                  <a:srgbClr val="002060"/>
                </a:solidFill>
                <a:latin typeface="Calibri"/>
              </a:rPr>
              <a:t>PD-L1</a:t>
            </a:r>
            <a:r>
              <a:rPr lang="fr-FR" altLang="fr-FR" sz="975" baseline="30000" dirty="0">
                <a:solidFill>
                  <a:srgbClr val="002060"/>
                </a:solidFill>
                <a:latin typeface="Calibri"/>
              </a:rPr>
              <a:t>FITC</a:t>
            </a:r>
            <a:endParaRPr lang="fr-FR" altLang="fr-FR" sz="975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94E8387-87D1-3840-9966-276934CF9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535" y="3449342"/>
            <a:ext cx="6229662" cy="24235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9795F1-5302-9848-A9C0-A98F1C01F93F}"/>
              </a:ext>
            </a:extLst>
          </p:cNvPr>
          <p:cNvSpPr/>
          <p:nvPr/>
        </p:nvSpPr>
        <p:spPr>
          <a:xfrm>
            <a:off x="5196330" y="978046"/>
            <a:ext cx="3626314" cy="3000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350" b="1" dirty="0">
                <a:solidFill>
                  <a:srgbClr val="C00000"/>
                </a:solidFill>
                <a:latin typeface="Helvetica" pitchFamily="2" charset="0"/>
              </a:rPr>
              <a:t>CTC</a:t>
            </a:r>
            <a:r>
              <a:rPr lang="fr-FR" sz="1350" dirty="0">
                <a:solidFill>
                  <a:srgbClr val="C00000"/>
                </a:solidFill>
                <a:latin typeface="Helvetica" pitchFamily="2" charset="0"/>
              </a:rPr>
              <a:t> = EpCAM</a:t>
            </a:r>
            <a:r>
              <a:rPr lang="fr-FR" sz="1350" baseline="30000" dirty="0">
                <a:solidFill>
                  <a:srgbClr val="C00000"/>
                </a:solidFill>
                <a:latin typeface="Helvetica" pitchFamily="2" charset="0"/>
              </a:rPr>
              <a:t>(+)</a:t>
            </a:r>
            <a:r>
              <a:rPr lang="fr-FR" sz="1350" dirty="0">
                <a:solidFill>
                  <a:srgbClr val="C00000"/>
                </a:solidFill>
                <a:latin typeface="Helvetica" pitchFamily="2" charset="0"/>
              </a:rPr>
              <a:t>CK</a:t>
            </a:r>
            <a:r>
              <a:rPr lang="fr-FR" sz="1350" baseline="30000" dirty="0">
                <a:solidFill>
                  <a:srgbClr val="C00000"/>
                </a:solidFill>
                <a:latin typeface="Helvetica" pitchFamily="2" charset="0"/>
              </a:rPr>
              <a:t>(+)</a:t>
            </a:r>
            <a:r>
              <a:rPr lang="fr-FR" sz="1350" dirty="0" err="1">
                <a:solidFill>
                  <a:srgbClr val="C00000"/>
                </a:solidFill>
                <a:latin typeface="Helvetica" pitchFamily="2" charset="0"/>
              </a:rPr>
              <a:t>Dapi</a:t>
            </a:r>
            <a:r>
              <a:rPr lang="fr-FR" sz="1350" baseline="30000" dirty="0">
                <a:solidFill>
                  <a:srgbClr val="C00000"/>
                </a:solidFill>
                <a:latin typeface="Helvetica" pitchFamily="2" charset="0"/>
              </a:rPr>
              <a:t>(+)</a:t>
            </a:r>
            <a:r>
              <a:rPr lang="fr-FR" sz="1350" dirty="0">
                <a:solidFill>
                  <a:srgbClr val="C00000"/>
                </a:solidFill>
                <a:latin typeface="Helvetica" pitchFamily="2" charset="0"/>
              </a:rPr>
              <a:t>CD45</a:t>
            </a:r>
            <a:r>
              <a:rPr lang="fr-FR" sz="1350" baseline="30000" dirty="0">
                <a:solidFill>
                  <a:srgbClr val="C00000"/>
                </a:solidFill>
                <a:latin typeface="Helvetica" pitchFamily="2" charset="0"/>
              </a:rPr>
              <a:t>(-)</a:t>
            </a:r>
            <a:r>
              <a:rPr lang="fr-FR" sz="1350" dirty="0">
                <a:solidFill>
                  <a:srgbClr val="C00000"/>
                </a:solidFill>
                <a:latin typeface="Helvetica" pitchFamily="2" charset="0"/>
              </a:rPr>
              <a:t>PD-L1</a:t>
            </a:r>
            <a:r>
              <a:rPr lang="fr-FR" sz="1350" baseline="30000" dirty="0">
                <a:solidFill>
                  <a:srgbClr val="C00000"/>
                </a:solidFill>
                <a:latin typeface="Helvetica" pitchFamily="2" charset="0"/>
              </a:rPr>
              <a:t>(+/-)</a:t>
            </a:r>
          </a:p>
        </p:txBody>
      </p:sp>
    </p:spTree>
    <p:extLst>
      <p:ext uri="{BB962C8B-B14F-4D97-AF65-F5344CB8AC3E}">
        <p14:creationId xmlns:p14="http://schemas.microsoft.com/office/powerpoint/2010/main" val="127194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62" y="971158"/>
            <a:ext cx="4181113" cy="62401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863" y="1557861"/>
            <a:ext cx="8945017" cy="624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75" b="1" dirty="0">
                <a:solidFill>
                  <a:srgbClr val="002060"/>
                </a:solidFill>
              </a:rPr>
              <a:t>Tissue PD-L1, CTCs and CTC-PD-L1</a:t>
            </a:r>
            <a:r>
              <a:rPr lang="en-US" sz="1875" b="1" baseline="30000" dirty="0">
                <a:solidFill>
                  <a:srgbClr val="002060"/>
                </a:solidFill>
              </a:rPr>
              <a:t>(+) </a:t>
            </a:r>
            <a:r>
              <a:rPr lang="en-US" sz="1875" b="1" dirty="0">
                <a:solidFill>
                  <a:srgbClr val="002060"/>
                </a:solidFill>
              </a:rPr>
              <a:t>prognostic value</a:t>
            </a:r>
          </a:p>
          <a:p>
            <a:pPr marL="342892" lvl="1" indent="0">
              <a:buNone/>
            </a:pPr>
            <a:endParaRPr lang="en-US" sz="1575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>
            <a:off x="1914772" y="2044194"/>
            <a:ext cx="6479381" cy="3607150"/>
            <a:chOff x="1776413" y="3286125"/>
            <a:chExt cx="8639175" cy="480953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413" y="3286125"/>
              <a:ext cx="86391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38" y="3647483"/>
              <a:ext cx="8543925" cy="444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91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97" y="871418"/>
            <a:ext cx="5437652" cy="5605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Results – QUESTION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CBF141-347E-DA4C-B172-1FB16D96FF8A}"/>
              </a:ext>
            </a:extLst>
          </p:cNvPr>
          <p:cNvSpPr txBox="1">
            <a:spLocks/>
          </p:cNvSpPr>
          <p:nvPr/>
        </p:nvSpPr>
        <p:spPr>
          <a:xfrm>
            <a:off x="1205349" y="2014695"/>
            <a:ext cx="7384019" cy="284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PD-L1 prognostic value</a:t>
            </a:r>
          </a:p>
          <a:p>
            <a:pPr marL="0" indent="0" algn="just">
              <a:buNone/>
            </a:pPr>
            <a:r>
              <a:rPr lang="en-US" sz="1875" dirty="0">
                <a:solidFill>
                  <a:srgbClr val="002060"/>
                </a:solidFill>
              </a:rPr>
              <a:t>What can be concluded regarding these results?</a:t>
            </a:r>
          </a:p>
        </p:txBody>
      </p:sp>
    </p:spTree>
    <p:extLst>
      <p:ext uri="{BB962C8B-B14F-4D97-AF65-F5344CB8AC3E}">
        <p14:creationId xmlns:p14="http://schemas.microsoft.com/office/powerpoint/2010/main" val="75878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62" y="876300"/>
            <a:ext cx="2898810" cy="71887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863" y="1557861"/>
            <a:ext cx="8945017" cy="624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75" b="1" dirty="0">
                <a:solidFill>
                  <a:srgbClr val="002060"/>
                </a:solidFill>
              </a:rPr>
              <a:t>Multivariate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72" y="1586502"/>
            <a:ext cx="3907836" cy="38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6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97" y="810814"/>
            <a:ext cx="5437652" cy="5605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Results – QUESTION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CBF141-347E-DA4C-B172-1FB16D96FF8A}"/>
              </a:ext>
            </a:extLst>
          </p:cNvPr>
          <p:cNvSpPr txBox="1">
            <a:spLocks/>
          </p:cNvSpPr>
          <p:nvPr/>
        </p:nvSpPr>
        <p:spPr>
          <a:xfrm>
            <a:off x="1205349" y="2014695"/>
            <a:ext cx="7384019" cy="284563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Multivariate analysis</a:t>
            </a:r>
          </a:p>
          <a:p>
            <a:pPr marL="0" indent="0" algn="just">
              <a:buNone/>
            </a:pPr>
            <a:r>
              <a:rPr lang="en-US" sz="1875" dirty="0">
                <a:solidFill>
                  <a:srgbClr val="002060"/>
                </a:solidFill>
              </a:rPr>
              <a:t>What is the interest of a multivariate model?</a:t>
            </a:r>
          </a:p>
          <a:p>
            <a:pPr marL="0" indent="0" algn="just">
              <a:buNone/>
            </a:pPr>
            <a:endParaRPr lang="en-US" sz="1875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1875" dirty="0">
                <a:solidFill>
                  <a:srgbClr val="002060"/>
                </a:solidFill>
              </a:rPr>
              <a:t>What is a possible conclusion regarding the prognostic value of tissue IHC expression, CTCs and CTC-PD-L1</a:t>
            </a:r>
            <a:r>
              <a:rPr lang="en-US" sz="1875" baseline="30000" dirty="0">
                <a:solidFill>
                  <a:srgbClr val="002060"/>
                </a:solidFill>
              </a:rPr>
              <a:t>(+)</a:t>
            </a:r>
            <a:r>
              <a:rPr lang="en-US" sz="1875" dirty="0">
                <a:solidFill>
                  <a:srgbClr val="002060"/>
                </a:solidFill>
              </a:rPr>
              <a:t> in this specific setting?</a:t>
            </a:r>
          </a:p>
          <a:p>
            <a:pPr marL="0" indent="0" algn="just">
              <a:buNone/>
            </a:pPr>
            <a:endParaRPr lang="en-US" sz="1875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1875" dirty="0">
                <a:solidFill>
                  <a:srgbClr val="002060"/>
                </a:solidFill>
              </a:rPr>
              <a:t>How can the differences between univariate and multivariate analysis be explained?</a:t>
            </a:r>
          </a:p>
        </p:txBody>
      </p:sp>
    </p:spTree>
    <p:extLst>
      <p:ext uri="{BB962C8B-B14F-4D97-AF65-F5344CB8AC3E}">
        <p14:creationId xmlns:p14="http://schemas.microsoft.com/office/powerpoint/2010/main" val="92978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F9A14C-41C0-6B43-AE8F-1C1C9CDF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B9928-1E8C-2145-9E85-DF64801ADD79}"/>
              </a:ext>
            </a:extLst>
          </p:cNvPr>
          <p:cNvSpPr/>
          <p:nvPr/>
        </p:nvSpPr>
        <p:spPr>
          <a:xfrm>
            <a:off x="333358" y="1984410"/>
            <a:ext cx="8384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+mj-lt"/>
              </a:rPr>
              <a:t>No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statistically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significant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correlation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was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found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between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PD-L1 tumor tissue expression and the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presence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of </a:t>
            </a:r>
            <a:r>
              <a:rPr lang="en-US" dirty="0">
                <a:solidFill>
                  <a:srgbClr val="002060"/>
                </a:solidFill>
              </a:rPr>
              <a:t>CTC-PD-L1</a:t>
            </a:r>
            <a:r>
              <a:rPr lang="en-US" baseline="30000" dirty="0">
                <a:solidFill>
                  <a:srgbClr val="002060"/>
                </a:solidFill>
              </a:rPr>
              <a:t>(+) </a:t>
            </a:r>
          </a:p>
          <a:p>
            <a:pPr marL="257168" indent="-257168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  <a:latin typeface="+mj-lt"/>
            </a:endParaRPr>
          </a:p>
          <a:p>
            <a:pPr marL="257168" indent="-257168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+mj-lt"/>
              </a:rPr>
              <a:t>MBC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harboring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CTC-PD-L1</a:t>
            </a:r>
            <a:r>
              <a:rPr lang="en-US" baseline="30000" dirty="0">
                <a:solidFill>
                  <a:srgbClr val="002060"/>
                </a:solidFill>
                <a:latin typeface="+mj-lt"/>
              </a:rPr>
              <a:t>(+)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are a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negative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prognostic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biomarker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in MBC,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because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patients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with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MBC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harboring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CTC-PD-L1</a:t>
            </a:r>
            <a:r>
              <a:rPr lang="en-US" baseline="30000" dirty="0">
                <a:solidFill>
                  <a:srgbClr val="002060"/>
                </a:solidFill>
                <a:latin typeface="+mj-lt"/>
              </a:rPr>
              <a:t>(+)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have a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shorter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PFS;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however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, not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significant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multivariate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analysis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(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lack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of power due to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sample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size?)</a:t>
            </a:r>
          </a:p>
          <a:p>
            <a:pPr marL="257168" indent="-257168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  <a:latin typeface="+mj-lt"/>
            </a:endParaRPr>
          </a:p>
          <a:p>
            <a:pPr marL="257168" indent="-257168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 A validation of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these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results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in an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independent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population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treated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without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anti PD-L1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therapies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remains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necessary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to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precisely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define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its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sym typeface="Wingdings" pitchFamily="2" charset="2"/>
              </a:rPr>
              <a:t>prognostic</a:t>
            </a:r>
            <a:r>
              <a:rPr lang="fr-FR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value.</a:t>
            </a:r>
          </a:p>
          <a:p>
            <a:pPr marL="257168" indent="-257168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EEEE20-6117-4F47-8ECE-703251EB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59" y="990600"/>
            <a:ext cx="4238641" cy="68225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7A543D-61C2-B041-ACC0-55D8A21FDD76}"/>
              </a:ext>
            </a:extLst>
          </p:cNvPr>
          <p:cNvSpPr txBox="1"/>
          <p:nvPr/>
        </p:nvSpPr>
        <p:spPr>
          <a:xfrm>
            <a:off x="1906295" y="5723751"/>
            <a:ext cx="36730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srgbClr val="7030A0"/>
                </a:solidFill>
              </a:rPr>
              <a:t>MBC : Metastatic </a:t>
            </a:r>
            <a:r>
              <a:rPr lang="fr-FR" sz="1350" dirty="0" err="1">
                <a:solidFill>
                  <a:srgbClr val="7030A0"/>
                </a:solidFill>
              </a:rPr>
              <a:t>breast</a:t>
            </a:r>
            <a:r>
              <a:rPr lang="fr-FR" sz="1350" dirty="0">
                <a:solidFill>
                  <a:srgbClr val="7030A0"/>
                </a:solidFill>
              </a:rPr>
              <a:t> cancer </a:t>
            </a:r>
          </a:p>
        </p:txBody>
      </p:sp>
    </p:spTree>
    <p:extLst>
      <p:ext uri="{BB962C8B-B14F-4D97-AF65-F5344CB8AC3E}">
        <p14:creationId xmlns:p14="http://schemas.microsoft.com/office/powerpoint/2010/main" val="405565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85" y="916771"/>
            <a:ext cx="5437652" cy="5605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Conclusions – QUESTION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CBF141-347E-DA4C-B172-1FB16D96FF8A}"/>
              </a:ext>
            </a:extLst>
          </p:cNvPr>
          <p:cNvSpPr txBox="1">
            <a:spLocks/>
          </p:cNvSpPr>
          <p:nvPr/>
        </p:nvSpPr>
        <p:spPr>
          <a:xfrm>
            <a:off x="967512" y="2349088"/>
            <a:ext cx="7631123" cy="284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Prognostic and predictive factors</a:t>
            </a:r>
          </a:p>
          <a:p>
            <a:pPr marL="0" indent="0" algn="just">
              <a:buNone/>
            </a:pPr>
            <a:r>
              <a:rPr lang="en-US" sz="1875" dirty="0">
                <a:solidFill>
                  <a:srgbClr val="002060"/>
                </a:solidFill>
              </a:rPr>
              <a:t>What is the difference between these 2 concepts?</a:t>
            </a:r>
          </a:p>
          <a:p>
            <a:pPr marL="0" indent="0" algn="just">
              <a:buNone/>
            </a:pPr>
            <a:r>
              <a:rPr lang="en-US" sz="1875" dirty="0">
                <a:solidFill>
                  <a:srgbClr val="002060"/>
                </a:solidFill>
              </a:rPr>
              <a:t>After a validation of these results, what would be the logical next step?</a:t>
            </a:r>
          </a:p>
        </p:txBody>
      </p:sp>
    </p:spTree>
    <p:extLst>
      <p:ext uri="{BB962C8B-B14F-4D97-AF65-F5344CB8AC3E}">
        <p14:creationId xmlns:p14="http://schemas.microsoft.com/office/powerpoint/2010/main" val="189353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74" y="619125"/>
            <a:ext cx="6055686" cy="845645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Introduction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2374" y="1333667"/>
            <a:ext cx="8683312" cy="284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PD-1/PD-L1 Pathway</a:t>
            </a:r>
          </a:p>
          <a:p>
            <a:pPr lvl="1"/>
            <a:r>
              <a:rPr lang="en-US" sz="1500" dirty="0"/>
              <a:t>Upregulated in many tumors: Negative feedback loop regulating the immune cellular response</a:t>
            </a:r>
          </a:p>
          <a:p>
            <a:pPr lvl="1"/>
            <a:r>
              <a:rPr lang="en-US" sz="1500" dirty="0"/>
              <a:t>Inhibition possible by using anti-PD-1 or anti-PD-L1 antibodies</a:t>
            </a:r>
          </a:p>
          <a:p>
            <a:pPr lvl="1">
              <a:buFont typeface="Wingdings" pitchFamily="2" charset="2"/>
              <a:buChar char="à"/>
            </a:pPr>
            <a:r>
              <a:rPr lang="en-US" sz="1500" dirty="0">
                <a:sym typeface="Wingdings" pitchFamily="2" charset="2"/>
              </a:rPr>
              <a:t>Induction of dramatic responses &amp; therapeutic effects in many tumors</a:t>
            </a:r>
          </a:p>
          <a:p>
            <a:pPr marL="342892" lvl="1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Primary Tumor</a:t>
            </a:r>
          </a:p>
          <a:p>
            <a:pPr lvl="1"/>
            <a:r>
              <a:rPr lang="en-US" sz="1500" dirty="0"/>
              <a:t>Clinical prognostic value of tumor and/or stromal PD-L1 expression : controversial </a:t>
            </a:r>
          </a:p>
          <a:p>
            <a:pPr lvl="1"/>
            <a:r>
              <a:rPr lang="en-US" sz="1500" dirty="0"/>
              <a:t>PD-L1 expression: biomarker of PD-L1 </a:t>
            </a:r>
            <a:r>
              <a:rPr lang="en-US" sz="1500" dirty="0" err="1"/>
              <a:t>MoAbs</a:t>
            </a:r>
            <a:r>
              <a:rPr lang="en-US" sz="1500" dirty="0"/>
              <a:t> efficacy</a:t>
            </a:r>
          </a:p>
          <a:p>
            <a:pPr lvl="1"/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Image 5" descr="Capture d’écran 2015-11-11 à 21.23.05.png">
            <a:extLst>
              <a:ext uri="{FF2B5EF4-FFF2-40B4-BE49-F238E27FC236}">
                <a16:creationId xmlns:a16="http://schemas.microsoft.com/office/drawing/2014/main" id="{C4D0160A-BC83-C342-8956-F4820CEBE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49" y="4132539"/>
            <a:ext cx="3098794" cy="1702166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7" name="Image 6" descr="Capture d’écran 2015-11-11 à 21.24.01.png">
            <a:extLst>
              <a:ext uri="{FF2B5EF4-FFF2-40B4-BE49-F238E27FC236}">
                <a16:creationId xmlns:a16="http://schemas.microsoft.com/office/drawing/2014/main" id="{2C24E1D1-D887-6947-8A28-891825F69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03" y="4135748"/>
            <a:ext cx="2972369" cy="1695744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A73B2F-9C74-164E-8B6B-69D290ED63FB}"/>
              </a:ext>
            </a:extLst>
          </p:cNvPr>
          <p:cNvSpPr txBox="1"/>
          <p:nvPr/>
        </p:nvSpPr>
        <p:spPr>
          <a:xfrm>
            <a:off x="94019" y="4273300"/>
            <a:ext cx="179606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892">
              <a:defRPr/>
            </a:pPr>
            <a:r>
              <a:rPr lang="fr-FR" sz="1350" dirty="0" err="1">
                <a:solidFill>
                  <a:srgbClr val="002060"/>
                </a:solidFill>
                <a:latin typeface="Calibri"/>
              </a:rPr>
              <a:t>Deactivation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of the immune system via the interaction PD-1 on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T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cells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&amp; PD-L1 on tumor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cells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6D4263-AD6E-4446-A43A-4D519A83FD05}"/>
              </a:ext>
            </a:extLst>
          </p:cNvPr>
          <p:cNvSpPr txBox="1"/>
          <p:nvPr/>
        </p:nvSpPr>
        <p:spPr>
          <a:xfrm>
            <a:off x="7074076" y="3375596"/>
            <a:ext cx="1994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892">
              <a:defRPr/>
            </a:pPr>
            <a:r>
              <a:rPr lang="fr-FR" sz="1350" dirty="0">
                <a:solidFill>
                  <a:srgbClr val="002060"/>
                </a:solidFill>
                <a:latin typeface="Calibri"/>
              </a:rPr>
              <a:t>Activation of the immune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cells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by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blocking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this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pathway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PD-1/PD-L1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using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sz="1350" dirty="0" err="1">
                <a:solidFill>
                  <a:srgbClr val="002060"/>
                </a:solidFill>
                <a:latin typeface="Calibri"/>
              </a:rPr>
              <a:t>immunotherapy</a:t>
            </a:r>
            <a:r>
              <a:rPr lang="fr-FR" sz="135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56" y="1164460"/>
            <a:ext cx="5437652" cy="5605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Introduction – Many issues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71551" y="1905125"/>
            <a:ext cx="7622962" cy="390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75" b="1" dirty="0">
                <a:solidFill>
                  <a:srgbClr val="002060"/>
                </a:solidFill>
              </a:rPr>
              <a:t>PD-L1 evaluation in cancer cells</a:t>
            </a:r>
          </a:p>
          <a:p>
            <a:pPr lvl="1"/>
            <a:r>
              <a:rPr lang="en-US" sz="1575" dirty="0"/>
              <a:t>Cellular compartment to be tested ?</a:t>
            </a:r>
          </a:p>
          <a:p>
            <a:pPr lvl="1"/>
            <a:r>
              <a:rPr lang="en-US" sz="1575" dirty="0"/>
              <a:t>Thresholds selected ?</a:t>
            </a:r>
          </a:p>
          <a:p>
            <a:pPr lvl="1"/>
            <a:r>
              <a:rPr lang="en-US" sz="1575" dirty="0"/>
              <a:t>Anti-PD-L1 antibody used?</a:t>
            </a:r>
          </a:p>
          <a:p>
            <a:pPr marL="342892" lvl="1" indent="0">
              <a:buNone/>
            </a:pPr>
            <a:endParaRPr lang="en-US" sz="1575" dirty="0"/>
          </a:p>
          <a:p>
            <a:pPr marL="342892" lvl="1" indent="0">
              <a:buNone/>
            </a:pPr>
            <a:endParaRPr lang="en-US" sz="1575" dirty="0"/>
          </a:p>
          <a:p>
            <a:pPr marL="0" indent="0">
              <a:buNone/>
            </a:pPr>
            <a:r>
              <a:rPr lang="en-US" sz="1875" b="1" dirty="0">
                <a:solidFill>
                  <a:srgbClr val="002060"/>
                </a:solidFill>
              </a:rPr>
              <a:t>Heterogeneity for PD-L1 expression among tumor cells in:</a:t>
            </a:r>
          </a:p>
          <a:p>
            <a:pPr lvl="1"/>
            <a:r>
              <a:rPr lang="en-US" sz="1575" dirty="0"/>
              <a:t>Primary tumor</a:t>
            </a:r>
          </a:p>
          <a:p>
            <a:pPr lvl="1"/>
            <a:r>
              <a:rPr lang="en-US" sz="1575" dirty="0"/>
              <a:t>Lymph nodes metastases</a:t>
            </a:r>
          </a:p>
          <a:p>
            <a:pPr lvl="1"/>
            <a:r>
              <a:rPr lang="en-US" sz="1575" dirty="0"/>
              <a:t>Distant metastases</a:t>
            </a:r>
          </a:p>
          <a:p>
            <a:pPr lvl="1"/>
            <a:r>
              <a:rPr lang="en-US" sz="1575" i="1" dirty="0"/>
              <a:t>Liquid Biopsy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10" y="1106756"/>
            <a:ext cx="5437652" cy="5605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Introduction – </a:t>
            </a:r>
            <a:r>
              <a:rPr lang="en-US" sz="2800" i="1" dirty="0">
                <a:solidFill>
                  <a:srgbClr val="C00000"/>
                </a:solidFill>
              </a:rPr>
              <a:t>Liquid Biopsy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85347" y="1876764"/>
            <a:ext cx="5658654" cy="302481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500" b="1" i="1" dirty="0">
                <a:solidFill>
                  <a:srgbClr val="002060"/>
                </a:solidFill>
              </a:rPr>
              <a:t>Liquid Biopsy </a:t>
            </a:r>
            <a:r>
              <a:rPr lang="en-US" sz="1500" b="1" dirty="0">
                <a:solidFill>
                  <a:srgbClr val="002060"/>
                </a:solidFill>
              </a:rPr>
              <a:t>in a simple non-invasive blood sample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350" b="1" dirty="0">
                <a:solidFill>
                  <a:srgbClr val="C00000"/>
                </a:solidFill>
              </a:rPr>
              <a:t>C</a:t>
            </a:r>
            <a:r>
              <a:rPr lang="en-US" sz="1350" dirty="0"/>
              <a:t>irculating </a:t>
            </a:r>
            <a:r>
              <a:rPr lang="en-US" sz="1350" b="1" dirty="0">
                <a:solidFill>
                  <a:srgbClr val="C00000"/>
                </a:solidFill>
              </a:rPr>
              <a:t>T</a:t>
            </a:r>
            <a:r>
              <a:rPr lang="en-US" sz="1350" dirty="0"/>
              <a:t>umor </a:t>
            </a:r>
            <a:r>
              <a:rPr lang="en-US" sz="1350" b="1" dirty="0">
                <a:solidFill>
                  <a:srgbClr val="C00000"/>
                </a:solidFill>
              </a:rPr>
              <a:t>C</a:t>
            </a:r>
            <a:r>
              <a:rPr lang="en-US" sz="1350" dirty="0"/>
              <a:t>ells (</a:t>
            </a:r>
            <a:r>
              <a:rPr lang="en-US" sz="1350" b="1" dirty="0">
                <a:solidFill>
                  <a:srgbClr val="C00000"/>
                </a:solidFill>
              </a:rPr>
              <a:t>CTCs</a:t>
            </a:r>
            <a:r>
              <a:rPr lang="en-US" sz="1350" dirty="0"/>
              <a:t>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350" dirty="0"/>
              <a:t>Can be characterized for PD-L1 expression at the single cell level.</a:t>
            </a:r>
          </a:p>
          <a:p>
            <a:pPr marL="342892" lvl="1" indent="0" algn="just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sz="1350" dirty="0"/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350" dirty="0"/>
              <a:t>Because CTCs isolated from the peripheral blood are a pool of cells derived from the primary tumor and/or of different metastatic sites, this approach could provide a comprehensive real-time picture of the whole tumor burden in a given patient.</a:t>
            </a:r>
            <a:endParaRPr lang="en-US" sz="1350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1D75CE4-88DE-524F-AC85-65FF05A9DF36}"/>
              </a:ext>
            </a:extLst>
          </p:cNvPr>
          <p:cNvGrpSpPr>
            <a:grpSpLocks/>
          </p:cNvGrpSpPr>
          <p:nvPr/>
        </p:nvGrpSpPr>
        <p:grpSpPr bwMode="auto">
          <a:xfrm rot="-911043">
            <a:off x="8176816" y="2033252"/>
            <a:ext cx="935831" cy="353616"/>
            <a:chOff x="665" y="1827"/>
            <a:chExt cx="1590" cy="533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16EBE1D-E17D-E94A-981B-8DD1EFE94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013"/>
              <a:ext cx="155" cy="347"/>
            </a:xfrm>
            <a:custGeom>
              <a:avLst/>
              <a:gdLst>
                <a:gd name="T0" fmla="*/ 595 w 62"/>
                <a:gd name="T1" fmla="*/ 149 h 130"/>
                <a:gd name="T2" fmla="*/ 125 w 62"/>
                <a:gd name="T3" fmla="*/ 2493 h 130"/>
                <a:gd name="T4" fmla="*/ 708 w 62"/>
                <a:gd name="T5" fmla="*/ 2280 h 130"/>
                <a:gd name="T6" fmla="*/ 1250 w 62"/>
                <a:gd name="T7" fmla="*/ 3350 h 130"/>
                <a:gd name="T8" fmla="*/ 1145 w 62"/>
                <a:gd name="T9" fmla="*/ 4623 h 130"/>
                <a:gd name="T10" fmla="*/ 550 w 62"/>
                <a:gd name="T11" fmla="*/ 4831 h 130"/>
                <a:gd name="T12" fmla="*/ 1770 w 62"/>
                <a:gd name="T13" fmla="*/ 6505 h 130"/>
                <a:gd name="T14" fmla="*/ 2083 w 62"/>
                <a:gd name="T15" fmla="*/ 3043 h 130"/>
                <a:gd name="T16" fmla="*/ 595 w 62"/>
                <a:gd name="T17" fmla="*/ 149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30">
                  <a:moveTo>
                    <a:pt x="15" y="3"/>
                  </a:moveTo>
                  <a:cubicBezTo>
                    <a:pt x="4" y="5"/>
                    <a:pt x="0" y="24"/>
                    <a:pt x="3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3" y="44"/>
                    <a:pt x="29" y="53"/>
                    <a:pt x="32" y="66"/>
                  </a:cubicBezTo>
                  <a:cubicBezTo>
                    <a:pt x="36" y="79"/>
                    <a:pt x="34" y="90"/>
                    <a:pt x="29" y="91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23" y="117"/>
                    <a:pt x="35" y="130"/>
                    <a:pt x="45" y="128"/>
                  </a:cubicBezTo>
                  <a:cubicBezTo>
                    <a:pt x="58" y="125"/>
                    <a:pt x="62" y="94"/>
                    <a:pt x="53" y="60"/>
                  </a:cubicBezTo>
                  <a:cubicBezTo>
                    <a:pt x="45" y="25"/>
                    <a:pt x="27" y="0"/>
                    <a:pt x="15" y="3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4405A51-CCFF-8B49-B738-360F1143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2003"/>
              <a:ext cx="153" cy="352"/>
            </a:xfrm>
            <a:custGeom>
              <a:avLst/>
              <a:gdLst>
                <a:gd name="T0" fmla="*/ 1736 w 61"/>
                <a:gd name="T1" fmla="*/ 6520 h 132"/>
                <a:gd name="T2" fmla="*/ 2052 w 61"/>
                <a:gd name="T3" fmla="*/ 3037 h 132"/>
                <a:gd name="T4" fmla="*/ 554 w 61"/>
                <a:gd name="T5" fmla="*/ 149 h 132"/>
                <a:gd name="T6" fmla="*/ 0 w 61"/>
                <a:gd name="T7" fmla="*/ 363 h 132"/>
                <a:gd name="T8" fmla="*/ 1497 w 61"/>
                <a:gd name="T9" fmla="*/ 3243 h 132"/>
                <a:gd name="T10" fmla="*/ 1184 w 61"/>
                <a:gd name="T11" fmla="*/ 6677 h 132"/>
                <a:gd name="T12" fmla="*/ 1736 w 61"/>
                <a:gd name="T13" fmla="*/ 652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32">
                  <a:moveTo>
                    <a:pt x="44" y="129"/>
                  </a:moveTo>
                  <a:cubicBezTo>
                    <a:pt x="57" y="125"/>
                    <a:pt x="61" y="95"/>
                    <a:pt x="52" y="60"/>
                  </a:cubicBezTo>
                  <a:cubicBezTo>
                    <a:pt x="44" y="26"/>
                    <a:pt x="27" y="0"/>
                    <a:pt x="1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4"/>
                    <a:pt x="30" y="29"/>
                    <a:pt x="38" y="64"/>
                  </a:cubicBezTo>
                  <a:cubicBezTo>
                    <a:pt x="47" y="98"/>
                    <a:pt x="43" y="129"/>
                    <a:pt x="30" y="132"/>
                  </a:cubicBezTo>
                  <a:cubicBezTo>
                    <a:pt x="44" y="129"/>
                    <a:pt x="44" y="129"/>
                    <a:pt x="44" y="12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C536A7C-16FC-C947-A413-B64118F4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875"/>
              <a:ext cx="835" cy="376"/>
            </a:xfrm>
            <a:custGeom>
              <a:avLst/>
              <a:gdLst>
                <a:gd name="T0" fmla="*/ 12113 w 334"/>
                <a:gd name="T1" fmla="*/ 56 h 141"/>
                <a:gd name="T2" fmla="*/ 0 w 334"/>
                <a:gd name="T3" fmla="*/ 3891 h 141"/>
                <a:gd name="T4" fmla="*/ 438 w 334"/>
                <a:gd name="T5" fmla="*/ 5461 h 141"/>
                <a:gd name="T6" fmla="*/ 625 w 334"/>
                <a:gd name="T7" fmla="*/ 7133 h 141"/>
                <a:gd name="T8" fmla="*/ 12738 w 334"/>
                <a:gd name="T9" fmla="*/ 3277 h 141"/>
                <a:gd name="T10" fmla="*/ 12895 w 334"/>
                <a:gd name="T11" fmla="*/ 1515 h 141"/>
                <a:gd name="T12" fmla="*/ 12113 w 334"/>
                <a:gd name="T13" fmla="*/ 56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41">
                  <a:moveTo>
                    <a:pt x="310" y="1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1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2" y="64"/>
                    <a:pt x="334" y="48"/>
                    <a:pt x="330" y="30"/>
                  </a:cubicBezTo>
                  <a:cubicBezTo>
                    <a:pt x="325" y="13"/>
                    <a:pt x="317" y="0"/>
                    <a:pt x="310" y="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DBF9D7-FB5B-114E-A2D4-67D2CE4FD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131"/>
              <a:ext cx="133" cy="149"/>
            </a:xfrm>
            <a:custGeom>
              <a:avLst/>
              <a:gdLst>
                <a:gd name="T0" fmla="*/ 1393 w 53"/>
                <a:gd name="T1" fmla="*/ 56 h 56"/>
                <a:gd name="T2" fmla="*/ 0 w 53"/>
                <a:gd name="T3" fmla="*/ 511 h 56"/>
                <a:gd name="T4" fmla="*/ 314 w 53"/>
                <a:gd name="T5" fmla="*/ 1543 h 56"/>
                <a:gd name="T6" fmla="*/ 442 w 53"/>
                <a:gd name="T7" fmla="*/ 2804 h 56"/>
                <a:gd name="T8" fmla="*/ 1819 w 53"/>
                <a:gd name="T9" fmla="*/ 2357 h 56"/>
                <a:gd name="T10" fmla="*/ 1945 w 53"/>
                <a:gd name="T11" fmla="*/ 1112 h 56"/>
                <a:gd name="T12" fmla="*/ 1393 w 53"/>
                <a:gd name="T13" fmla="*/ 5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56">
                  <a:moveTo>
                    <a:pt x="35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40"/>
                    <a:pt x="11" y="49"/>
                    <a:pt x="11" y="5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6"/>
                    <a:pt x="53" y="35"/>
                    <a:pt x="49" y="22"/>
                  </a:cubicBezTo>
                  <a:cubicBezTo>
                    <a:pt x="46" y="9"/>
                    <a:pt x="40" y="0"/>
                    <a:pt x="35" y="1"/>
                  </a:cubicBezTo>
                </a:path>
              </a:pathLst>
            </a:custGeom>
            <a:solidFill>
              <a:srgbClr val="D7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1C20033-70B7-6840-ABFF-76FEF231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2120"/>
              <a:ext cx="102" cy="227"/>
            </a:xfrm>
            <a:custGeom>
              <a:avLst/>
              <a:gdLst>
                <a:gd name="T0" fmla="*/ 229 w 41"/>
                <a:gd name="T1" fmla="*/ 2339 h 85"/>
                <a:gd name="T2" fmla="*/ 415 w 41"/>
                <a:gd name="T3" fmla="*/ 93 h 85"/>
                <a:gd name="T4" fmla="*/ 1386 w 41"/>
                <a:gd name="T5" fmla="*/ 1982 h 85"/>
                <a:gd name="T6" fmla="*/ 1189 w 41"/>
                <a:gd name="T7" fmla="*/ 4230 h 85"/>
                <a:gd name="T8" fmla="*/ 229 w 41"/>
                <a:gd name="T9" fmla="*/ 23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85">
                  <a:moveTo>
                    <a:pt x="6" y="46"/>
                  </a:moveTo>
                  <a:cubicBezTo>
                    <a:pt x="0" y="24"/>
                    <a:pt x="3" y="4"/>
                    <a:pt x="11" y="2"/>
                  </a:cubicBezTo>
                  <a:cubicBezTo>
                    <a:pt x="19" y="0"/>
                    <a:pt x="30" y="16"/>
                    <a:pt x="36" y="39"/>
                  </a:cubicBezTo>
                  <a:cubicBezTo>
                    <a:pt x="41" y="61"/>
                    <a:pt x="39" y="81"/>
                    <a:pt x="31" y="83"/>
                  </a:cubicBezTo>
                  <a:cubicBezTo>
                    <a:pt x="22" y="85"/>
                    <a:pt x="11" y="68"/>
                    <a:pt x="6" y="46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1778B16-CA43-CE4A-B8A2-F67067C62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09"/>
              <a:ext cx="63" cy="83"/>
            </a:xfrm>
            <a:custGeom>
              <a:avLst/>
              <a:gdLst>
                <a:gd name="T0" fmla="*/ 610 w 25"/>
                <a:gd name="T1" fmla="*/ 56 h 31"/>
                <a:gd name="T2" fmla="*/ 0 w 25"/>
                <a:gd name="T3" fmla="*/ 209 h 31"/>
                <a:gd name="T4" fmla="*/ 209 w 25"/>
                <a:gd name="T5" fmla="*/ 881 h 31"/>
                <a:gd name="T6" fmla="*/ 285 w 25"/>
                <a:gd name="T7" fmla="*/ 1590 h 31"/>
                <a:gd name="T8" fmla="*/ 852 w 25"/>
                <a:gd name="T9" fmla="*/ 1440 h 31"/>
                <a:gd name="T10" fmla="*/ 927 w 25"/>
                <a:gd name="T11" fmla="*/ 675 h 31"/>
                <a:gd name="T12" fmla="*/ 610 w 25"/>
                <a:gd name="T13" fmla="*/ 5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1">
                  <a:moveTo>
                    <a:pt x="15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8"/>
                    <a:pt x="4" y="13"/>
                    <a:pt x="5" y="17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27"/>
                    <a:pt x="25" y="20"/>
                    <a:pt x="23" y="13"/>
                  </a:cubicBezTo>
                  <a:cubicBezTo>
                    <a:pt x="21" y="6"/>
                    <a:pt x="18" y="0"/>
                    <a:pt x="15" y="1"/>
                  </a:cubicBezTo>
                </a:path>
              </a:pathLst>
            </a:custGeom>
            <a:solidFill>
              <a:srgbClr val="283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98D0DF1-1903-004B-BD16-1FB05D810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827"/>
              <a:ext cx="430" cy="120"/>
            </a:xfrm>
            <a:custGeom>
              <a:avLst/>
              <a:gdLst>
                <a:gd name="T0" fmla="*/ 6720 w 172"/>
                <a:gd name="T1" fmla="*/ 0 h 45"/>
                <a:gd name="T2" fmla="*/ 0 w 172"/>
                <a:gd name="T3" fmla="*/ 2125 h 45"/>
                <a:gd name="T4" fmla="*/ 0 w 172"/>
                <a:gd name="T5" fmla="*/ 2184 h 45"/>
                <a:gd name="T6" fmla="*/ 50 w 172"/>
                <a:gd name="T7" fmla="*/ 2275 h 45"/>
                <a:gd name="T8" fmla="*/ 6250 w 172"/>
                <a:gd name="T9" fmla="*/ 248 h 45"/>
                <a:gd name="T10" fmla="*/ 6720 w 1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" h="45">
                  <a:moveTo>
                    <a:pt x="17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60" y="5"/>
                    <a:pt x="160" y="5"/>
                    <a:pt x="160" y="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091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72C8626-B82D-D44A-83DF-180A2E15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880"/>
              <a:ext cx="65" cy="165"/>
            </a:xfrm>
            <a:custGeom>
              <a:avLst/>
              <a:gdLst>
                <a:gd name="T0" fmla="*/ 238 w 26"/>
                <a:gd name="T1" fmla="*/ 0 h 62"/>
                <a:gd name="T2" fmla="*/ 238 w 26"/>
                <a:gd name="T3" fmla="*/ 0 h 62"/>
                <a:gd name="T4" fmla="*/ 208 w 26"/>
                <a:gd name="T5" fmla="*/ 0 h 62"/>
                <a:gd name="T6" fmla="*/ 50 w 26"/>
                <a:gd name="T7" fmla="*/ 248 h 62"/>
                <a:gd name="T8" fmla="*/ 0 w 26"/>
                <a:gd name="T9" fmla="*/ 806 h 62"/>
                <a:gd name="T10" fmla="*/ 83 w 26"/>
                <a:gd name="T11" fmla="*/ 1701 h 62"/>
                <a:gd name="T12" fmla="*/ 50 w 26"/>
                <a:gd name="T13" fmla="*/ 1701 h 62"/>
                <a:gd name="T14" fmla="*/ 50 w 26"/>
                <a:gd name="T15" fmla="*/ 1701 h 62"/>
                <a:gd name="T16" fmla="*/ 83 w 26"/>
                <a:gd name="T17" fmla="*/ 1701 h 62"/>
                <a:gd name="T18" fmla="*/ 395 w 26"/>
                <a:gd name="T19" fmla="*/ 2754 h 62"/>
                <a:gd name="T20" fmla="*/ 750 w 26"/>
                <a:gd name="T21" fmla="*/ 3108 h 62"/>
                <a:gd name="T22" fmla="*/ 783 w 26"/>
                <a:gd name="T23" fmla="*/ 3108 h 62"/>
                <a:gd name="T24" fmla="*/ 783 w 26"/>
                <a:gd name="T25" fmla="*/ 3108 h 62"/>
                <a:gd name="T26" fmla="*/ 988 w 26"/>
                <a:gd name="T27" fmla="*/ 2903 h 62"/>
                <a:gd name="T28" fmla="*/ 1020 w 26"/>
                <a:gd name="T29" fmla="*/ 2302 h 62"/>
                <a:gd name="T30" fmla="*/ 1020 w 26"/>
                <a:gd name="T31" fmla="*/ 2110 h 62"/>
                <a:gd name="T32" fmla="*/ 1020 w 26"/>
                <a:gd name="T33" fmla="*/ 2110 h 62"/>
                <a:gd name="T34" fmla="*/ 988 w 26"/>
                <a:gd name="T35" fmla="*/ 2110 h 62"/>
                <a:gd name="T36" fmla="*/ 708 w 26"/>
                <a:gd name="T37" fmla="*/ 1509 h 62"/>
                <a:gd name="T38" fmla="*/ 750 w 26"/>
                <a:gd name="T39" fmla="*/ 806 h 62"/>
                <a:gd name="T40" fmla="*/ 750 w 26"/>
                <a:gd name="T41" fmla="*/ 806 h 62"/>
                <a:gd name="T42" fmla="*/ 625 w 26"/>
                <a:gd name="T43" fmla="*/ 397 h 62"/>
                <a:gd name="T44" fmla="*/ 238 w 26"/>
                <a:gd name="T45" fmla="*/ 0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1" y="5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0" y="22"/>
                    <a:pt x="0" y="28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42"/>
                    <a:pt x="7" y="49"/>
                    <a:pt x="10" y="55"/>
                  </a:cubicBezTo>
                  <a:cubicBezTo>
                    <a:pt x="13" y="60"/>
                    <a:pt x="17" y="62"/>
                    <a:pt x="19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4" y="60"/>
                    <a:pt x="25" y="58"/>
                  </a:cubicBezTo>
                  <a:cubicBezTo>
                    <a:pt x="26" y="55"/>
                    <a:pt x="26" y="51"/>
                    <a:pt x="26" y="46"/>
                  </a:cubicBezTo>
                  <a:cubicBezTo>
                    <a:pt x="26" y="45"/>
                    <a:pt x="26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3" y="42"/>
                    <a:pt x="19" y="37"/>
                    <a:pt x="18" y="30"/>
                  </a:cubicBezTo>
                  <a:cubicBezTo>
                    <a:pt x="16" y="23"/>
                    <a:pt x="16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3"/>
                    <a:pt x="17" y="10"/>
                    <a:pt x="16" y="8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B8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D1BE8D-92A1-B842-87B2-7B2A0F962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923"/>
              <a:ext cx="25" cy="69"/>
            </a:xfrm>
            <a:custGeom>
              <a:avLst/>
              <a:gdLst>
                <a:gd name="T0" fmla="*/ 125 w 10"/>
                <a:gd name="T1" fmla="*/ 0 h 26"/>
                <a:gd name="T2" fmla="*/ 125 w 10"/>
                <a:gd name="T3" fmla="*/ 0 h 26"/>
                <a:gd name="T4" fmla="*/ 83 w 10"/>
                <a:gd name="T5" fmla="*/ 690 h 26"/>
                <a:gd name="T6" fmla="*/ 363 w 10"/>
                <a:gd name="T7" fmla="*/ 1290 h 26"/>
                <a:gd name="T8" fmla="*/ 395 w 10"/>
                <a:gd name="T9" fmla="*/ 1290 h 26"/>
                <a:gd name="T10" fmla="*/ 395 w 10"/>
                <a:gd name="T11" fmla="*/ 1290 h 26"/>
                <a:gd name="T12" fmla="*/ 313 w 10"/>
                <a:gd name="T13" fmla="*/ 656 h 26"/>
                <a:gd name="T14" fmla="*/ 125 w 10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2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7"/>
                    <a:pt x="2" y="14"/>
                  </a:cubicBezTo>
                  <a:cubicBezTo>
                    <a:pt x="3" y="21"/>
                    <a:pt x="7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2"/>
                    <a:pt x="9" y="17"/>
                    <a:pt x="8" y="13"/>
                  </a:cubicBezTo>
                  <a:cubicBezTo>
                    <a:pt x="7" y="8"/>
                    <a:pt x="5" y="3"/>
                    <a:pt x="3" y="0"/>
                  </a:cubicBezTo>
                </a:path>
              </a:pathLst>
            </a:custGeom>
            <a:solidFill>
              <a:srgbClr val="939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A79ABB7-CEB3-3F4B-832E-485D3A69F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061"/>
              <a:ext cx="213" cy="158"/>
            </a:xfrm>
            <a:custGeom>
              <a:avLst/>
              <a:gdLst>
                <a:gd name="T0" fmla="*/ 0 w 85"/>
                <a:gd name="T1" fmla="*/ 924 h 59"/>
                <a:gd name="T2" fmla="*/ 2756 w 85"/>
                <a:gd name="T3" fmla="*/ 0 h 59"/>
                <a:gd name="T4" fmla="*/ 3195 w 85"/>
                <a:gd name="T5" fmla="*/ 2266 h 59"/>
                <a:gd name="T6" fmla="*/ 1889 w 85"/>
                <a:gd name="T7" fmla="*/ 2632 h 59"/>
                <a:gd name="T8" fmla="*/ 867 w 85"/>
                <a:gd name="T9" fmla="*/ 2884 h 59"/>
                <a:gd name="T10" fmla="*/ 471 w 85"/>
                <a:gd name="T11" fmla="*/ 3034 h 59"/>
                <a:gd name="T12" fmla="*/ 0 w 85"/>
                <a:gd name="T13" fmla="*/ 924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9">
                  <a:moveTo>
                    <a:pt x="0" y="18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4" y="2"/>
                    <a:pt x="85" y="35"/>
                    <a:pt x="81" y="4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767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2B8EE57-906D-8241-9CE2-D4ACED0AB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120"/>
              <a:ext cx="193" cy="96"/>
            </a:xfrm>
            <a:custGeom>
              <a:avLst/>
              <a:gdLst>
                <a:gd name="T0" fmla="*/ 0 w 77"/>
                <a:gd name="T1" fmla="*/ 0 h 36"/>
                <a:gd name="T2" fmla="*/ 283 w 77"/>
                <a:gd name="T3" fmla="*/ 1821 h 36"/>
                <a:gd name="T4" fmla="*/ 3040 w 77"/>
                <a:gd name="T5" fmla="*/ 1059 h 36"/>
                <a:gd name="T6" fmla="*/ 629 w 77"/>
                <a:gd name="T7" fmla="*/ 1272 h 36"/>
                <a:gd name="T8" fmla="*/ 0 w 7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6">
                  <a:moveTo>
                    <a:pt x="0" y="0"/>
                  </a:moveTo>
                  <a:cubicBezTo>
                    <a:pt x="0" y="0"/>
                    <a:pt x="7" y="28"/>
                    <a:pt x="7" y="3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33" y="32"/>
                    <a:pt x="16" y="25"/>
                  </a:cubicBezTo>
                  <a:cubicBezTo>
                    <a:pt x="3" y="21"/>
                    <a:pt x="0" y="0"/>
                    <a:pt x="0" y="0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E54909A-AF49-C04B-95AA-BE3DA6C5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027"/>
              <a:ext cx="100" cy="184"/>
            </a:xfrm>
            <a:custGeom>
              <a:avLst/>
              <a:gdLst>
                <a:gd name="T0" fmla="*/ 595 w 40"/>
                <a:gd name="T1" fmla="*/ 3491 h 69"/>
                <a:gd name="T2" fmla="*/ 750 w 40"/>
                <a:gd name="T3" fmla="*/ 1763 h 69"/>
                <a:gd name="T4" fmla="*/ 0 w 40"/>
                <a:gd name="T5" fmla="*/ 248 h 69"/>
                <a:gd name="T6" fmla="*/ 625 w 40"/>
                <a:gd name="T7" fmla="*/ 56 h 69"/>
                <a:gd name="T8" fmla="*/ 1408 w 40"/>
                <a:gd name="T9" fmla="*/ 1571 h 69"/>
                <a:gd name="T10" fmla="*/ 1250 w 40"/>
                <a:gd name="T11" fmla="*/ 3277 h 69"/>
                <a:gd name="T12" fmla="*/ 595 w 40"/>
                <a:gd name="T13" fmla="*/ 3491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9">
                  <a:moveTo>
                    <a:pt x="15" y="69"/>
                  </a:moveTo>
                  <a:cubicBezTo>
                    <a:pt x="22" y="68"/>
                    <a:pt x="24" y="52"/>
                    <a:pt x="19" y="35"/>
                  </a:cubicBezTo>
                  <a:cubicBezTo>
                    <a:pt x="15" y="17"/>
                    <a:pt x="6" y="4"/>
                    <a:pt x="0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0"/>
                    <a:pt x="31" y="13"/>
                    <a:pt x="36" y="31"/>
                  </a:cubicBezTo>
                  <a:cubicBezTo>
                    <a:pt x="40" y="48"/>
                    <a:pt x="38" y="64"/>
                    <a:pt x="32" y="65"/>
                  </a:cubicBezTo>
                  <a:cubicBezTo>
                    <a:pt x="15" y="69"/>
                    <a:pt x="15" y="69"/>
                    <a:pt x="15" y="6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CA602F8-8D4C-5244-BE7E-E98E2B33C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00"/>
              <a:ext cx="93" cy="75"/>
            </a:xfrm>
            <a:custGeom>
              <a:avLst/>
              <a:gdLst>
                <a:gd name="T0" fmla="*/ 0 w 37"/>
                <a:gd name="T1" fmla="*/ 0 h 28"/>
                <a:gd name="T2" fmla="*/ 158 w 37"/>
                <a:gd name="T3" fmla="*/ 1441 h 28"/>
                <a:gd name="T4" fmla="*/ 1478 w 37"/>
                <a:gd name="T5" fmla="*/ 1077 h 28"/>
                <a:gd name="T6" fmla="*/ 367 w 37"/>
                <a:gd name="T7" fmla="*/ 769 h 28"/>
                <a:gd name="T8" fmla="*/ 0 w 3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cubicBezTo>
                    <a:pt x="1" y="4"/>
                    <a:pt x="7" y="20"/>
                    <a:pt x="4" y="2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21" y="24"/>
                    <a:pt x="16" y="23"/>
                    <a:pt x="9" y="15"/>
                  </a:cubicBezTo>
                  <a:cubicBezTo>
                    <a:pt x="5" y="10"/>
                    <a:pt x="0" y="0"/>
                    <a:pt x="0" y="0"/>
                  </a:cubicBezTo>
                </a:path>
              </a:pathLst>
            </a:custGeom>
            <a:solidFill>
              <a:srgbClr val="BFB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5ADC977-D862-0348-AB4F-240358CB4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09"/>
              <a:ext cx="113" cy="232"/>
            </a:xfrm>
            <a:custGeom>
              <a:avLst/>
              <a:gdLst>
                <a:gd name="T0" fmla="*/ 1394 w 45"/>
                <a:gd name="T1" fmla="*/ 4189 h 87"/>
                <a:gd name="T2" fmla="*/ 1582 w 45"/>
                <a:gd name="T3" fmla="*/ 1971 h 87"/>
                <a:gd name="T4" fmla="*/ 600 w 45"/>
                <a:gd name="T5" fmla="*/ 93 h 87"/>
                <a:gd name="T6" fmla="*/ 0 w 45"/>
                <a:gd name="T7" fmla="*/ 307 h 87"/>
                <a:gd name="T8" fmla="*/ 997 w 45"/>
                <a:gd name="T9" fmla="*/ 2184 h 87"/>
                <a:gd name="T10" fmla="*/ 794 w 45"/>
                <a:gd name="T11" fmla="*/ 4403 h 87"/>
                <a:gd name="T12" fmla="*/ 1394 w 45"/>
                <a:gd name="T13" fmla="*/ 4189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87">
                  <a:moveTo>
                    <a:pt x="35" y="83"/>
                  </a:moveTo>
                  <a:cubicBezTo>
                    <a:pt x="43" y="81"/>
                    <a:pt x="45" y="61"/>
                    <a:pt x="40" y="39"/>
                  </a:cubicBezTo>
                  <a:cubicBezTo>
                    <a:pt x="35" y="17"/>
                    <a:pt x="23" y="0"/>
                    <a:pt x="15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4"/>
                    <a:pt x="19" y="20"/>
                    <a:pt x="25" y="43"/>
                  </a:cubicBezTo>
                  <a:cubicBezTo>
                    <a:pt x="30" y="65"/>
                    <a:pt x="28" y="85"/>
                    <a:pt x="20" y="87"/>
                  </a:cubicBezTo>
                  <a:cubicBezTo>
                    <a:pt x="35" y="83"/>
                    <a:pt x="35" y="83"/>
                    <a:pt x="35" y="83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31FC47-0D2F-5347-8DD0-B0A69DBD0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160"/>
              <a:ext cx="50" cy="45"/>
            </a:xfrm>
            <a:custGeom>
              <a:avLst/>
              <a:gdLst>
                <a:gd name="T0" fmla="*/ 783 w 20"/>
                <a:gd name="T1" fmla="*/ 596 h 17"/>
                <a:gd name="T2" fmla="*/ 595 w 20"/>
                <a:gd name="T3" fmla="*/ 0 h 17"/>
                <a:gd name="T4" fmla="*/ 0 w 20"/>
                <a:gd name="T5" fmla="*/ 148 h 17"/>
                <a:gd name="T6" fmla="*/ 208 w 20"/>
                <a:gd name="T7" fmla="*/ 834 h 17"/>
                <a:gd name="T8" fmla="*/ 783 w 20"/>
                <a:gd name="T9" fmla="*/ 59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20" y="12"/>
                  </a:moveTo>
                  <a:cubicBezTo>
                    <a:pt x="18" y="8"/>
                    <a:pt x="17" y="3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4" y="12"/>
                    <a:pt x="5" y="17"/>
                  </a:cubicBezTo>
                  <a:cubicBezTo>
                    <a:pt x="20" y="12"/>
                    <a:pt x="20" y="12"/>
                    <a:pt x="2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00A10C5-050A-E447-B156-F6C1A136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57"/>
              <a:ext cx="3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81 w 1"/>
                <a:gd name="T5" fmla="*/ 149 h 3"/>
                <a:gd name="T6" fmla="*/ 81 w 1"/>
                <a:gd name="T7" fmla="*/ 149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1AC2093-CDDF-ED43-8921-0715ABBB7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47"/>
              <a:ext cx="40" cy="18"/>
            </a:xfrm>
            <a:custGeom>
              <a:avLst/>
              <a:gdLst>
                <a:gd name="T0" fmla="*/ 550 w 16"/>
                <a:gd name="T1" fmla="*/ 0 h 7"/>
                <a:gd name="T2" fmla="*/ 0 w 16"/>
                <a:gd name="T3" fmla="*/ 172 h 7"/>
                <a:gd name="T4" fmla="*/ 50 w 16"/>
                <a:gd name="T5" fmla="*/ 303 h 7"/>
                <a:gd name="T6" fmla="*/ 625 w 16"/>
                <a:gd name="T7" fmla="*/ 85 h 7"/>
                <a:gd name="T8" fmla="*/ 550 w 1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4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4275F8D9-2AE4-DF4B-9523-13E79F82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211"/>
              <a:ext cx="1" cy="2"/>
            </a:xfrm>
            <a:prstGeom prst="ellipse">
              <a:avLst/>
            </a:pr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7A21D76-F620-BA4C-9B40-F4DA56036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2203"/>
              <a:ext cx="43" cy="26"/>
            </a:xfrm>
            <a:custGeom>
              <a:avLst/>
              <a:gdLst>
                <a:gd name="T0" fmla="*/ 615 w 17"/>
                <a:gd name="T1" fmla="*/ 0 h 10"/>
                <a:gd name="T2" fmla="*/ 0 w 17"/>
                <a:gd name="T3" fmla="*/ 177 h 10"/>
                <a:gd name="T4" fmla="*/ 51 w 17"/>
                <a:gd name="T5" fmla="*/ 372 h 10"/>
                <a:gd name="T6" fmla="*/ 83 w 17"/>
                <a:gd name="T7" fmla="*/ 460 h 10"/>
                <a:gd name="T8" fmla="*/ 698 w 17"/>
                <a:gd name="T9" fmla="*/ 283 h 10"/>
                <a:gd name="T10" fmla="*/ 645 w 17"/>
                <a:gd name="T11" fmla="*/ 177 h 10"/>
                <a:gd name="T12" fmla="*/ 645 w 17"/>
                <a:gd name="T13" fmla="*/ 177 h 10"/>
                <a:gd name="T14" fmla="*/ 645 w 17"/>
                <a:gd name="T15" fmla="*/ 143 h 10"/>
                <a:gd name="T16" fmla="*/ 615 w 17"/>
                <a:gd name="T17" fmla="*/ 88 h 10"/>
                <a:gd name="T18" fmla="*/ 615 w 17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3F55F4A-69AA-ED4D-9927-A85A23CA2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2096"/>
              <a:ext cx="48" cy="45"/>
            </a:xfrm>
            <a:custGeom>
              <a:avLst/>
              <a:gdLst>
                <a:gd name="T0" fmla="*/ 561 w 19"/>
                <a:gd name="T1" fmla="*/ 0 h 17"/>
                <a:gd name="T2" fmla="*/ 0 w 19"/>
                <a:gd name="T3" fmla="*/ 148 h 17"/>
                <a:gd name="T4" fmla="*/ 210 w 19"/>
                <a:gd name="T5" fmla="*/ 834 h 17"/>
                <a:gd name="T6" fmla="*/ 773 w 19"/>
                <a:gd name="T7" fmla="*/ 630 h 17"/>
                <a:gd name="T8" fmla="*/ 561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3" y="12"/>
                    <a:pt x="5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8"/>
                    <a:pt x="15" y="4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2317932-322A-A341-9B13-19002BCF5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81 w 1"/>
                <a:gd name="T5" fmla="*/ 162 h 2"/>
                <a:gd name="T6" fmla="*/ 81 w 1"/>
                <a:gd name="T7" fmla="*/ 162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8DEFF4F-5712-4145-BD28-CEB4249E0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81 w 1"/>
                <a:gd name="T5" fmla="*/ 162 h 2"/>
                <a:gd name="T6" fmla="*/ 81 w 1"/>
                <a:gd name="T7" fmla="*/ 162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D85B94B-32D2-2749-B483-D9574E9B3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83"/>
              <a:ext cx="35" cy="16"/>
            </a:xfrm>
            <a:custGeom>
              <a:avLst/>
              <a:gdLst>
                <a:gd name="T0" fmla="*/ 520 w 14"/>
                <a:gd name="T1" fmla="*/ 0 h 6"/>
                <a:gd name="T2" fmla="*/ 0 w 14"/>
                <a:gd name="T3" fmla="*/ 205 h 6"/>
                <a:gd name="T4" fmla="*/ 50 w 14"/>
                <a:gd name="T5" fmla="*/ 307 h 6"/>
                <a:gd name="T6" fmla="*/ 550 w 14"/>
                <a:gd name="T7" fmla="*/ 149 h 6"/>
                <a:gd name="T8" fmla="*/ 520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1"/>
                    <a:pt x="13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7E0087D-6FB9-C245-A42A-802C25E70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50 w 2"/>
                <a:gd name="T1" fmla="*/ 149 h 6"/>
                <a:gd name="T2" fmla="*/ 83 w 2"/>
                <a:gd name="T3" fmla="*/ 307 h 6"/>
                <a:gd name="T4" fmla="*/ 83 w 2"/>
                <a:gd name="T5" fmla="*/ 307 h 6"/>
                <a:gd name="T6" fmla="*/ 50 w 2"/>
                <a:gd name="T7" fmla="*/ 149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56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6A60AD2-B510-BF47-9316-25C589800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83 w 2"/>
                <a:gd name="T5" fmla="*/ 307 h 6"/>
                <a:gd name="T6" fmla="*/ 83 w 2"/>
                <a:gd name="T7" fmla="*/ 307 h 6"/>
                <a:gd name="T8" fmla="*/ 50 w 2"/>
                <a:gd name="T9" fmla="*/ 149 h 6"/>
                <a:gd name="T10" fmla="*/ 0 w 2"/>
                <a:gd name="T11" fmla="*/ 56 h 6"/>
                <a:gd name="T12" fmla="*/ 0 w 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F7591E99-970D-E944-A4FE-72B4420F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1"/>
              <a:ext cx="33" cy="24"/>
            </a:xfrm>
            <a:custGeom>
              <a:avLst/>
              <a:gdLst>
                <a:gd name="T0" fmla="*/ 457 w 13"/>
                <a:gd name="T1" fmla="*/ 0 h 9"/>
                <a:gd name="T2" fmla="*/ 0 w 13"/>
                <a:gd name="T3" fmla="*/ 149 h 9"/>
                <a:gd name="T4" fmla="*/ 0 w 13"/>
                <a:gd name="T5" fmla="*/ 205 h 9"/>
                <a:gd name="T6" fmla="*/ 51 w 13"/>
                <a:gd name="T7" fmla="*/ 307 h 9"/>
                <a:gd name="T8" fmla="*/ 84 w 13"/>
                <a:gd name="T9" fmla="*/ 456 h 9"/>
                <a:gd name="T10" fmla="*/ 541 w 13"/>
                <a:gd name="T11" fmla="*/ 307 h 9"/>
                <a:gd name="T12" fmla="*/ 457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46BD472-73CB-A143-B62E-9BD976AC4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" y="2139"/>
              <a:ext cx="10" cy="18"/>
            </a:xfrm>
            <a:custGeom>
              <a:avLst/>
              <a:gdLst>
                <a:gd name="T0" fmla="*/ 125 w 4"/>
                <a:gd name="T1" fmla="*/ 54 h 7"/>
                <a:gd name="T2" fmla="*/ 125 w 4"/>
                <a:gd name="T3" fmla="*/ 139 h 7"/>
                <a:gd name="T4" fmla="*/ 125 w 4"/>
                <a:gd name="T5" fmla="*/ 85 h 7"/>
                <a:gd name="T6" fmla="*/ 125 w 4"/>
                <a:gd name="T7" fmla="*/ 54 h 7"/>
                <a:gd name="T8" fmla="*/ 125 w 4"/>
                <a:gd name="T9" fmla="*/ 0 h 7"/>
                <a:gd name="T10" fmla="*/ 0 w 4"/>
                <a:gd name="T11" fmla="*/ 54 h 7"/>
                <a:gd name="T12" fmla="*/ 83 w 4"/>
                <a:gd name="T13" fmla="*/ 303 h 7"/>
                <a:gd name="T14" fmla="*/ 158 w 4"/>
                <a:gd name="T15" fmla="*/ 303 h 7"/>
                <a:gd name="T16" fmla="*/ 125 w 4"/>
                <a:gd name="T17" fmla="*/ 54 h 7"/>
                <a:gd name="T18" fmla="*/ 125 w 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DA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079DFF5-D06B-684E-8A5F-BBAAE940B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141"/>
              <a:ext cx="3" cy="16"/>
            </a:xfrm>
            <a:custGeom>
              <a:avLst/>
              <a:gdLst>
                <a:gd name="T0" fmla="*/ 0 w 1"/>
                <a:gd name="T1" fmla="*/ 0 h 6"/>
                <a:gd name="T2" fmla="*/ 81 w 1"/>
                <a:gd name="T3" fmla="*/ 307 h 6"/>
                <a:gd name="T4" fmla="*/ 81 w 1"/>
                <a:gd name="T5" fmla="*/ 248 h 6"/>
                <a:gd name="T6" fmla="*/ 81 w 1"/>
                <a:gd name="T7" fmla="*/ 149 h 6"/>
                <a:gd name="T8" fmla="*/ 0 w 1"/>
                <a:gd name="T9" fmla="*/ 93 h 6"/>
                <a:gd name="T10" fmla="*/ 0 w 1"/>
                <a:gd name="T11" fmla="*/ 0 h 6"/>
                <a:gd name="T12" fmla="*/ 0 w 1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1"/>
                    <a:pt x="1" y="3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E9E1F8B-8E3B-774E-B4EF-7D2584FDB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" y="2061"/>
              <a:ext cx="5" cy="11"/>
            </a:xfrm>
            <a:custGeom>
              <a:avLst/>
              <a:gdLst>
                <a:gd name="T0" fmla="*/ 83 w 2"/>
                <a:gd name="T1" fmla="*/ 228 h 4"/>
                <a:gd name="T2" fmla="*/ 83 w 2"/>
                <a:gd name="T3" fmla="*/ 228 h 4"/>
                <a:gd name="T4" fmla="*/ 83 w 2"/>
                <a:gd name="T5" fmla="*/ 228 h 4"/>
                <a:gd name="T6" fmla="*/ 0 w 2"/>
                <a:gd name="T7" fmla="*/ 0 h 4"/>
                <a:gd name="T8" fmla="*/ 0 w 2"/>
                <a:gd name="T9" fmla="*/ 0 h 4"/>
                <a:gd name="T10" fmla="*/ 83 w 2"/>
                <a:gd name="T11" fmla="*/ 228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991B778B-2186-1A45-B6C7-867802772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048"/>
              <a:ext cx="60" cy="56"/>
            </a:xfrm>
            <a:custGeom>
              <a:avLst/>
              <a:gdLst>
                <a:gd name="T0" fmla="*/ 625 w 24"/>
                <a:gd name="T1" fmla="*/ 0 h 21"/>
                <a:gd name="T2" fmla="*/ 0 w 24"/>
                <a:gd name="T3" fmla="*/ 149 h 21"/>
                <a:gd name="T4" fmla="*/ 50 w 24"/>
                <a:gd name="T5" fmla="*/ 248 h 21"/>
                <a:gd name="T6" fmla="*/ 125 w 24"/>
                <a:gd name="T7" fmla="*/ 456 h 21"/>
                <a:gd name="T8" fmla="*/ 125 w 24"/>
                <a:gd name="T9" fmla="*/ 456 h 21"/>
                <a:gd name="T10" fmla="*/ 125 w 24"/>
                <a:gd name="T11" fmla="*/ 456 h 21"/>
                <a:gd name="T12" fmla="*/ 313 w 24"/>
                <a:gd name="T13" fmla="*/ 1059 h 21"/>
                <a:gd name="T14" fmla="*/ 938 w 24"/>
                <a:gd name="T15" fmla="*/ 819 h 21"/>
                <a:gd name="T16" fmla="*/ 625 w 2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1">
                  <a:moveTo>
                    <a:pt x="1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3"/>
                    <a:pt x="7" y="16"/>
                    <a:pt x="8" y="2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9"/>
                    <a:pt x="19" y="4"/>
                    <a:pt x="16" y="0"/>
                  </a:cubicBezTo>
                </a:path>
              </a:pathLst>
            </a:custGeom>
            <a:solidFill>
              <a:srgbClr val="99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A1D3FCD-2A57-1F47-84B9-CE1AF5170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48"/>
              <a:ext cx="8" cy="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49 w 3"/>
                <a:gd name="T5" fmla="*/ 149 h 3"/>
                <a:gd name="T6" fmla="*/ 149 w 3"/>
                <a:gd name="T7" fmla="*/ 149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64A538E-C982-D145-AA8C-AB1312335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37"/>
              <a:ext cx="48" cy="19"/>
            </a:xfrm>
            <a:custGeom>
              <a:avLst/>
              <a:gdLst>
                <a:gd name="T0" fmla="*/ 644 w 19"/>
                <a:gd name="T1" fmla="*/ 0 h 7"/>
                <a:gd name="T2" fmla="*/ 0 w 19"/>
                <a:gd name="T3" fmla="*/ 220 h 7"/>
                <a:gd name="T4" fmla="*/ 129 w 19"/>
                <a:gd name="T5" fmla="*/ 383 h 7"/>
                <a:gd name="T6" fmla="*/ 773 w 19"/>
                <a:gd name="T7" fmla="*/ 163 h 7"/>
                <a:gd name="T8" fmla="*/ 644 w 1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949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6BBA6EF-B128-5843-898F-C600BF76A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120"/>
              <a:ext cx="5" cy="13"/>
            </a:xfrm>
            <a:custGeom>
              <a:avLst/>
              <a:gdLst>
                <a:gd name="T0" fmla="*/ 0 w 2"/>
                <a:gd name="T1" fmla="*/ 0 h 5"/>
                <a:gd name="T2" fmla="*/ 83 w 2"/>
                <a:gd name="T3" fmla="*/ 229 h 5"/>
                <a:gd name="T4" fmla="*/ 83 w 2"/>
                <a:gd name="T5" fmla="*/ 229 h 5"/>
                <a:gd name="T6" fmla="*/ 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1"/>
                    <a:pt x="1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520EDA4-387D-0040-B842-48DCBBB1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99"/>
              <a:ext cx="45" cy="34"/>
            </a:xfrm>
            <a:custGeom>
              <a:avLst/>
              <a:gdLst>
                <a:gd name="T0" fmla="*/ 625 w 18"/>
                <a:gd name="T1" fmla="*/ 0 h 13"/>
                <a:gd name="T2" fmla="*/ 0 w 18"/>
                <a:gd name="T3" fmla="*/ 178 h 13"/>
                <a:gd name="T4" fmla="*/ 0 w 18"/>
                <a:gd name="T5" fmla="*/ 377 h 13"/>
                <a:gd name="T6" fmla="*/ 0 w 18"/>
                <a:gd name="T7" fmla="*/ 377 h 13"/>
                <a:gd name="T8" fmla="*/ 83 w 18"/>
                <a:gd name="T9" fmla="*/ 609 h 13"/>
                <a:gd name="T10" fmla="*/ 708 w 18"/>
                <a:gd name="T11" fmla="*/ 377 h 13"/>
                <a:gd name="T12" fmla="*/ 675 w 18"/>
                <a:gd name="T13" fmla="*/ 178 h 13"/>
                <a:gd name="T14" fmla="*/ 675 w 18"/>
                <a:gd name="T15" fmla="*/ 178 h 13"/>
                <a:gd name="T16" fmla="*/ 675 w 18"/>
                <a:gd name="T17" fmla="*/ 178 h 13"/>
                <a:gd name="T18" fmla="*/ 625 w 18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3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11"/>
                    <a:pt x="2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2"/>
                    <a:pt x="16" y="1"/>
                    <a:pt x="16" y="0"/>
                  </a:cubicBezTo>
                </a:path>
              </a:pathLst>
            </a:custGeom>
            <a:solidFill>
              <a:srgbClr val="A2A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0DA4741B-CE93-2445-A3AC-820606502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7"/>
              <a:ext cx="157" cy="40"/>
            </a:xfrm>
            <a:custGeom>
              <a:avLst/>
              <a:gdLst>
                <a:gd name="T0" fmla="*/ 0 w 63"/>
                <a:gd name="T1" fmla="*/ 760 h 15"/>
                <a:gd name="T2" fmla="*/ 2427 w 63"/>
                <a:gd name="T3" fmla="*/ 0 h 15"/>
                <a:gd name="T4" fmla="*/ 0 w 63"/>
                <a:gd name="T5" fmla="*/ 76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20" y="15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AE084CD0-BC35-6044-85E0-3EC4B4AD2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2139"/>
              <a:ext cx="107" cy="64"/>
            </a:xfrm>
            <a:custGeom>
              <a:avLst/>
              <a:gdLst>
                <a:gd name="T0" fmla="*/ 849 w 43"/>
                <a:gd name="T1" fmla="*/ 248 h 24"/>
                <a:gd name="T2" fmla="*/ 1232 w 43"/>
                <a:gd name="T3" fmla="*/ 205 h 24"/>
                <a:gd name="T4" fmla="*/ 1418 w 43"/>
                <a:gd name="T5" fmla="*/ 512 h 24"/>
                <a:gd name="T6" fmla="*/ 1647 w 43"/>
                <a:gd name="T7" fmla="*/ 1216 h 24"/>
                <a:gd name="T8" fmla="*/ 1157 w 43"/>
                <a:gd name="T9" fmla="*/ 56 h 24"/>
                <a:gd name="T10" fmla="*/ 0 w 43"/>
                <a:gd name="T11" fmla="*/ 456 h 24"/>
                <a:gd name="T12" fmla="*/ 849 w 43"/>
                <a:gd name="T13" fmla="*/ 24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4">
                  <a:moveTo>
                    <a:pt x="22" y="5"/>
                  </a:moveTo>
                  <a:cubicBezTo>
                    <a:pt x="25" y="4"/>
                    <a:pt x="30" y="3"/>
                    <a:pt x="32" y="4"/>
                  </a:cubicBezTo>
                  <a:cubicBezTo>
                    <a:pt x="34" y="5"/>
                    <a:pt x="35" y="7"/>
                    <a:pt x="37" y="10"/>
                  </a:cubicBezTo>
                  <a:cubicBezTo>
                    <a:pt x="39" y="14"/>
                    <a:pt x="42" y="20"/>
                    <a:pt x="43" y="24"/>
                  </a:cubicBezTo>
                  <a:cubicBezTo>
                    <a:pt x="41" y="13"/>
                    <a:pt x="35" y="0"/>
                    <a:pt x="3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8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3801FA58-CACA-774D-8382-7D7CFB88B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25"/>
              <a:ext cx="70" cy="208"/>
            </a:xfrm>
            <a:custGeom>
              <a:avLst/>
              <a:gdLst>
                <a:gd name="T0" fmla="*/ 0 w 28"/>
                <a:gd name="T1" fmla="*/ 93 h 78"/>
                <a:gd name="T2" fmla="*/ 0 w 28"/>
                <a:gd name="T3" fmla="*/ 93 h 78"/>
                <a:gd name="T4" fmla="*/ 833 w 28"/>
                <a:gd name="T5" fmla="*/ 1877 h 78"/>
                <a:gd name="T6" fmla="*/ 675 w 28"/>
                <a:gd name="T7" fmla="*/ 3947 h 78"/>
                <a:gd name="T8" fmla="*/ 750 w 28"/>
                <a:gd name="T9" fmla="*/ 3947 h 78"/>
                <a:gd name="T10" fmla="*/ 908 w 28"/>
                <a:gd name="T11" fmla="*/ 1821 h 78"/>
                <a:gd name="T12" fmla="*/ 0 w 28"/>
                <a:gd name="T13" fmla="*/ 93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3"/>
                    <a:pt x="17" y="18"/>
                    <a:pt x="21" y="37"/>
                  </a:cubicBezTo>
                  <a:cubicBezTo>
                    <a:pt x="26" y="57"/>
                    <a:pt x="24" y="76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26" y="76"/>
                    <a:pt x="28" y="57"/>
                    <a:pt x="23" y="36"/>
                  </a:cubicBezTo>
                  <a:cubicBezTo>
                    <a:pt x="19" y="16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F68E298F-3504-8F4C-ADC0-2EE90A3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" y="2021"/>
              <a:ext cx="112" cy="328"/>
            </a:xfrm>
            <a:custGeom>
              <a:avLst/>
              <a:gdLst>
                <a:gd name="T0" fmla="*/ 0 w 45"/>
                <a:gd name="T1" fmla="*/ 93 h 123"/>
                <a:gd name="T2" fmla="*/ 0 w 45"/>
                <a:gd name="T3" fmla="*/ 149 h 123"/>
                <a:gd name="T4" fmla="*/ 1314 w 45"/>
                <a:gd name="T5" fmla="*/ 2880 h 123"/>
                <a:gd name="T6" fmla="*/ 1035 w 45"/>
                <a:gd name="T7" fmla="*/ 6221 h 123"/>
                <a:gd name="T8" fmla="*/ 1157 w 45"/>
                <a:gd name="T9" fmla="*/ 6221 h 123"/>
                <a:gd name="T10" fmla="*/ 1461 w 45"/>
                <a:gd name="T11" fmla="*/ 2880 h 123"/>
                <a:gd name="T12" fmla="*/ 0 w 45"/>
                <a:gd name="T13" fmla="*/ 93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2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4"/>
                    <a:pt x="27" y="28"/>
                    <a:pt x="34" y="57"/>
                  </a:cubicBezTo>
                  <a:cubicBezTo>
                    <a:pt x="42" y="89"/>
                    <a:pt x="39" y="120"/>
                    <a:pt x="27" y="123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42" y="120"/>
                    <a:pt x="45" y="89"/>
                    <a:pt x="38" y="57"/>
                  </a:cubicBezTo>
                  <a:cubicBezTo>
                    <a:pt x="30" y="25"/>
                    <a:pt x="1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A75826F4-910D-FB4A-BF19-069F76BE4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1920"/>
              <a:ext cx="40" cy="43"/>
            </a:xfrm>
            <a:custGeom>
              <a:avLst/>
              <a:gdLst>
                <a:gd name="T0" fmla="*/ 550 w 16"/>
                <a:gd name="T1" fmla="*/ 839 h 16"/>
                <a:gd name="T2" fmla="*/ 438 w 16"/>
                <a:gd name="T3" fmla="*/ 0 h 16"/>
                <a:gd name="T4" fmla="*/ 0 w 16"/>
                <a:gd name="T5" fmla="*/ 159 h 16"/>
                <a:gd name="T6" fmla="*/ 550 w 16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2" y="2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9E398F50-51BB-F949-902B-60963B8B9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6"/>
              <a:ext cx="145" cy="341"/>
            </a:xfrm>
            <a:custGeom>
              <a:avLst/>
              <a:gdLst>
                <a:gd name="T0" fmla="*/ 550 w 58"/>
                <a:gd name="T1" fmla="*/ 93 h 128"/>
                <a:gd name="T2" fmla="*/ 520 w 58"/>
                <a:gd name="T3" fmla="*/ 56 h 128"/>
                <a:gd name="T4" fmla="*/ 125 w 58"/>
                <a:gd name="T5" fmla="*/ 602 h 128"/>
                <a:gd name="T6" fmla="*/ 0 w 58"/>
                <a:gd name="T7" fmla="*/ 1761 h 128"/>
                <a:gd name="T8" fmla="*/ 50 w 58"/>
                <a:gd name="T9" fmla="*/ 2419 h 128"/>
                <a:gd name="T10" fmla="*/ 50 w 58"/>
                <a:gd name="T11" fmla="*/ 2478 h 128"/>
                <a:gd name="T12" fmla="*/ 83 w 58"/>
                <a:gd name="T13" fmla="*/ 2478 h 128"/>
                <a:gd name="T14" fmla="*/ 708 w 58"/>
                <a:gd name="T15" fmla="*/ 2272 h 128"/>
                <a:gd name="T16" fmla="*/ 708 w 58"/>
                <a:gd name="T17" fmla="*/ 2272 h 128"/>
                <a:gd name="T18" fmla="*/ 988 w 58"/>
                <a:gd name="T19" fmla="*/ 2568 h 128"/>
                <a:gd name="T20" fmla="*/ 1220 w 58"/>
                <a:gd name="T21" fmla="*/ 3271 h 128"/>
                <a:gd name="T22" fmla="*/ 1250 w 58"/>
                <a:gd name="T23" fmla="*/ 3932 h 128"/>
                <a:gd name="T24" fmla="*/ 1220 w 58"/>
                <a:gd name="T25" fmla="*/ 4329 h 128"/>
                <a:gd name="T26" fmla="*/ 1095 w 58"/>
                <a:gd name="T27" fmla="*/ 4478 h 128"/>
                <a:gd name="T28" fmla="*/ 520 w 58"/>
                <a:gd name="T29" fmla="*/ 4691 h 128"/>
                <a:gd name="T30" fmla="*/ 470 w 58"/>
                <a:gd name="T31" fmla="*/ 4691 h 128"/>
                <a:gd name="T32" fmla="*/ 470 w 58"/>
                <a:gd name="T33" fmla="*/ 4726 h 128"/>
                <a:gd name="T34" fmla="*/ 1020 w 58"/>
                <a:gd name="T35" fmla="*/ 5997 h 128"/>
                <a:gd name="T36" fmla="*/ 1645 w 58"/>
                <a:gd name="T37" fmla="*/ 6444 h 128"/>
                <a:gd name="T38" fmla="*/ 1720 w 58"/>
                <a:gd name="T39" fmla="*/ 6444 h 128"/>
                <a:gd name="T40" fmla="*/ 2113 w 58"/>
                <a:gd name="T41" fmla="*/ 5898 h 128"/>
                <a:gd name="T42" fmla="*/ 2270 w 58"/>
                <a:gd name="T43" fmla="*/ 4726 h 128"/>
                <a:gd name="T44" fmla="*/ 2083 w 58"/>
                <a:gd name="T45" fmla="*/ 2930 h 128"/>
                <a:gd name="T46" fmla="*/ 1458 w 58"/>
                <a:gd name="T47" fmla="*/ 853 h 128"/>
                <a:gd name="T48" fmla="*/ 625 w 58"/>
                <a:gd name="T49" fmla="*/ 0 h 128"/>
                <a:gd name="T50" fmla="*/ 520 w 58"/>
                <a:gd name="T51" fmla="*/ 56 h 128"/>
                <a:gd name="T52" fmla="*/ 550 w 58"/>
                <a:gd name="T53" fmla="*/ 93 h 128"/>
                <a:gd name="T54" fmla="*/ 550 w 58"/>
                <a:gd name="T55" fmla="*/ 149 h 128"/>
                <a:gd name="T56" fmla="*/ 625 w 58"/>
                <a:gd name="T57" fmla="*/ 93 h 128"/>
                <a:gd name="T58" fmla="*/ 1375 w 58"/>
                <a:gd name="T59" fmla="*/ 908 h 128"/>
                <a:gd name="T60" fmla="*/ 2000 w 58"/>
                <a:gd name="T61" fmla="*/ 2968 h 128"/>
                <a:gd name="T62" fmla="*/ 2188 w 58"/>
                <a:gd name="T63" fmla="*/ 4726 h 128"/>
                <a:gd name="T64" fmla="*/ 2083 w 58"/>
                <a:gd name="T65" fmla="*/ 5842 h 128"/>
                <a:gd name="T66" fmla="*/ 1720 w 58"/>
                <a:gd name="T67" fmla="*/ 6351 h 128"/>
                <a:gd name="T68" fmla="*/ 1645 w 58"/>
                <a:gd name="T69" fmla="*/ 6351 h 128"/>
                <a:gd name="T70" fmla="*/ 1095 w 58"/>
                <a:gd name="T71" fmla="*/ 5941 h 128"/>
                <a:gd name="T72" fmla="*/ 550 w 58"/>
                <a:gd name="T73" fmla="*/ 4691 h 128"/>
                <a:gd name="T74" fmla="*/ 520 w 58"/>
                <a:gd name="T75" fmla="*/ 4726 h 128"/>
                <a:gd name="T76" fmla="*/ 520 w 58"/>
                <a:gd name="T77" fmla="*/ 4785 h 128"/>
                <a:gd name="T78" fmla="*/ 1145 w 58"/>
                <a:gd name="T79" fmla="*/ 4577 h 128"/>
                <a:gd name="T80" fmla="*/ 1300 w 58"/>
                <a:gd name="T81" fmla="*/ 4385 h 128"/>
                <a:gd name="T82" fmla="*/ 1333 w 58"/>
                <a:gd name="T83" fmla="*/ 3932 h 128"/>
                <a:gd name="T84" fmla="*/ 1250 w 58"/>
                <a:gd name="T85" fmla="*/ 3271 h 128"/>
                <a:gd name="T86" fmla="*/ 1020 w 58"/>
                <a:gd name="T87" fmla="*/ 2478 h 128"/>
                <a:gd name="T88" fmla="*/ 708 w 58"/>
                <a:gd name="T89" fmla="*/ 2171 h 128"/>
                <a:gd name="T90" fmla="*/ 675 w 58"/>
                <a:gd name="T91" fmla="*/ 2171 h 128"/>
                <a:gd name="T92" fmla="*/ 50 w 58"/>
                <a:gd name="T93" fmla="*/ 2363 h 128"/>
                <a:gd name="T94" fmla="*/ 83 w 58"/>
                <a:gd name="T95" fmla="*/ 2419 h 128"/>
                <a:gd name="T96" fmla="*/ 125 w 58"/>
                <a:gd name="T97" fmla="*/ 2419 h 128"/>
                <a:gd name="T98" fmla="*/ 83 w 58"/>
                <a:gd name="T99" fmla="*/ 1761 h 128"/>
                <a:gd name="T100" fmla="*/ 208 w 58"/>
                <a:gd name="T101" fmla="*/ 661 h 128"/>
                <a:gd name="T102" fmla="*/ 550 w 58"/>
                <a:gd name="T103" fmla="*/ 149 h 128"/>
                <a:gd name="T104" fmla="*/ 550 w 58"/>
                <a:gd name="T105" fmla="*/ 93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" h="128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5" y="6"/>
                    <a:pt x="3" y="12"/>
                  </a:cubicBezTo>
                  <a:cubicBezTo>
                    <a:pt x="1" y="18"/>
                    <a:pt x="0" y="26"/>
                    <a:pt x="0" y="35"/>
                  </a:cubicBezTo>
                  <a:cubicBezTo>
                    <a:pt x="0" y="39"/>
                    <a:pt x="0" y="43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2" y="47"/>
                    <a:pt x="25" y="51"/>
                  </a:cubicBezTo>
                  <a:cubicBezTo>
                    <a:pt x="27" y="54"/>
                    <a:pt x="29" y="59"/>
                    <a:pt x="31" y="65"/>
                  </a:cubicBezTo>
                  <a:cubicBezTo>
                    <a:pt x="32" y="70"/>
                    <a:pt x="32" y="74"/>
                    <a:pt x="32" y="78"/>
                  </a:cubicBezTo>
                  <a:cubicBezTo>
                    <a:pt x="32" y="81"/>
                    <a:pt x="32" y="84"/>
                    <a:pt x="31" y="86"/>
                  </a:cubicBezTo>
                  <a:cubicBezTo>
                    <a:pt x="30" y="88"/>
                    <a:pt x="29" y="89"/>
                    <a:pt x="28" y="89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6" y="104"/>
                    <a:pt x="21" y="113"/>
                    <a:pt x="26" y="119"/>
                  </a:cubicBezTo>
                  <a:cubicBezTo>
                    <a:pt x="31" y="125"/>
                    <a:pt x="37" y="128"/>
                    <a:pt x="42" y="128"/>
                  </a:cubicBezTo>
                  <a:cubicBezTo>
                    <a:pt x="43" y="128"/>
                    <a:pt x="44" y="128"/>
                    <a:pt x="44" y="128"/>
                  </a:cubicBezTo>
                  <a:cubicBezTo>
                    <a:pt x="49" y="127"/>
                    <a:pt x="52" y="123"/>
                    <a:pt x="54" y="117"/>
                  </a:cubicBezTo>
                  <a:cubicBezTo>
                    <a:pt x="57" y="111"/>
                    <a:pt x="58" y="103"/>
                    <a:pt x="58" y="94"/>
                  </a:cubicBezTo>
                  <a:cubicBezTo>
                    <a:pt x="58" y="83"/>
                    <a:pt x="56" y="71"/>
                    <a:pt x="53" y="58"/>
                  </a:cubicBezTo>
                  <a:cubicBezTo>
                    <a:pt x="49" y="42"/>
                    <a:pt x="43" y="28"/>
                    <a:pt x="37" y="17"/>
                  </a:cubicBezTo>
                  <a:cubicBezTo>
                    <a:pt x="30" y="7"/>
                    <a:pt x="23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21" y="2"/>
                    <a:pt x="28" y="8"/>
                    <a:pt x="35" y="18"/>
                  </a:cubicBezTo>
                  <a:cubicBezTo>
                    <a:pt x="41" y="28"/>
                    <a:pt x="47" y="43"/>
                    <a:pt x="51" y="59"/>
                  </a:cubicBezTo>
                  <a:cubicBezTo>
                    <a:pt x="54" y="71"/>
                    <a:pt x="56" y="84"/>
                    <a:pt x="56" y="94"/>
                  </a:cubicBezTo>
                  <a:cubicBezTo>
                    <a:pt x="56" y="103"/>
                    <a:pt x="55" y="111"/>
                    <a:pt x="53" y="116"/>
                  </a:cubicBezTo>
                  <a:cubicBezTo>
                    <a:pt x="50" y="122"/>
                    <a:pt x="47" y="125"/>
                    <a:pt x="44" y="126"/>
                  </a:cubicBezTo>
                  <a:cubicBezTo>
                    <a:pt x="43" y="126"/>
                    <a:pt x="43" y="126"/>
                    <a:pt x="42" y="126"/>
                  </a:cubicBezTo>
                  <a:cubicBezTo>
                    <a:pt x="38" y="126"/>
                    <a:pt x="33" y="123"/>
                    <a:pt x="28" y="118"/>
                  </a:cubicBezTo>
                  <a:cubicBezTo>
                    <a:pt x="23" y="112"/>
                    <a:pt x="18" y="103"/>
                    <a:pt x="14" y="93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2" y="89"/>
                    <a:pt x="33" y="87"/>
                  </a:cubicBezTo>
                  <a:cubicBezTo>
                    <a:pt x="34" y="84"/>
                    <a:pt x="34" y="81"/>
                    <a:pt x="34" y="78"/>
                  </a:cubicBezTo>
                  <a:cubicBezTo>
                    <a:pt x="34" y="74"/>
                    <a:pt x="34" y="69"/>
                    <a:pt x="32" y="65"/>
                  </a:cubicBezTo>
                  <a:cubicBezTo>
                    <a:pt x="31" y="59"/>
                    <a:pt x="29" y="53"/>
                    <a:pt x="26" y="49"/>
                  </a:cubicBezTo>
                  <a:cubicBezTo>
                    <a:pt x="24" y="46"/>
                    <a:pt x="21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3"/>
                    <a:pt x="2" y="39"/>
                    <a:pt x="2" y="35"/>
                  </a:cubicBezTo>
                  <a:cubicBezTo>
                    <a:pt x="2" y="26"/>
                    <a:pt x="3" y="18"/>
                    <a:pt x="5" y="13"/>
                  </a:cubicBezTo>
                  <a:cubicBezTo>
                    <a:pt x="7" y="7"/>
                    <a:pt x="10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A6662E09-F951-AB4E-B198-6AEAD9F4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66EB20AB-E1A9-104B-99F1-6F8B5D88D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851CF6B3-B079-2845-8139-F54A3D77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964519F2-4B91-D549-959D-65F553AC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B27CC5C4-D51E-1D4E-9637-897964A10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2" y="1875"/>
              <a:ext cx="65" cy="176"/>
            </a:xfrm>
            <a:custGeom>
              <a:avLst/>
              <a:gdLst>
                <a:gd name="T0" fmla="*/ 1020 w 26"/>
                <a:gd name="T1" fmla="*/ 2219 h 66"/>
                <a:gd name="T2" fmla="*/ 988 w 26"/>
                <a:gd name="T3" fmla="*/ 2219 h 66"/>
                <a:gd name="T4" fmla="*/ 988 w 26"/>
                <a:gd name="T5" fmla="*/ 2424 h 66"/>
                <a:gd name="T6" fmla="*/ 750 w 26"/>
                <a:gd name="T7" fmla="*/ 3277 h 66"/>
                <a:gd name="T8" fmla="*/ 595 w 26"/>
                <a:gd name="T9" fmla="*/ 3336 h 66"/>
                <a:gd name="T10" fmla="*/ 708 w 26"/>
                <a:gd name="T11" fmla="*/ 3336 h 66"/>
                <a:gd name="T12" fmla="*/ 750 w 26"/>
                <a:gd name="T13" fmla="*/ 3336 h 66"/>
                <a:gd name="T14" fmla="*/ 938 w 26"/>
                <a:gd name="T15" fmla="*/ 3037 h 66"/>
                <a:gd name="T16" fmla="*/ 1020 w 26"/>
                <a:gd name="T17" fmla="*/ 2424 h 66"/>
                <a:gd name="T18" fmla="*/ 1020 w 26"/>
                <a:gd name="T19" fmla="*/ 2219 h 66"/>
                <a:gd name="T20" fmla="*/ 158 w 26"/>
                <a:gd name="T21" fmla="*/ 0 h 66"/>
                <a:gd name="T22" fmla="*/ 125 w 26"/>
                <a:gd name="T23" fmla="*/ 0 h 66"/>
                <a:gd name="T24" fmla="*/ 0 w 26"/>
                <a:gd name="T25" fmla="*/ 93 h 66"/>
                <a:gd name="T26" fmla="*/ 125 w 26"/>
                <a:gd name="T27" fmla="*/ 56 h 66"/>
                <a:gd name="T28" fmla="*/ 125 w 26"/>
                <a:gd name="T29" fmla="*/ 56 h 66"/>
                <a:gd name="T30" fmla="*/ 158 w 26"/>
                <a:gd name="T31" fmla="*/ 56 h 66"/>
                <a:gd name="T32" fmla="*/ 158 w 26"/>
                <a:gd name="T33" fmla="*/ 56 h 66"/>
                <a:gd name="T34" fmla="*/ 158 w 26"/>
                <a:gd name="T35" fmla="*/ 56 h 66"/>
                <a:gd name="T36" fmla="*/ 208 w 26"/>
                <a:gd name="T37" fmla="*/ 56 h 66"/>
                <a:gd name="T38" fmla="*/ 708 w 26"/>
                <a:gd name="T39" fmla="*/ 853 h 66"/>
                <a:gd name="T40" fmla="*/ 750 w 26"/>
                <a:gd name="T41" fmla="*/ 853 h 66"/>
                <a:gd name="T42" fmla="*/ 595 w 26"/>
                <a:gd name="T43" fmla="*/ 456 h 66"/>
                <a:gd name="T44" fmla="*/ 158 w 26"/>
                <a:gd name="T45" fmla="*/ 0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6">
                  <a:moveTo>
                    <a:pt x="26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7"/>
                    <a:pt x="25" y="48"/>
                  </a:cubicBezTo>
                  <a:cubicBezTo>
                    <a:pt x="25" y="57"/>
                    <a:pt x="23" y="64"/>
                    <a:pt x="19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21" y="66"/>
                    <a:pt x="23" y="63"/>
                    <a:pt x="24" y="60"/>
                  </a:cubicBezTo>
                  <a:cubicBezTo>
                    <a:pt x="26" y="57"/>
                    <a:pt x="26" y="53"/>
                    <a:pt x="26" y="48"/>
                  </a:cubicBezTo>
                  <a:cubicBezTo>
                    <a:pt x="26" y="47"/>
                    <a:pt x="26" y="45"/>
                    <a:pt x="26" y="44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2"/>
                    <a:pt x="14" y="8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4"/>
                    <a:pt x="17" y="11"/>
                    <a:pt x="15" y="9"/>
                  </a:cubicBezTo>
                  <a:cubicBezTo>
                    <a:pt x="12" y="4"/>
                    <a:pt x="8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562B3131-3A04-D449-B390-B763DB688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4"/>
            </a:xfrm>
            <a:custGeom>
              <a:avLst/>
              <a:gdLst>
                <a:gd name="T0" fmla="*/ 158 w 30"/>
                <a:gd name="T1" fmla="*/ 1807 h 65"/>
                <a:gd name="T2" fmla="*/ 125 w 30"/>
                <a:gd name="T3" fmla="*/ 1807 h 65"/>
                <a:gd name="T4" fmla="*/ 470 w 30"/>
                <a:gd name="T5" fmla="*/ 2939 h 65"/>
                <a:gd name="T6" fmla="*/ 783 w 30"/>
                <a:gd name="T7" fmla="*/ 3338 h 65"/>
                <a:gd name="T8" fmla="*/ 938 w 30"/>
                <a:gd name="T9" fmla="*/ 3282 h 65"/>
                <a:gd name="T10" fmla="*/ 1175 w 30"/>
                <a:gd name="T11" fmla="*/ 2415 h 65"/>
                <a:gd name="T12" fmla="*/ 938 w 30"/>
                <a:gd name="T13" fmla="*/ 3282 h 65"/>
                <a:gd name="T14" fmla="*/ 908 w 30"/>
                <a:gd name="T15" fmla="*/ 3282 h 65"/>
                <a:gd name="T16" fmla="*/ 158 w 30"/>
                <a:gd name="T17" fmla="*/ 1807 h 65"/>
                <a:gd name="T18" fmla="*/ 158 w 30"/>
                <a:gd name="T19" fmla="*/ 1807 h 65"/>
                <a:gd name="T20" fmla="*/ 313 w 30"/>
                <a:gd name="T21" fmla="*/ 0 h 65"/>
                <a:gd name="T22" fmla="*/ 208 w 30"/>
                <a:gd name="T23" fmla="*/ 56 h 65"/>
                <a:gd name="T24" fmla="*/ 83 w 30"/>
                <a:gd name="T25" fmla="*/ 252 h 65"/>
                <a:gd name="T26" fmla="*/ 50 w 30"/>
                <a:gd name="T27" fmla="*/ 881 h 65"/>
                <a:gd name="T28" fmla="*/ 125 w 30"/>
                <a:gd name="T29" fmla="*/ 1807 h 65"/>
                <a:gd name="T30" fmla="*/ 158 w 30"/>
                <a:gd name="T31" fmla="*/ 1807 h 65"/>
                <a:gd name="T32" fmla="*/ 313 w 30"/>
                <a:gd name="T33" fmla="*/ 0 h 65"/>
                <a:gd name="T34" fmla="*/ 363 w 30"/>
                <a:gd name="T35" fmla="*/ 0 h 65"/>
                <a:gd name="T36" fmla="*/ 363 w 30"/>
                <a:gd name="T37" fmla="*/ 0 h 65"/>
                <a:gd name="T38" fmla="*/ 395 w 30"/>
                <a:gd name="T39" fmla="*/ 0 h 65"/>
                <a:gd name="T40" fmla="*/ 363 w 30"/>
                <a:gd name="T41" fmla="*/ 0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65">
                  <a:moveTo>
                    <a:pt x="4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5" y="44"/>
                    <a:pt x="8" y="51"/>
                    <a:pt x="12" y="57"/>
                  </a:cubicBezTo>
                  <a:cubicBezTo>
                    <a:pt x="14" y="61"/>
                    <a:pt x="17" y="64"/>
                    <a:pt x="20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56"/>
                    <a:pt x="28" y="63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6" y="64"/>
                    <a:pt x="8" y="52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moveTo>
                    <a:pt x="8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1" y="8"/>
                    <a:pt x="1" y="13"/>
                    <a:pt x="1" y="17"/>
                  </a:cubicBezTo>
                  <a:cubicBezTo>
                    <a:pt x="1" y="23"/>
                    <a:pt x="1" y="29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18"/>
                    <a:pt x="1" y="2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C93C9B04-0E2A-F04F-A999-E8BBC5E00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" y="1955"/>
              <a:ext cx="2" cy="10"/>
            </a:xfrm>
            <a:custGeom>
              <a:avLst/>
              <a:gdLst>
                <a:gd name="T0" fmla="*/ 16 w 1"/>
                <a:gd name="T1" fmla="*/ 158 h 4"/>
                <a:gd name="T2" fmla="*/ 16 w 1"/>
                <a:gd name="T3" fmla="*/ 158 h 4"/>
                <a:gd name="T4" fmla="*/ 16 w 1"/>
                <a:gd name="T5" fmla="*/ 158 h 4"/>
                <a:gd name="T6" fmla="*/ 0 w 1"/>
                <a:gd name="T7" fmla="*/ 0 h 4"/>
                <a:gd name="T8" fmla="*/ 16 w 1"/>
                <a:gd name="T9" fmla="*/ 158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0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0F49DB17-24A8-B849-9E3E-074920D29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20"/>
              <a:ext cx="20" cy="72"/>
            </a:xfrm>
            <a:custGeom>
              <a:avLst/>
              <a:gdLst>
                <a:gd name="T0" fmla="*/ 50 w 8"/>
                <a:gd name="T1" fmla="*/ 0 h 27"/>
                <a:gd name="T2" fmla="*/ 0 w 8"/>
                <a:gd name="T3" fmla="*/ 0 h 27"/>
                <a:gd name="T4" fmla="*/ 208 w 8"/>
                <a:gd name="T5" fmla="*/ 661 h 27"/>
                <a:gd name="T6" fmla="*/ 208 w 8"/>
                <a:gd name="T7" fmla="*/ 661 h 27"/>
                <a:gd name="T8" fmla="*/ 238 w 8"/>
                <a:gd name="T9" fmla="*/ 853 h 27"/>
                <a:gd name="T10" fmla="*/ 238 w 8"/>
                <a:gd name="T11" fmla="*/ 853 h 27"/>
                <a:gd name="T12" fmla="*/ 238 w 8"/>
                <a:gd name="T13" fmla="*/ 853 h 27"/>
                <a:gd name="T14" fmla="*/ 283 w 8"/>
                <a:gd name="T15" fmla="*/ 1365 h 27"/>
                <a:gd name="T16" fmla="*/ 313 w 8"/>
                <a:gd name="T17" fmla="*/ 1365 h 27"/>
                <a:gd name="T18" fmla="*/ 238 w 8"/>
                <a:gd name="T19" fmla="*/ 661 h 27"/>
                <a:gd name="T20" fmla="*/ 50 w 8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2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1"/>
                    <a:pt x="7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3"/>
                    <a:pt x="7" y="18"/>
                    <a:pt x="6" y="13"/>
                  </a:cubicBezTo>
                  <a:cubicBezTo>
                    <a:pt x="5" y="8"/>
                    <a:pt x="3" y="4"/>
                    <a:pt x="1" y="0"/>
                  </a:cubicBezTo>
                </a:path>
              </a:pathLst>
            </a:custGeom>
            <a:solidFill>
              <a:srgbClr val="7E8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779FC9B1-4307-C040-B677-6003B186B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" y="1877"/>
              <a:ext cx="37" cy="43"/>
            </a:xfrm>
            <a:custGeom>
              <a:avLst/>
              <a:gdLst>
                <a:gd name="T0" fmla="*/ 74 w 15"/>
                <a:gd name="T1" fmla="*/ 0 h 16"/>
                <a:gd name="T2" fmla="*/ 553 w 15"/>
                <a:gd name="T3" fmla="*/ 839 h 16"/>
                <a:gd name="T4" fmla="*/ 553 w 15"/>
                <a:gd name="T5" fmla="*/ 839 h 16"/>
                <a:gd name="T6" fmla="*/ 74 w 15"/>
                <a:gd name="T7" fmla="*/ 0 h 16"/>
                <a:gd name="T8" fmla="*/ 30 w 15"/>
                <a:gd name="T9" fmla="*/ 0 h 16"/>
                <a:gd name="T10" fmla="*/ 0 w 15"/>
                <a:gd name="T11" fmla="*/ 0 h 16"/>
                <a:gd name="T12" fmla="*/ 0 w 15"/>
                <a:gd name="T13" fmla="*/ 0 h 16"/>
                <a:gd name="T14" fmla="*/ 30 w 15"/>
                <a:gd name="T15" fmla="*/ 0 h 16"/>
                <a:gd name="T16" fmla="*/ 30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7" y="1"/>
                    <a:pt x="11" y="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7"/>
                    <a:pt x="7" y="1"/>
                    <a:pt x="2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8AB451AB-3649-6246-BEB2-2D2218F6F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1"/>
            </a:xfrm>
            <a:custGeom>
              <a:avLst/>
              <a:gdLst>
                <a:gd name="T0" fmla="*/ 208 w 30"/>
                <a:gd name="T1" fmla="*/ 1793 h 64"/>
                <a:gd name="T2" fmla="*/ 158 w 30"/>
                <a:gd name="T3" fmla="*/ 1793 h 64"/>
                <a:gd name="T4" fmla="*/ 158 w 30"/>
                <a:gd name="T5" fmla="*/ 1793 h 64"/>
                <a:gd name="T6" fmla="*/ 908 w 30"/>
                <a:gd name="T7" fmla="*/ 3262 h 64"/>
                <a:gd name="T8" fmla="*/ 938 w 30"/>
                <a:gd name="T9" fmla="*/ 3262 h 64"/>
                <a:gd name="T10" fmla="*/ 1175 w 30"/>
                <a:gd name="T11" fmla="*/ 2405 h 64"/>
                <a:gd name="T12" fmla="*/ 1175 w 30"/>
                <a:gd name="T13" fmla="*/ 2191 h 64"/>
                <a:gd name="T14" fmla="*/ 1175 w 30"/>
                <a:gd name="T15" fmla="*/ 2191 h 64"/>
                <a:gd name="T16" fmla="*/ 1175 w 30"/>
                <a:gd name="T17" fmla="*/ 2135 h 64"/>
                <a:gd name="T18" fmla="*/ 1145 w 30"/>
                <a:gd name="T19" fmla="*/ 2191 h 64"/>
                <a:gd name="T20" fmla="*/ 1145 w 30"/>
                <a:gd name="T21" fmla="*/ 2405 h 64"/>
                <a:gd name="T22" fmla="*/ 1095 w 30"/>
                <a:gd name="T23" fmla="*/ 3014 h 64"/>
                <a:gd name="T24" fmla="*/ 908 w 30"/>
                <a:gd name="T25" fmla="*/ 3206 h 64"/>
                <a:gd name="T26" fmla="*/ 908 w 30"/>
                <a:gd name="T27" fmla="*/ 3206 h 64"/>
                <a:gd name="T28" fmla="*/ 863 w 30"/>
                <a:gd name="T29" fmla="*/ 3206 h 64"/>
                <a:gd name="T30" fmla="*/ 520 w 30"/>
                <a:gd name="T31" fmla="*/ 2862 h 64"/>
                <a:gd name="T32" fmla="*/ 208 w 30"/>
                <a:gd name="T33" fmla="*/ 1793 h 64"/>
                <a:gd name="T34" fmla="*/ 363 w 30"/>
                <a:gd name="T35" fmla="*/ 0 h 64"/>
                <a:gd name="T36" fmla="*/ 313 w 30"/>
                <a:gd name="T37" fmla="*/ 0 h 64"/>
                <a:gd name="T38" fmla="*/ 313 w 30"/>
                <a:gd name="T39" fmla="*/ 0 h 64"/>
                <a:gd name="T40" fmla="*/ 158 w 30"/>
                <a:gd name="T41" fmla="*/ 1793 h 64"/>
                <a:gd name="T42" fmla="*/ 158 w 30"/>
                <a:gd name="T43" fmla="*/ 1793 h 64"/>
                <a:gd name="T44" fmla="*/ 208 w 30"/>
                <a:gd name="T45" fmla="*/ 1793 h 64"/>
                <a:gd name="T46" fmla="*/ 125 w 30"/>
                <a:gd name="T47" fmla="*/ 858 h 64"/>
                <a:gd name="T48" fmla="*/ 158 w 30"/>
                <a:gd name="T49" fmla="*/ 307 h 64"/>
                <a:gd name="T50" fmla="*/ 313 w 30"/>
                <a:gd name="T51" fmla="*/ 56 h 64"/>
                <a:gd name="T52" fmla="*/ 363 w 30"/>
                <a:gd name="T53" fmla="*/ 56 h 64"/>
                <a:gd name="T54" fmla="*/ 363 w 30"/>
                <a:gd name="T55" fmla="*/ 56 h 64"/>
                <a:gd name="T56" fmla="*/ 750 w 30"/>
                <a:gd name="T57" fmla="*/ 457 h 64"/>
                <a:gd name="T58" fmla="*/ 863 w 30"/>
                <a:gd name="T59" fmla="*/ 858 h 64"/>
                <a:gd name="T60" fmla="*/ 908 w 30"/>
                <a:gd name="T61" fmla="*/ 858 h 64"/>
                <a:gd name="T62" fmla="*/ 938 w 30"/>
                <a:gd name="T63" fmla="*/ 858 h 64"/>
                <a:gd name="T64" fmla="*/ 908 w 30"/>
                <a:gd name="T65" fmla="*/ 820 h 64"/>
                <a:gd name="T66" fmla="*/ 908 w 30"/>
                <a:gd name="T67" fmla="*/ 820 h 64"/>
                <a:gd name="T68" fmla="*/ 395 w 30"/>
                <a:gd name="T69" fmla="*/ 0 h 64"/>
                <a:gd name="T70" fmla="*/ 363 w 30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" h="64">
                  <a:moveTo>
                    <a:pt x="5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8" y="52"/>
                    <a:pt x="16" y="64"/>
                    <a:pt x="23" y="64"/>
                  </a:cubicBezTo>
                  <a:cubicBezTo>
                    <a:pt x="23" y="64"/>
                    <a:pt x="23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46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4"/>
                    <a:pt x="29" y="46"/>
                    <a:pt x="29" y="47"/>
                  </a:cubicBezTo>
                  <a:cubicBezTo>
                    <a:pt x="29" y="52"/>
                    <a:pt x="29" y="56"/>
                    <a:pt x="28" y="59"/>
                  </a:cubicBezTo>
                  <a:cubicBezTo>
                    <a:pt x="27" y="61"/>
                    <a:pt x="25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0" y="63"/>
                    <a:pt x="16" y="61"/>
                    <a:pt x="13" y="56"/>
                  </a:cubicBezTo>
                  <a:cubicBezTo>
                    <a:pt x="10" y="50"/>
                    <a:pt x="7" y="43"/>
                    <a:pt x="5" y="35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2"/>
                    <a:pt x="0" y="18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29"/>
                    <a:pt x="3" y="23"/>
                    <a:pt x="3" y="17"/>
                  </a:cubicBezTo>
                  <a:cubicBezTo>
                    <a:pt x="3" y="13"/>
                    <a:pt x="3" y="9"/>
                    <a:pt x="4" y="6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5" y="4"/>
                    <a:pt x="19" y="9"/>
                  </a:cubicBezTo>
                  <a:cubicBezTo>
                    <a:pt x="20" y="11"/>
                    <a:pt x="21" y="14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7"/>
                    <a:pt x="15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D4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2A3331E8-5416-AE4F-96CB-AB575AE3E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23"/>
              <a:ext cx="20" cy="69"/>
            </a:xfrm>
            <a:custGeom>
              <a:avLst/>
              <a:gdLst>
                <a:gd name="T0" fmla="*/ 50 w 8"/>
                <a:gd name="T1" fmla="*/ 0 h 26"/>
                <a:gd name="T2" fmla="*/ 0 w 8"/>
                <a:gd name="T3" fmla="*/ 0 h 26"/>
                <a:gd name="T4" fmla="*/ 208 w 8"/>
                <a:gd name="T5" fmla="*/ 656 h 26"/>
                <a:gd name="T6" fmla="*/ 283 w 8"/>
                <a:gd name="T7" fmla="*/ 1290 h 26"/>
                <a:gd name="T8" fmla="*/ 313 w 8"/>
                <a:gd name="T9" fmla="*/ 1231 h 26"/>
                <a:gd name="T10" fmla="*/ 283 w 8"/>
                <a:gd name="T11" fmla="*/ 783 h 26"/>
                <a:gd name="T12" fmla="*/ 283 w 8"/>
                <a:gd name="T13" fmla="*/ 783 h 26"/>
                <a:gd name="T14" fmla="*/ 283 w 8"/>
                <a:gd name="T15" fmla="*/ 783 h 26"/>
                <a:gd name="T16" fmla="*/ 238 w 8"/>
                <a:gd name="T17" fmla="*/ 600 h 26"/>
                <a:gd name="T18" fmla="*/ 238 w 8"/>
                <a:gd name="T19" fmla="*/ 600 h 26"/>
                <a:gd name="T20" fmla="*/ 83 w 8"/>
                <a:gd name="T21" fmla="*/ 0 h 26"/>
                <a:gd name="T22" fmla="*/ 50 w 8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2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4" y="8"/>
                    <a:pt x="5" y="13"/>
                  </a:cubicBezTo>
                  <a:cubicBezTo>
                    <a:pt x="6" y="17"/>
                    <a:pt x="7" y="22"/>
                    <a:pt x="7" y="26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8" y="22"/>
                    <a:pt x="7" y="19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8"/>
                    <a:pt x="3" y="4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EC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B6CF86CF-C236-404A-9C63-AF3E81B73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" y="1920"/>
              <a:ext cx="18" cy="72"/>
            </a:xfrm>
            <a:custGeom>
              <a:avLst/>
              <a:gdLst>
                <a:gd name="T0" fmla="*/ 257 w 7"/>
                <a:gd name="T1" fmla="*/ 853 h 27"/>
                <a:gd name="T2" fmla="*/ 257 w 7"/>
                <a:gd name="T3" fmla="*/ 853 h 27"/>
                <a:gd name="T4" fmla="*/ 303 w 7"/>
                <a:gd name="T5" fmla="*/ 1309 h 27"/>
                <a:gd name="T6" fmla="*/ 303 w 7"/>
                <a:gd name="T7" fmla="*/ 1365 h 27"/>
                <a:gd name="T8" fmla="*/ 303 w 7"/>
                <a:gd name="T9" fmla="*/ 1365 h 27"/>
                <a:gd name="T10" fmla="*/ 257 w 7"/>
                <a:gd name="T11" fmla="*/ 853 h 27"/>
                <a:gd name="T12" fmla="*/ 257 w 7"/>
                <a:gd name="T13" fmla="*/ 853 h 27"/>
                <a:gd name="T14" fmla="*/ 257 w 7"/>
                <a:gd name="T15" fmla="*/ 853 h 27"/>
                <a:gd name="T16" fmla="*/ 257 w 7"/>
                <a:gd name="T17" fmla="*/ 853 h 27"/>
                <a:gd name="T18" fmla="*/ 257 w 7"/>
                <a:gd name="T19" fmla="*/ 853 h 27"/>
                <a:gd name="T20" fmla="*/ 257 w 7"/>
                <a:gd name="T21" fmla="*/ 853 h 27"/>
                <a:gd name="T22" fmla="*/ 0 w 7"/>
                <a:gd name="T23" fmla="*/ 0 h 27"/>
                <a:gd name="T24" fmla="*/ 0 w 7"/>
                <a:gd name="T25" fmla="*/ 0 h 27"/>
                <a:gd name="T26" fmla="*/ 0 w 7"/>
                <a:gd name="T27" fmla="*/ 0 h 27"/>
                <a:gd name="T28" fmla="*/ 54 w 7"/>
                <a:gd name="T29" fmla="*/ 56 h 27"/>
                <a:gd name="T30" fmla="*/ 219 w 7"/>
                <a:gd name="T31" fmla="*/ 661 h 27"/>
                <a:gd name="T32" fmla="*/ 219 w 7"/>
                <a:gd name="T33" fmla="*/ 661 h 27"/>
                <a:gd name="T34" fmla="*/ 219 w 7"/>
                <a:gd name="T35" fmla="*/ 661 h 27"/>
                <a:gd name="T36" fmla="*/ 219 w 7"/>
                <a:gd name="T37" fmla="*/ 661 h 27"/>
                <a:gd name="T38" fmla="*/ 0 w 7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" h="27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20"/>
                    <a:pt x="7" y="23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4"/>
                    <a:pt x="6" y="21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5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2" y="4"/>
                    <a:pt x="0" y="0"/>
                  </a:cubicBezTo>
                </a:path>
              </a:pathLst>
            </a:custGeom>
            <a:solidFill>
              <a:srgbClr val="79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E5329AD0-DC08-F048-98A8-4CB1FEA08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2008"/>
              <a:ext cx="150" cy="349"/>
            </a:xfrm>
            <a:custGeom>
              <a:avLst/>
              <a:gdLst>
                <a:gd name="T0" fmla="*/ 1800 w 60"/>
                <a:gd name="T1" fmla="*/ 6389 h 131"/>
                <a:gd name="T2" fmla="*/ 1845 w 60"/>
                <a:gd name="T3" fmla="*/ 6445 h 131"/>
                <a:gd name="T4" fmla="*/ 2238 w 60"/>
                <a:gd name="T5" fmla="*/ 5842 h 131"/>
                <a:gd name="T6" fmla="*/ 2345 w 60"/>
                <a:gd name="T7" fmla="*/ 4692 h 131"/>
                <a:gd name="T8" fmla="*/ 2158 w 60"/>
                <a:gd name="T9" fmla="*/ 2931 h 131"/>
                <a:gd name="T10" fmla="*/ 1533 w 60"/>
                <a:gd name="T11" fmla="*/ 853 h 131"/>
                <a:gd name="T12" fmla="*/ 708 w 60"/>
                <a:gd name="T13" fmla="*/ 0 h 131"/>
                <a:gd name="T14" fmla="*/ 625 w 60"/>
                <a:gd name="T15" fmla="*/ 0 h 131"/>
                <a:gd name="T16" fmla="*/ 50 w 60"/>
                <a:gd name="T17" fmla="*/ 205 h 131"/>
                <a:gd name="T18" fmla="*/ 50 w 60"/>
                <a:gd name="T19" fmla="*/ 205 h 131"/>
                <a:gd name="T20" fmla="*/ 50 w 60"/>
                <a:gd name="T21" fmla="*/ 248 h 131"/>
                <a:gd name="T22" fmla="*/ 50 w 60"/>
                <a:gd name="T23" fmla="*/ 306 h 131"/>
                <a:gd name="T24" fmla="*/ 83 w 60"/>
                <a:gd name="T25" fmla="*/ 306 h 131"/>
                <a:gd name="T26" fmla="*/ 158 w 60"/>
                <a:gd name="T27" fmla="*/ 248 h 131"/>
                <a:gd name="T28" fmla="*/ 908 w 60"/>
                <a:gd name="T29" fmla="*/ 1058 h 131"/>
                <a:gd name="T30" fmla="*/ 1533 w 60"/>
                <a:gd name="T31" fmla="*/ 3122 h 131"/>
                <a:gd name="T32" fmla="*/ 1720 w 60"/>
                <a:gd name="T33" fmla="*/ 4875 h 131"/>
                <a:gd name="T34" fmla="*/ 1613 w 60"/>
                <a:gd name="T35" fmla="*/ 5997 h 131"/>
                <a:gd name="T36" fmla="*/ 1250 w 60"/>
                <a:gd name="T37" fmla="*/ 6500 h 131"/>
                <a:gd name="T38" fmla="*/ 1220 w 60"/>
                <a:gd name="T39" fmla="*/ 6543 h 131"/>
                <a:gd name="T40" fmla="*/ 1220 w 60"/>
                <a:gd name="T41" fmla="*/ 6543 h 131"/>
                <a:gd name="T42" fmla="*/ 1250 w 60"/>
                <a:gd name="T43" fmla="*/ 6602 h 131"/>
                <a:gd name="T44" fmla="*/ 1250 w 60"/>
                <a:gd name="T45" fmla="*/ 6602 h 131"/>
                <a:gd name="T46" fmla="*/ 1845 w 60"/>
                <a:gd name="T47" fmla="*/ 6445 h 131"/>
                <a:gd name="T48" fmla="*/ 1800 w 60"/>
                <a:gd name="T49" fmla="*/ 6389 h 131"/>
                <a:gd name="T50" fmla="*/ 1800 w 60"/>
                <a:gd name="T51" fmla="*/ 6351 h 131"/>
                <a:gd name="T52" fmla="*/ 1250 w 60"/>
                <a:gd name="T53" fmla="*/ 6500 h 131"/>
                <a:gd name="T54" fmla="*/ 1220 w 60"/>
                <a:gd name="T55" fmla="*/ 6543 h 131"/>
                <a:gd name="T56" fmla="*/ 1250 w 60"/>
                <a:gd name="T57" fmla="*/ 6602 h 131"/>
                <a:gd name="T58" fmla="*/ 1645 w 60"/>
                <a:gd name="T59" fmla="*/ 6053 h 131"/>
                <a:gd name="T60" fmla="*/ 1800 w 60"/>
                <a:gd name="T61" fmla="*/ 4875 h 131"/>
                <a:gd name="T62" fmla="*/ 1613 w 60"/>
                <a:gd name="T63" fmla="*/ 3080 h 131"/>
                <a:gd name="T64" fmla="*/ 988 w 60"/>
                <a:gd name="T65" fmla="*/ 1002 h 131"/>
                <a:gd name="T66" fmla="*/ 158 w 60"/>
                <a:gd name="T67" fmla="*/ 149 h 131"/>
                <a:gd name="T68" fmla="*/ 50 w 60"/>
                <a:gd name="T69" fmla="*/ 205 h 131"/>
                <a:gd name="T70" fmla="*/ 50 w 60"/>
                <a:gd name="T71" fmla="*/ 248 h 131"/>
                <a:gd name="T72" fmla="*/ 83 w 60"/>
                <a:gd name="T73" fmla="*/ 306 h 131"/>
                <a:gd name="T74" fmla="*/ 625 w 60"/>
                <a:gd name="T75" fmla="*/ 93 h 131"/>
                <a:gd name="T76" fmla="*/ 708 w 60"/>
                <a:gd name="T77" fmla="*/ 93 h 131"/>
                <a:gd name="T78" fmla="*/ 1458 w 60"/>
                <a:gd name="T79" fmla="*/ 908 h 131"/>
                <a:gd name="T80" fmla="*/ 2113 w 60"/>
                <a:gd name="T81" fmla="*/ 2931 h 131"/>
                <a:gd name="T82" fmla="*/ 2270 w 60"/>
                <a:gd name="T83" fmla="*/ 4692 h 131"/>
                <a:gd name="T84" fmla="*/ 2158 w 60"/>
                <a:gd name="T85" fmla="*/ 5842 h 131"/>
                <a:gd name="T86" fmla="*/ 1800 w 60"/>
                <a:gd name="T87" fmla="*/ 6351 h 131"/>
                <a:gd name="T88" fmla="*/ 1800 w 60"/>
                <a:gd name="T89" fmla="*/ 6389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31">
                  <a:moveTo>
                    <a:pt x="46" y="127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51" y="126"/>
                    <a:pt x="55" y="122"/>
                    <a:pt x="57" y="116"/>
                  </a:cubicBezTo>
                  <a:cubicBezTo>
                    <a:pt x="59" y="110"/>
                    <a:pt x="60" y="103"/>
                    <a:pt x="60" y="93"/>
                  </a:cubicBezTo>
                  <a:cubicBezTo>
                    <a:pt x="60" y="83"/>
                    <a:pt x="59" y="71"/>
                    <a:pt x="55" y="58"/>
                  </a:cubicBezTo>
                  <a:cubicBezTo>
                    <a:pt x="51" y="42"/>
                    <a:pt x="45" y="27"/>
                    <a:pt x="39" y="17"/>
                  </a:cubicBezTo>
                  <a:cubicBezTo>
                    <a:pt x="32" y="6"/>
                    <a:pt x="25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9" y="5"/>
                    <a:pt x="16" y="11"/>
                    <a:pt x="23" y="21"/>
                  </a:cubicBezTo>
                  <a:cubicBezTo>
                    <a:pt x="29" y="31"/>
                    <a:pt x="35" y="46"/>
                    <a:pt x="39" y="62"/>
                  </a:cubicBezTo>
                  <a:cubicBezTo>
                    <a:pt x="42" y="74"/>
                    <a:pt x="44" y="87"/>
                    <a:pt x="44" y="97"/>
                  </a:cubicBezTo>
                  <a:cubicBezTo>
                    <a:pt x="44" y="106"/>
                    <a:pt x="43" y="114"/>
                    <a:pt x="41" y="119"/>
                  </a:cubicBezTo>
                  <a:cubicBezTo>
                    <a:pt x="38" y="125"/>
                    <a:pt x="35" y="128"/>
                    <a:pt x="32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1"/>
                    <a:pt x="32" y="131"/>
                    <a:pt x="32" y="131"/>
                  </a:cubicBezTo>
                  <a:cubicBezTo>
                    <a:pt x="37" y="130"/>
                    <a:pt x="40" y="126"/>
                    <a:pt x="42" y="120"/>
                  </a:cubicBezTo>
                  <a:cubicBezTo>
                    <a:pt x="45" y="114"/>
                    <a:pt x="46" y="106"/>
                    <a:pt x="46" y="97"/>
                  </a:cubicBezTo>
                  <a:cubicBezTo>
                    <a:pt x="46" y="86"/>
                    <a:pt x="44" y="74"/>
                    <a:pt x="41" y="61"/>
                  </a:cubicBezTo>
                  <a:cubicBezTo>
                    <a:pt x="37" y="45"/>
                    <a:pt x="31" y="31"/>
                    <a:pt x="25" y="20"/>
                  </a:cubicBezTo>
                  <a:cubicBezTo>
                    <a:pt x="18" y="10"/>
                    <a:pt x="11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24" y="2"/>
                    <a:pt x="31" y="8"/>
                    <a:pt x="37" y="18"/>
                  </a:cubicBezTo>
                  <a:cubicBezTo>
                    <a:pt x="44" y="28"/>
                    <a:pt x="50" y="42"/>
                    <a:pt x="54" y="58"/>
                  </a:cubicBezTo>
                  <a:cubicBezTo>
                    <a:pt x="57" y="71"/>
                    <a:pt x="58" y="83"/>
                    <a:pt x="58" y="93"/>
                  </a:cubicBezTo>
                  <a:cubicBezTo>
                    <a:pt x="58" y="102"/>
                    <a:pt x="57" y="110"/>
                    <a:pt x="55" y="116"/>
                  </a:cubicBezTo>
                  <a:cubicBezTo>
                    <a:pt x="53" y="121"/>
                    <a:pt x="50" y="125"/>
                    <a:pt x="46" y="126"/>
                  </a:cubicBezTo>
                  <a:cubicBezTo>
                    <a:pt x="46" y="127"/>
                    <a:pt x="46" y="127"/>
                    <a:pt x="46" y="12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F95F1DBA-4B8D-D643-AC40-670F5EAEA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875"/>
              <a:ext cx="835" cy="378"/>
            </a:xfrm>
            <a:custGeom>
              <a:avLst/>
              <a:gdLst>
                <a:gd name="T0" fmla="*/ 12158 w 334"/>
                <a:gd name="T1" fmla="*/ 56 h 142"/>
                <a:gd name="T2" fmla="*/ 12158 w 334"/>
                <a:gd name="T3" fmla="*/ 0 h 142"/>
                <a:gd name="T4" fmla="*/ 50 w 334"/>
                <a:gd name="T5" fmla="*/ 3812 h 142"/>
                <a:gd name="T6" fmla="*/ 0 w 334"/>
                <a:gd name="T7" fmla="*/ 3868 h 142"/>
                <a:gd name="T8" fmla="*/ 0 w 334"/>
                <a:gd name="T9" fmla="*/ 3868 h 142"/>
                <a:gd name="T10" fmla="*/ 470 w 334"/>
                <a:gd name="T11" fmla="*/ 5414 h 142"/>
                <a:gd name="T12" fmla="*/ 625 w 334"/>
                <a:gd name="T13" fmla="*/ 7073 h 142"/>
                <a:gd name="T14" fmla="*/ 625 w 334"/>
                <a:gd name="T15" fmla="*/ 7129 h 142"/>
                <a:gd name="T16" fmla="*/ 675 w 334"/>
                <a:gd name="T17" fmla="*/ 7129 h 142"/>
                <a:gd name="T18" fmla="*/ 12783 w 334"/>
                <a:gd name="T19" fmla="*/ 3322 h 142"/>
                <a:gd name="T20" fmla="*/ 12970 w 334"/>
                <a:gd name="T21" fmla="*/ 3019 h 142"/>
                <a:gd name="T22" fmla="*/ 13050 w 334"/>
                <a:gd name="T23" fmla="*/ 2417 h 142"/>
                <a:gd name="T24" fmla="*/ 12970 w 334"/>
                <a:gd name="T25" fmla="*/ 1509 h 142"/>
                <a:gd name="T26" fmla="*/ 12625 w 334"/>
                <a:gd name="T27" fmla="*/ 453 h 142"/>
                <a:gd name="T28" fmla="*/ 12188 w 334"/>
                <a:gd name="T29" fmla="*/ 0 h 142"/>
                <a:gd name="T30" fmla="*/ 12158 w 334"/>
                <a:gd name="T31" fmla="*/ 0 h 142"/>
                <a:gd name="T32" fmla="*/ 12158 w 334"/>
                <a:gd name="T33" fmla="*/ 56 h 142"/>
                <a:gd name="T34" fmla="*/ 12158 w 334"/>
                <a:gd name="T35" fmla="*/ 93 h 142"/>
                <a:gd name="T36" fmla="*/ 12188 w 334"/>
                <a:gd name="T37" fmla="*/ 93 h 142"/>
                <a:gd name="T38" fmla="*/ 12583 w 334"/>
                <a:gd name="T39" fmla="*/ 511 h 142"/>
                <a:gd name="T40" fmla="*/ 12895 w 334"/>
                <a:gd name="T41" fmla="*/ 1565 h 142"/>
                <a:gd name="T42" fmla="*/ 12970 w 334"/>
                <a:gd name="T43" fmla="*/ 2417 h 142"/>
                <a:gd name="T44" fmla="*/ 12938 w 334"/>
                <a:gd name="T45" fmla="*/ 3019 h 142"/>
                <a:gd name="T46" fmla="*/ 12738 w 334"/>
                <a:gd name="T47" fmla="*/ 3210 h 142"/>
                <a:gd name="T48" fmla="*/ 675 w 334"/>
                <a:gd name="T49" fmla="*/ 7036 h 142"/>
                <a:gd name="T50" fmla="*/ 675 w 334"/>
                <a:gd name="T51" fmla="*/ 7073 h 142"/>
                <a:gd name="T52" fmla="*/ 708 w 334"/>
                <a:gd name="T53" fmla="*/ 7073 h 142"/>
                <a:gd name="T54" fmla="*/ 520 w 334"/>
                <a:gd name="T55" fmla="*/ 5414 h 142"/>
                <a:gd name="T56" fmla="*/ 83 w 334"/>
                <a:gd name="T57" fmla="*/ 3868 h 142"/>
                <a:gd name="T58" fmla="*/ 50 w 334"/>
                <a:gd name="T59" fmla="*/ 3868 h 142"/>
                <a:gd name="T60" fmla="*/ 83 w 334"/>
                <a:gd name="T61" fmla="*/ 3926 h 142"/>
                <a:gd name="T62" fmla="*/ 12158 w 334"/>
                <a:gd name="T63" fmla="*/ 93 h 142"/>
                <a:gd name="T64" fmla="*/ 12158 w 334"/>
                <a:gd name="T65" fmla="*/ 56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4" h="142">
                  <a:moveTo>
                    <a:pt x="311" y="1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2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9" y="66"/>
                    <a:pt x="331" y="63"/>
                    <a:pt x="332" y="60"/>
                  </a:cubicBezTo>
                  <a:cubicBezTo>
                    <a:pt x="334" y="57"/>
                    <a:pt x="334" y="53"/>
                    <a:pt x="334" y="48"/>
                  </a:cubicBezTo>
                  <a:cubicBezTo>
                    <a:pt x="334" y="43"/>
                    <a:pt x="333" y="37"/>
                    <a:pt x="332" y="30"/>
                  </a:cubicBezTo>
                  <a:cubicBezTo>
                    <a:pt x="330" y="22"/>
                    <a:pt x="327" y="14"/>
                    <a:pt x="323" y="9"/>
                  </a:cubicBezTo>
                  <a:cubicBezTo>
                    <a:pt x="320" y="4"/>
                    <a:pt x="316" y="0"/>
                    <a:pt x="312" y="0"/>
                  </a:cubicBezTo>
                  <a:cubicBezTo>
                    <a:pt x="312" y="0"/>
                    <a:pt x="311" y="0"/>
                    <a:pt x="311" y="0"/>
                  </a:cubicBezTo>
                  <a:cubicBezTo>
                    <a:pt x="311" y="1"/>
                    <a:pt x="311" y="1"/>
                    <a:pt x="311" y="1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315" y="2"/>
                    <a:pt x="318" y="5"/>
                    <a:pt x="322" y="10"/>
                  </a:cubicBezTo>
                  <a:cubicBezTo>
                    <a:pt x="325" y="15"/>
                    <a:pt x="328" y="22"/>
                    <a:pt x="330" y="31"/>
                  </a:cubicBezTo>
                  <a:cubicBezTo>
                    <a:pt x="331" y="37"/>
                    <a:pt x="332" y="43"/>
                    <a:pt x="332" y="48"/>
                  </a:cubicBezTo>
                  <a:cubicBezTo>
                    <a:pt x="332" y="53"/>
                    <a:pt x="332" y="57"/>
                    <a:pt x="331" y="60"/>
                  </a:cubicBezTo>
                  <a:cubicBezTo>
                    <a:pt x="330" y="62"/>
                    <a:pt x="328" y="64"/>
                    <a:pt x="326" y="6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31"/>
                    <a:pt x="16" y="120"/>
                    <a:pt x="13" y="108"/>
                  </a:cubicBezTo>
                  <a:cubicBezTo>
                    <a:pt x="11" y="96"/>
                    <a:pt x="7" y="86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1"/>
                    <a:pt x="311" y="1"/>
                    <a:pt x="31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2330A394-4ABB-D147-B99E-391A0C9A2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09"/>
              <a:ext cx="65" cy="86"/>
            </a:xfrm>
            <a:custGeom>
              <a:avLst/>
              <a:gdLst>
                <a:gd name="T0" fmla="*/ 625 w 26"/>
                <a:gd name="T1" fmla="*/ 59 h 32"/>
                <a:gd name="T2" fmla="*/ 625 w 26"/>
                <a:gd name="T3" fmla="*/ 0 h 32"/>
                <a:gd name="T4" fmla="*/ 50 w 26"/>
                <a:gd name="T5" fmla="*/ 159 h 32"/>
                <a:gd name="T6" fmla="*/ 50 w 26"/>
                <a:gd name="T7" fmla="*/ 218 h 32"/>
                <a:gd name="T8" fmla="*/ 0 w 26"/>
                <a:gd name="T9" fmla="*/ 253 h 32"/>
                <a:gd name="T10" fmla="*/ 208 w 26"/>
                <a:gd name="T11" fmla="*/ 933 h 32"/>
                <a:gd name="T12" fmla="*/ 283 w 26"/>
                <a:gd name="T13" fmla="*/ 1610 h 32"/>
                <a:gd name="T14" fmla="*/ 283 w 26"/>
                <a:gd name="T15" fmla="*/ 1669 h 32"/>
                <a:gd name="T16" fmla="*/ 313 w 26"/>
                <a:gd name="T17" fmla="*/ 1669 h 32"/>
                <a:gd name="T18" fmla="*/ 908 w 26"/>
                <a:gd name="T19" fmla="*/ 1516 h 32"/>
                <a:gd name="T20" fmla="*/ 908 w 26"/>
                <a:gd name="T21" fmla="*/ 1516 h 32"/>
                <a:gd name="T22" fmla="*/ 988 w 26"/>
                <a:gd name="T23" fmla="*/ 1357 h 32"/>
                <a:gd name="T24" fmla="*/ 1020 w 26"/>
                <a:gd name="T25" fmla="*/ 1048 h 32"/>
                <a:gd name="T26" fmla="*/ 988 w 26"/>
                <a:gd name="T27" fmla="*/ 680 h 32"/>
                <a:gd name="T28" fmla="*/ 833 w 26"/>
                <a:gd name="T29" fmla="*/ 218 h 32"/>
                <a:gd name="T30" fmla="*/ 625 w 26"/>
                <a:gd name="T31" fmla="*/ 0 h 32"/>
                <a:gd name="T32" fmla="*/ 625 w 26"/>
                <a:gd name="T33" fmla="*/ 0 h 32"/>
                <a:gd name="T34" fmla="*/ 625 w 26"/>
                <a:gd name="T35" fmla="*/ 59 h 32"/>
                <a:gd name="T36" fmla="*/ 625 w 26"/>
                <a:gd name="T37" fmla="*/ 94 h 32"/>
                <a:gd name="T38" fmla="*/ 625 w 26"/>
                <a:gd name="T39" fmla="*/ 94 h 32"/>
                <a:gd name="T40" fmla="*/ 783 w 26"/>
                <a:gd name="T41" fmla="*/ 253 h 32"/>
                <a:gd name="T42" fmla="*/ 908 w 26"/>
                <a:gd name="T43" fmla="*/ 680 h 32"/>
                <a:gd name="T44" fmla="*/ 938 w 26"/>
                <a:gd name="T45" fmla="*/ 1048 h 32"/>
                <a:gd name="T46" fmla="*/ 908 w 26"/>
                <a:gd name="T47" fmla="*/ 1301 h 32"/>
                <a:gd name="T48" fmla="*/ 863 w 26"/>
                <a:gd name="T49" fmla="*/ 1416 h 32"/>
                <a:gd name="T50" fmla="*/ 863 w 26"/>
                <a:gd name="T51" fmla="*/ 1459 h 32"/>
                <a:gd name="T52" fmla="*/ 863 w 26"/>
                <a:gd name="T53" fmla="*/ 1416 h 32"/>
                <a:gd name="T54" fmla="*/ 313 w 26"/>
                <a:gd name="T55" fmla="*/ 1575 h 32"/>
                <a:gd name="T56" fmla="*/ 313 w 26"/>
                <a:gd name="T57" fmla="*/ 1610 h 32"/>
                <a:gd name="T58" fmla="*/ 363 w 26"/>
                <a:gd name="T59" fmla="*/ 1610 h 32"/>
                <a:gd name="T60" fmla="*/ 283 w 26"/>
                <a:gd name="T61" fmla="*/ 895 h 32"/>
                <a:gd name="T62" fmla="*/ 83 w 26"/>
                <a:gd name="T63" fmla="*/ 218 h 32"/>
                <a:gd name="T64" fmla="*/ 50 w 26"/>
                <a:gd name="T65" fmla="*/ 218 h 32"/>
                <a:gd name="T66" fmla="*/ 83 w 26"/>
                <a:gd name="T67" fmla="*/ 253 h 32"/>
                <a:gd name="T68" fmla="*/ 625 w 26"/>
                <a:gd name="T69" fmla="*/ 94 h 32"/>
                <a:gd name="T70" fmla="*/ 625 w 26"/>
                <a:gd name="T71" fmla="*/ 59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32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4" y="13"/>
                    <a:pt x="5" y="18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4"/>
                    <a:pt x="26" y="23"/>
                    <a:pt x="26" y="20"/>
                  </a:cubicBezTo>
                  <a:cubicBezTo>
                    <a:pt x="26" y="18"/>
                    <a:pt x="26" y="15"/>
                    <a:pt x="25" y="13"/>
                  </a:cubicBezTo>
                  <a:cubicBezTo>
                    <a:pt x="24" y="9"/>
                    <a:pt x="23" y="6"/>
                    <a:pt x="21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8" y="3"/>
                    <a:pt x="20" y="5"/>
                  </a:cubicBezTo>
                  <a:cubicBezTo>
                    <a:pt x="21" y="7"/>
                    <a:pt x="22" y="10"/>
                    <a:pt x="23" y="13"/>
                  </a:cubicBezTo>
                  <a:cubicBezTo>
                    <a:pt x="24" y="16"/>
                    <a:pt x="24" y="18"/>
                    <a:pt x="24" y="20"/>
                  </a:cubicBezTo>
                  <a:cubicBezTo>
                    <a:pt x="24" y="22"/>
                    <a:pt x="24" y="24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7"/>
                    <a:pt x="8" y="22"/>
                    <a:pt x="7" y="17"/>
                  </a:cubicBezTo>
                  <a:cubicBezTo>
                    <a:pt x="6" y="12"/>
                    <a:pt x="4" y="8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896AAD7D-2AB0-2343-AFD5-BE10F900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131"/>
              <a:ext cx="132" cy="152"/>
            </a:xfrm>
            <a:custGeom>
              <a:avLst/>
              <a:gdLst>
                <a:gd name="T0" fmla="*/ 1390 w 53"/>
                <a:gd name="T1" fmla="*/ 56 h 57"/>
                <a:gd name="T2" fmla="*/ 1390 w 53"/>
                <a:gd name="T3" fmla="*/ 0 h 57"/>
                <a:gd name="T4" fmla="*/ 30 w 53"/>
                <a:gd name="T5" fmla="*/ 456 h 57"/>
                <a:gd name="T6" fmla="*/ 0 w 53"/>
                <a:gd name="T7" fmla="*/ 456 h 57"/>
                <a:gd name="T8" fmla="*/ 0 w 53"/>
                <a:gd name="T9" fmla="*/ 512 h 57"/>
                <a:gd name="T10" fmla="*/ 311 w 53"/>
                <a:gd name="T11" fmla="*/ 1571 h 57"/>
                <a:gd name="T12" fmla="*/ 416 w 53"/>
                <a:gd name="T13" fmla="*/ 2675 h 57"/>
                <a:gd name="T14" fmla="*/ 416 w 53"/>
                <a:gd name="T15" fmla="*/ 2824 h 57"/>
                <a:gd name="T16" fmla="*/ 416 w 53"/>
                <a:gd name="T17" fmla="*/ 2880 h 57"/>
                <a:gd name="T18" fmla="*/ 466 w 53"/>
                <a:gd name="T19" fmla="*/ 2880 h 57"/>
                <a:gd name="T20" fmla="*/ 1855 w 53"/>
                <a:gd name="T21" fmla="*/ 2424 h 57"/>
                <a:gd name="T22" fmla="*/ 2010 w 53"/>
                <a:gd name="T23" fmla="*/ 2219 h 57"/>
                <a:gd name="T24" fmla="*/ 2040 w 53"/>
                <a:gd name="T25" fmla="*/ 1763 h 57"/>
                <a:gd name="T26" fmla="*/ 1960 w 53"/>
                <a:gd name="T27" fmla="*/ 1117 h 57"/>
                <a:gd name="T28" fmla="*/ 1731 w 53"/>
                <a:gd name="T29" fmla="*/ 307 h 57"/>
                <a:gd name="T30" fmla="*/ 1420 w 53"/>
                <a:gd name="T31" fmla="*/ 0 h 57"/>
                <a:gd name="T32" fmla="*/ 1390 w 53"/>
                <a:gd name="T33" fmla="*/ 0 h 57"/>
                <a:gd name="T34" fmla="*/ 1390 w 53"/>
                <a:gd name="T35" fmla="*/ 56 h 57"/>
                <a:gd name="T36" fmla="*/ 1420 w 53"/>
                <a:gd name="T37" fmla="*/ 93 h 57"/>
                <a:gd name="T38" fmla="*/ 1420 w 53"/>
                <a:gd name="T39" fmla="*/ 93 h 57"/>
                <a:gd name="T40" fmla="*/ 1699 w 53"/>
                <a:gd name="T41" fmla="*/ 397 h 57"/>
                <a:gd name="T42" fmla="*/ 1930 w 53"/>
                <a:gd name="T43" fmla="*/ 1117 h 57"/>
                <a:gd name="T44" fmla="*/ 1960 w 53"/>
                <a:gd name="T45" fmla="*/ 1763 h 57"/>
                <a:gd name="T46" fmla="*/ 1930 w 53"/>
                <a:gd name="T47" fmla="*/ 2184 h 57"/>
                <a:gd name="T48" fmla="*/ 1806 w 53"/>
                <a:gd name="T49" fmla="*/ 2333 h 57"/>
                <a:gd name="T50" fmla="*/ 466 w 53"/>
                <a:gd name="T51" fmla="*/ 2787 h 57"/>
                <a:gd name="T52" fmla="*/ 466 w 53"/>
                <a:gd name="T53" fmla="*/ 2824 h 57"/>
                <a:gd name="T54" fmla="*/ 496 w 53"/>
                <a:gd name="T55" fmla="*/ 2824 h 57"/>
                <a:gd name="T56" fmla="*/ 496 w 53"/>
                <a:gd name="T57" fmla="*/ 2675 h 57"/>
                <a:gd name="T58" fmla="*/ 384 w 53"/>
                <a:gd name="T59" fmla="*/ 1571 h 57"/>
                <a:gd name="T60" fmla="*/ 75 w 53"/>
                <a:gd name="T61" fmla="*/ 456 h 57"/>
                <a:gd name="T62" fmla="*/ 30 w 53"/>
                <a:gd name="T63" fmla="*/ 512 h 57"/>
                <a:gd name="T64" fmla="*/ 75 w 53"/>
                <a:gd name="T65" fmla="*/ 547 h 57"/>
                <a:gd name="T66" fmla="*/ 1420 w 53"/>
                <a:gd name="T67" fmla="*/ 93 h 57"/>
                <a:gd name="T68" fmla="*/ 1390 w 53"/>
                <a:gd name="T69" fmla="*/ 56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" h="57">
                  <a:moveTo>
                    <a:pt x="36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39"/>
                    <a:pt x="11" y="47"/>
                    <a:pt x="11" y="53"/>
                  </a:cubicBezTo>
                  <a:cubicBezTo>
                    <a:pt x="11" y="54"/>
                    <a:pt x="11" y="55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8"/>
                    <a:pt x="51" y="46"/>
                    <a:pt x="52" y="44"/>
                  </a:cubicBezTo>
                  <a:cubicBezTo>
                    <a:pt x="53" y="41"/>
                    <a:pt x="53" y="38"/>
                    <a:pt x="53" y="35"/>
                  </a:cubicBezTo>
                  <a:cubicBezTo>
                    <a:pt x="53" y="31"/>
                    <a:pt x="53" y="26"/>
                    <a:pt x="51" y="22"/>
                  </a:cubicBezTo>
                  <a:cubicBezTo>
                    <a:pt x="50" y="16"/>
                    <a:pt x="48" y="10"/>
                    <a:pt x="45" y="6"/>
                  </a:cubicBezTo>
                  <a:cubicBezTo>
                    <a:pt x="43" y="3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41" y="4"/>
                    <a:pt x="44" y="8"/>
                  </a:cubicBezTo>
                  <a:cubicBezTo>
                    <a:pt x="46" y="11"/>
                    <a:pt x="48" y="16"/>
                    <a:pt x="50" y="22"/>
                  </a:cubicBezTo>
                  <a:cubicBezTo>
                    <a:pt x="51" y="27"/>
                    <a:pt x="51" y="31"/>
                    <a:pt x="51" y="35"/>
                  </a:cubicBezTo>
                  <a:cubicBezTo>
                    <a:pt x="51" y="38"/>
                    <a:pt x="51" y="41"/>
                    <a:pt x="50" y="43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4"/>
                    <a:pt x="13" y="53"/>
                  </a:cubicBezTo>
                  <a:cubicBezTo>
                    <a:pt x="13" y="47"/>
                    <a:pt x="12" y="39"/>
                    <a:pt x="10" y="31"/>
                  </a:cubicBezTo>
                  <a:cubicBezTo>
                    <a:pt x="8" y="23"/>
                    <a:pt x="5" y="15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6" y="1"/>
                    <a:pt x="3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8A831D0A-F0CB-C94B-919B-1AD0F4A6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2123"/>
              <a:ext cx="95" cy="221"/>
            </a:xfrm>
            <a:custGeom>
              <a:avLst/>
              <a:gdLst>
                <a:gd name="T0" fmla="*/ 158 w 38"/>
                <a:gd name="T1" fmla="*/ 2269 h 83"/>
                <a:gd name="T2" fmla="*/ 208 w 38"/>
                <a:gd name="T3" fmla="*/ 2269 h 83"/>
                <a:gd name="T4" fmla="*/ 83 w 38"/>
                <a:gd name="T5" fmla="*/ 1113 h 83"/>
                <a:gd name="T6" fmla="*/ 158 w 38"/>
                <a:gd name="T7" fmla="*/ 397 h 83"/>
                <a:gd name="T8" fmla="*/ 363 w 38"/>
                <a:gd name="T9" fmla="*/ 93 h 83"/>
                <a:gd name="T10" fmla="*/ 395 w 38"/>
                <a:gd name="T11" fmla="*/ 93 h 83"/>
                <a:gd name="T12" fmla="*/ 863 w 38"/>
                <a:gd name="T13" fmla="*/ 602 h 83"/>
                <a:gd name="T14" fmla="*/ 1300 w 38"/>
                <a:gd name="T15" fmla="*/ 1906 h 83"/>
                <a:gd name="T16" fmla="*/ 1408 w 38"/>
                <a:gd name="T17" fmla="*/ 3019 h 83"/>
                <a:gd name="T18" fmla="*/ 1333 w 38"/>
                <a:gd name="T19" fmla="*/ 3722 h 83"/>
                <a:gd name="T20" fmla="*/ 1095 w 38"/>
                <a:gd name="T21" fmla="*/ 4077 h 83"/>
                <a:gd name="T22" fmla="*/ 1063 w 38"/>
                <a:gd name="T23" fmla="*/ 4077 h 83"/>
                <a:gd name="T24" fmla="*/ 595 w 38"/>
                <a:gd name="T25" fmla="*/ 3565 h 83"/>
                <a:gd name="T26" fmla="*/ 208 w 38"/>
                <a:gd name="T27" fmla="*/ 2269 h 83"/>
                <a:gd name="T28" fmla="*/ 158 w 38"/>
                <a:gd name="T29" fmla="*/ 2269 h 83"/>
                <a:gd name="T30" fmla="*/ 125 w 38"/>
                <a:gd name="T31" fmla="*/ 2269 h 83"/>
                <a:gd name="T32" fmla="*/ 550 w 38"/>
                <a:gd name="T33" fmla="*/ 3624 h 83"/>
                <a:gd name="T34" fmla="*/ 1063 w 38"/>
                <a:gd name="T35" fmla="*/ 4170 h 83"/>
                <a:gd name="T36" fmla="*/ 1145 w 38"/>
                <a:gd name="T37" fmla="*/ 4170 h 83"/>
                <a:gd name="T38" fmla="*/ 1408 w 38"/>
                <a:gd name="T39" fmla="*/ 3778 h 83"/>
                <a:gd name="T40" fmla="*/ 1488 w 38"/>
                <a:gd name="T41" fmla="*/ 3019 h 83"/>
                <a:gd name="T42" fmla="*/ 1375 w 38"/>
                <a:gd name="T43" fmla="*/ 1872 h 83"/>
                <a:gd name="T44" fmla="*/ 938 w 38"/>
                <a:gd name="T45" fmla="*/ 546 h 83"/>
                <a:gd name="T46" fmla="*/ 395 w 38"/>
                <a:gd name="T47" fmla="*/ 0 h 83"/>
                <a:gd name="T48" fmla="*/ 363 w 38"/>
                <a:gd name="T49" fmla="*/ 0 h 83"/>
                <a:gd name="T50" fmla="*/ 83 w 38"/>
                <a:gd name="T51" fmla="*/ 362 h 83"/>
                <a:gd name="T52" fmla="*/ 0 w 38"/>
                <a:gd name="T53" fmla="*/ 1113 h 83"/>
                <a:gd name="T54" fmla="*/ 125 w 38"/>
                <a:gd name="T55" fmla="*/ 2269 h 83"/>
                <a:gd name="T56" fmla="*/ 158 w 38"/>
                <a:gd name="T57" fmla="*/ 2269 h 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" h="83">
                  <a:moveTo>
                    <a:pt x="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3" y="37"/>
                    <a:pt x="2" y="29"/>
                    <a:pt x="2" y="22"/>
                  </a:cubicBezTo>
                  <a:cubicBezTo>
                    <a:pt x="2" y="16"/>
                    <a:pt x="3" y="11"/>
                    <a:pt x="4" y="8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2"/>
                    <a:pt x="18" y="5"/>
                    <a:pt x="22" y="12"/>
                  </a:cubicBezTo>
                  <a:cubicBezTo>
                    <a:pt x="27" y="18"/>
                    <a:pt x="30" y="27"/>
                    <a:pt x="33" y="38"/>
                  </a:cubicBezTo>
                  <a:cubicBezTo>
                    <a:pt x="35" y="46"/>
                    <a:pt x="36" y="54"/>
                    <a:pt x="36" y="60"/>
                  </a:cubicBezTo>
                  <a:cubicBezTo>
                    <a:pt x="36" y="66"/>
                    <a:pt x="35" y="71"/>
                    <a:pt x="34" y="74"/>
                  </a:cubicBezTo>
                  <a:cubicBezTo>
                    <a:pt x="33" y="78"/>
                    <a:pt x="31" y="80"/>
                    <a:pt x="28" y="81"/>
                  </a:cubicBezTo>
                  <a:cubicBezTo>
                    <a:pt x="28" y="81"/>
                    <a:pt x="28" y="81"/>
                    <a:pt x="27" y="81"/>
                  </a:cubicBezTo>
                  <a:cubicBezTo>
                    <a:pt x="24" y="81"/>
                    <a:pt x="19" y="77"/>
                    <a:pt x="15" y="71"/>
                  </a:cubicBezTo>
                  <a:cubicBezTo>
                    <a:pt x="11" y="64"/>
                    <a:pt x="7" y="5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56"/>
                    <a:pt x="9" y="65"/>
                    <a:pt x="14" y="72"/>
                  </a:cubicBezTo>
                  <a:cubicBezTo>
                    <a:pt x="18" y="78"/>
                    <a:pt x="23" y="83"/>
                    <a:pt x="27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32" y="82"/>
                    <a:pt x="34" y="79"/>
                    <a:pt x="36" y="75"/>
                  </a:cubicBezTo>
                  <a:cubicBezTo>
                    <a:pt x="37" y="71"/>
                    <a:pt x="38" y="66"/>
                    <a:pt x="38" y="60"/>
                  </a:cubicBezTo>
                  <a:cubicBezTo>
                    <a:pt x="38" y="53"/>
                    <a:pt x="37" y="46"/>
                    <a:pt x="35" y="37"/>
                  </a:cubicBezTo>
                  <a:cubicBezTo>
                    <a:pt x="32" y="27"/>
                    <a:pt x="28" y="17"/>
                    <a:pt x="24" y="11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3"/>
                    <a:pt x="2" y="7"/>
                  </a:cubicBezTo>
                  <a:cubicBezTo>
                    <a:pt x="1" y="11"/>
                    <a:pt x="0" y="16"/>
                    <a:pt x="0" y="22"/>
                  </a:cubicBezTo>
                  <a:cubicBezTo>
                    <a:pt x="0" y="29"/>
                    <a:pt x="1" y="37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AEEB3BA5-5BAB-0642-9093-F0B069DF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5"/>
              <a:ext cx="45" cy="80"/>
            </a:xfrm>
            <a:custGeom>
              <a:avLst/>
              <a:gdLst>
                <a:gd name="T0" fmla="*/ 0 w 18"/>
                <a:gd name="T1" fmla="*/ 56 h 30"/>
                <a:gd name="T2" fmla="*/ 50 w 18"/>
                <a:gd name="T3" fmla="*/ 56 h 30"/>
                <a:gd name="T4" fmla="*/ 395 w 18"/>
                <a:gd name="T5" fmla="*/ 456 h 30"/>
                <a:gd name="T6" fmla="*/ 675 w 18"/>
                <a:gd name="T7" fmla="*/ 1515 h 30"/>
                <a:gd name="T8" fmla="*/ 708 w 18"/>
                <a:gd name="T9" fmla="*/ 1515 h 30"/>
                <a:gd name="T10" fmla="*/ 438 w 18"/>
                <a:gd name="T11" fmla="*/ 456 h 30"/>
                <a:gd name="T12" fmla="*/ 50 w 18"/>
                <a:gd name="T13" fmla="*/ 0 h 30"/>
                <a:gd name="T14" fmla="*/ 0 w 18"/>
                <a:gd name="T15" fmla="*/ 0 h 30"/>
                <a:gd name="T16" fmla="*/ 0 w 18"/>
                <a:gd name="T17" fmla="*/ 5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C36EC81B-72D1-6141-A8D9-27569A834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056"/>
              <a:ext cx="48" cy="83"/>
            </a:xfrm>
            <a:custGeom>
              <a:avLst/>
              <a:gdLst>
                <a:gd name="T0" fmla="*/ 51 w 19"/>
                <a:gd name="T1" fmla="*/ 94 h 31"/>
                <a:gd name="T2" fmla="*/ 83 w 19"/>
                <a:gd name="T3" fmla="*/ 94 h 31"/>
                <a:gd name="T4" fmla="*/ 243 w 19"/>
                <a:gd name="T5" fmla="*/ 209 h 31"/>
                <a:gd name="T6" fmla="*/ 695 w 19"/>
                <a:gd name="T7" fmla="*/ 1590 h 31"/>
                <a:gd name="T8" fmla="*/ 773 w 19"/>
                <a:gd name="T9" fmla="*/ 1590 h 31"/>
                <a:gd name="T10" fmla="*/ 485 w 19"/>
                <a:gd name="T11" fmla="*/ 458 h 31"/>
                <a:gd name="T12" fmla="*/ 288 w 19"/>
                <a:gd name="T13" fmla="*/ 150 h 31"/>
                <a:gd name="T14" fmla="*/ 83 w 19"/>
                <a:gd name="T15" fmla="*/ 0 h 31"/>
                <a:gd name="T16" fmla="*/ 0 w 19"/>
                <a:gd name="T17" fmla="*/ 0 h 31"/>
                <a:gd name="T18" fmla="*/ 51 w 19"/>
                <a:gd name="T19" fmla="*/ 94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6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23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64D42843-3BA3-624B-934E-E9C5051F4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040"/>
              <a:ext cx="45" cy="83"/>
            </a:xfrm>
            <a:custGeom>
              <a:avLst/>
              <a:gdLst>
                <a:gd name="T0" fmla="*/ 0 w 18"/>
                <a:gd name="T1" fmla="*/ 94 h 31"/>
                <a:gd name="T2" fmla="*/ 50 w 18"/>
                <a:gd name="T3" fmla="*/ 56 h 31"/>
                <a:gd name="T4" fmla="*/ 395 w 18"/>
                <a:gd name="T5" fmla="*/ 517 h 31"/>
                <a:gd name="T6" fmla="*/ 675 w 18"/>
                <a:gd name="T7" fmla="*/ 1590 h 31"/>
                <a:gd name="T8" fmla="*/ 708 w 18"/>
                <a:gd name="T9" fmla="*/ 1590 h 31"/>
                <a:gd name="T10" fmla="*/ 438 w 18"/>
                <a:gd name="T11" fmla="*/ 458 h 31"/>
                <a:gd name="T12" fmla="*/ 50 w 18"/>
                <a:gd name="T13" fmla="*/ 0 h 31"/>
                <a:gd name="T14" fmla="*/ 0 w 18"/>
                <a:gd name="T15" fmla="*/ 56 h 31"/>
                <a:gd name="T16" fmla="*/ 0 w 18"/>
                <a:gd name="T17" fmla="*/ 9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01CD8CD7-6F04-4B4A-A590-31F5BD58A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2024"/>
              <a:ext cx="47" cy="83"/>
            </a:xfrm>
            <a:custGeom>
              <a:avLst/>
              <a:gdLst>
                <a:gd name="T0" fmla="*/ 0 w 19"/>
                <a:gd name="T1" fmla="*/ 56 h 31"/>
                <a:gd name="T2" fmla="*/ 30 w 19"/>
                <a:gd name="T3" fmla="*/ 56 h 31"/>
                <a:gd name="T4" fmla="*/ 378 w 19"/>
                <a:gd name="T5" fmla="*/ 517 h 31"/>
                <a:gd name="T6" fmla="*/ 680 w 19"/>
                <a:gd name="T7" fmla="*/ 1590 h 31"/>
                <a:gd name="T8" fmla="*/ 710 w 19"/>
                <a:gd name="T9" fmla="*/ 1534 h 31"/>
                <a:gd name="T10" fmla="*/ 411 w 19"/>
                <a:gd name="T11" fmla="*/ 458 h 31"/>
                <a:gd name="T12" fmla="*/ 30 w 19"/>
                <a:gd name="T13" fmla="*/ 0 h 31"/>
                <a:gd name="T14" fmla="*/ 0 w 19"/>
                <a:gd name="T15" fmla="*/ 0 h 31"/>
                <a:gd name="T16" fmla="*/ 0 w 19"/>
                <a:gd name="T17" fmla="*/ 5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300388A1-5A3A-B744-A0BF-29786A77F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008"/>
              <a:ext cx="45" cy="80"/>
            </a:xfrm>
            <a:custGeom>
              <a:avLst/>
              <a:gdLst>
                <a:gd name="T0" fmla="*/ 0 w 18"/>
                <a:gd name="T1" fmla="*/ 56 h 30"/>
                <a:gd name="T2" fmla="*/ 50 w 18"/>
                <a:gd name="T3" fmla="*/ 56 h 30"/>
                <a:gd name="T4" fmla="*/ 363 w 18"/>
                <a:gd name="T5" fmla="*/ 456 h 30"/>
                <a:gd name="T6" fmla="*/ 675 w 18"/>
                <a:gd name="T7" fmla="*/ 1515 h 30"/>
                <a:gd name="T8" fmla="*/ 708 w 18"/>
                <a:gd name="T9" fmla="*/ 1515 h 30"/>
                <a:gd name="T10" fmla="*/ 395 w 18"/>
                <a:gd name="T11" fmla="*/ 456 h 30"/>
                <a:gd name="T12" fmla="*/ 50 w 18"/>
                <a:gd name="T13" fmla="*/ 0 h 30"/>
                <a:gd name="T14" fmla="*/ 0 w 18"/>
                <a:gd name="T15" fmla="*/ 0 h 30"/>
                <a:gd name="T16" fmla="*/ 0 w 18"/>
                <a:gd name="T17" fmla="*/ 5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7" y="4"/>
                    <a:pt x="9" y="9"/>
                  </a:cubicBezTo>
                  <a:cubicBezTo>
                    <a:pt x="12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5"/>
                    <a:pt x="10" y="9"/>
                  </a:cubicBezTo>
                  <a:cubicBezTo>
                    <a:pt x="7" y="3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764A06C1-14D6-4244-A001-E0F278C2A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992"/>
              <a:ext cx="45" cy="80"/>
            </a:xfrm>
            <a:custGeom>
              <a:avLst/>
              <a:gdLst>
                <a:gd name="T0" fmla="*/ 0 w 18"/>
                <a:gd name="T1" fmla="*/ 56 h 30"/>
                <a:gd name="T2" fmla="*/ 50 w 18"/>
                <a:gd name="T3" fmla="*/ 56 h 30"/>
                <a:gd name="T4" fmla="*/ 395 w 18"/>
                <a:gd name="T5" fmla="*/ 456 h 30"/>
                <a:gd name="T6" fmla="*/ 675 w 18"/>
                <a:gd name="T7" fmla="*/ 1515 h 30"/>
                <a:gd name="T8" fmla="*/ 708 w 18"/>
                <a:gd name="T9" fmla="*/ 1515 h 30"/>
                <a:gd name="T10" fmla="*/ 438 w 18"/>
                <a:gd name="T11" fmla="*/ 456 h 30"/>
                <a:gd name="T12" fmla="*/ 50 w 18"/>
                <a:gd name="T13" fmla="*/ 0 h 30"/>
                <a:gd name="T14" fmla="*/ 0 w 18"/>
                <a:gd name="T15" fmla="*/ 0 h 30"/>
                <a:gd name="T16" fmla="*/ 0 w 18"/>
                <a:gd name="T17" fmla="*/ 5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7F41C043-B799-8340-AACA-4EE6D7A32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973"/>
              <a:ext cx="47" cy="83"/>
            </a:xfrm>
            <a:custGeom>
              <a:avLst/>
              <a:gdLst>
                <a:gd name="T0" fmla="*/ 0 w 19"/>
                <a:gd name="T1" fmla="*/ 94 h 31"/>
                <a:gd name="T2" fmla="*/ 30 w 19"/>
                <a:gd name="T3" fmla="*/ 94 h 31"/>
                <a:gd name="T4" fmla="*/ 183 w 19"/>
                <a:gd name="T5" fmla="*/ 209 h 31"/>
                <a:gd name="T6" fmla="*/ 636 w 19"/>
                <a:gd name="T7" fmla="*/ 1590 h 31"/>
                <a:gd name="T8" fmla="*/ 710 w 19"/>
                <a:gd name="T9" fmla="*/ 1590 h 31"/>
                <a:gd name="T10" fmla="*/ 453 w 19"/>
                <a:gd name="T11" fmla="*/ 458 h 31"/>
                <a:gd name="T12" fmla="*/ 257 w 19"/>
                <a:gd name="T13" fmla="*/ 150 h 31"/>
                <a:gd name="T14" fmla="*/ 30 w 19"/>
                <a:gd name="T15" fmla="*/ 0 h 31"/>
                <a:gd name="T16" fmla="*/ 0 w 19"/>
                <a:gd name="T17" fmla="*/ 0 h 31"/>
                <a:gd name="T18" fmla="*/ 0 w 19"/>
                <a:gd name="T19" fmla="*/ 94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2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FA973305-B590-2F46-991E-15D0AA84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1957"/>
              <a:ext cx="45" cy="83"/>
            </a:xfrm>
            <a:custGeom>
              <a:avLst/>
              <a:gdLst>
                <a:gd name="T0" fmla="*/ 0 w 18"/>
                <a:gd name="T1" fmla="*/ 56 h 31"/>
                <a:gd name="T2" fmla="*/ 50 w 18"/>
                <a:gd name="T3" fmla="*/ 56 h 31"/>
                <a:gd name="T4" fmla="*/ 395 w 18"/>
                <a:gd name="T5" fmla="*/ 517 h 31"/>
                <a:gd name="T6" fmla="*/ 675 w 18"/>
                <a:gd name="T7" fmla="*/ 1590 h 31"/>
                <a:gd name="T8" fmla="*/ 708 w 18"/>
                <a:gd name="T9" fmla="*/ 1534 h 31"/>
                <a:gd name="T10" fmla="*/ 438 w 18"/>
                <a:gd name="T11" fmla="*/ 458 h 31"/>
                <a:gd name="T12" fmla="*/ 50 w 18"/>
                <a:gd name="T13" fmla="*/ 0 h 31"/>
                <a:gd name="T14" fmla="*/ 0 w 18"/>
                <a:gd name="T15" fmla="*/ 0 h 31"/>
                <a:gd name="T16" fmla="*/ 0 w 18"/>
                <a:gd name="T17" fmla="*/ 5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834AF4BC-8560-D040-A2B6-02FE581C2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941"/>
              <a:ext cx="48" cy="80"/>
            </a:xfrm>
            <a:custGeom>
              <a:avLst/>
              <a:gdLst>
                <a:gd name="T0" fmla="*/ 0 w 19"/>
                <a:gd name="T1" fmla="*/ 56 h 30"/>
                <a:gd name="T2" fmla="*/ 51 w 19"/>
                <a:gd name="T3" fmla="*/ 56 h 30"/>
                <a:gd name="T4" fmla="*/ 402 w 19"/>
                <a:gd name="T5" fmla="*/ 512 h 30"/>
                <a:gd name="T6" fmla="*/ 728 w 19"/>
                <a:gd name="T7" fmla="*/ 1515 h 30"/>
                <a:gd name="T8" fmla="*/ 773 w 19"/>
                <a:gd name="T9" fmla="*/ 1515 h 30"/>
                <a:gd name="T10" fmla="*/ 452 w 19"/>
                <a:gd name="T11" fmla="*/ 456 h 30"/>
                <a:gd name="T12" fmla="*/ 51 w 19"/>
                <a:gd name="T13" fmla="*/ 0 h 30"/>
                <a:gd name="T14" fmla="*/ 0 w 19"/>
                <a:gd name="T15" fmla="*/ 0 h 30"/>
                <a:gd name="T16" fmla="*/ 0 w 19"/>
                <a:gd name="T17" fmla="*/ 5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896B7F85-8CB0-9947-9726-DE337B27E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925"/>
              <a:ext cx="45" cy="80"/>
            </a:xfrm>
            <a:custGeom>
              <a:avLst/>
              <a:gdLst>
                <a:gd name="T0" fmla="*/ 50 w 18"/>
                <a:gd name="T1" fmla="*/ 56 h 30"/>
                <a:gd name="T2" fmla="*/ 83 w 18"/>
                <a:gd name="T3" fmla="*/ 56 h 30"/>
                <a:gd name="T4" fmla="*/ 395 w 18"/>
                <a:gd name="T5" fmla="*/ 456 h 30"/>
                <a:gd name="T6" fmla="*/ 675 w 18"/>
                <a:gd name="T7" fmla="*/ 1515 h 30"/>
                <a:gd name="T8" fmla="*/ 708 w 18"/>
                <a:gd name="T9" fmla="*/ 1515 h 30"/>
                <a:gd name="T10" fmla="*/ 438 w 18"/>
                <a:gd name="T11" fmla="*/ 456 h 30"/>
                <a:gd name="T12" fmla="*/ 83 w 18"/>
                <a:gd name="T13" fmla="*/ 0 h 30"/>
                <a:gd name="T14" fmla="*/ 0 w 18"/>
                <a:gd name="T15" fmla="*/ 0 h 30"/>
                <a:gd name="T16" fmla="*/ 50 w 18"/>
                <a:gd name="T17" fmla="*/ 5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6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3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BC29C553-0AA9-1E44-A1D9-66AC86A8A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907"/>
              <a:ext cx="45" cy="82"/>
            </a:xfrm>
            <a:custGeom>
              <a:avLst/>
              <a:gdLst>
                <a:gd name="T0" fmla="*/ 0 w 18"/>
                <a:gd name="T1" fmla="*/ 90 h 31"/>
                <a:gd name="T2" fmla="*/ 50 w 18"/>
                <a:gd name="T3" fmla="*/ 56 h 31"/>
                <a:gd name="T4" fmla="*/ 395 w 18"/>
                <a:gd name="T5" fmla="*/ 484 h 31"/>
                <a:gd name="T6" fmla="*/ 675 w 18"/>
                <a:gd name="T7" fmla="*/ 1518 h 31"/>
                <a:gd name="T8" fmla="*/ 708 w 18"/>
                <a:gd name="T9" fmla="*/ 1518 h 31"/>
                <a:gd name="T10" fmla="*/ 438 w 18"/>
                <a:gd name="T11" fmla="*/ 484 h 31"/>
                <a:gd name="T12" fmla="*/ 50 w 18"/>
                <a:gd name="T13" fmla="*/ 0 h 31"/>
                <a:gd name="T14" fmla="*/ 0 w 18"/>
                <a:gd name="T15" fmla="*/ 56 h 31"/>
                <a:gd name="T16" fmla="*/ 0 w 18"/>
                <a:gd name="T17" fmla="*/ 9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3"/>
                    <a:pt x="14" y="15"/>
                    <a:pt x="11" y="10"/>
                  </a:cubicBezTo>
                  <a:cubicBezTo>
                    <a:pt x="8" y="4"/>
                    <a:pt x="4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8A1F7A57-08D3-EA41-B471-4A96D3FF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891"/>
              <a:ext cx="45" cy="80"/>
            </a:xfrm>
            <a:custGeom>
              <a:avLst/>
              <a:gdLst>
                <a:gd name="T0" fmla="*/ 0 w 18"/>
                <a:gd name="T1" fmla="*/ 93 h 30"/>
                <a:gd name="T2" fmla="*/ 50 w 18"/>
                <a:gd name="T3" fmla="*/ 93 h 30"/>
                <a:gd name="T4" fmla="*/ 208 w 18"/>
                <a:gd name="T5" fmla="*/ 205 h 30"/>
                <a:gd name="T6" fmla="*/ 625 w 18"/>
                <a:gd name="T7" fmla="*/ 1515 h 30"/>
                <a:gd name="T8" fmla="*/ 708 w 18"/>
                <a:gd name="T9" fmla="*/ 1515 h 30"/>
                <a:gd name="T10" fmla="*/ 438 w 18"/>
                <a:gd name="T11" fmla="*/ 456 h 30"/>
                <a:gd name="T12" fmla="*/ 238 w 18"/>
                <a:gd name="T13" fmla="*/ 149 h 30"/>
                <a:gd name="T14" fmla="*/ 50 w 18"/>
                <a:gd name="T15" fmla="*/ 0 h 30"/>
                <a:gd name="T16" fmla="*/ 0 w 18"/>
                <a:gd name="T17" fmla="*/ 0 h 30"/>
                <a:gd name="T18" fmla="*/ 0 w 18"/>
                <a:gd name="T19" fmla="*/ 9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3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9" y="8"/>
                    <a:pt x="13" y="18"/>
                    <a:pt x="16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4"/>
                    <a:pt x="11" y="9"/>
                  </a:cubicBezTo>
                  <a:cubicBezTo>
                    <a:pt x="9" y="6"/>
                    <a:pt x="8" y="4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6A63C091-4CBC-B746-911A-E948FC951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112"/>
              <a:ext cx="112" cy="232"/>
            </a:xfrm>
            <a:custGeom>
              <a:avLst/>
              <a:gdLst>
                <a:gd name="T0" fmla="*/ 1389 w 45"/>
                <a:gd name="T1" fmla="*/ 4152 h 87"/>
                <a:gd name="T2" fmla="*/ 1389 w 45"/>
                <a:gd name="T3" fmla="*/ 4189 h 87"/>
                <a:gd name="T4" fmla="*/ 1648 w 45"/>
                <a:gd name="T5" fmla="*/ 3789 h 87"/>
                <a:gd name="T6" fmla="*/ 1727 w 45"/>
                <a:gd name="T7" fmla="*/ 3093 h 87"/>
                <a:gd name="T8" fmla="*/ 1618 w 45"/>
                <a:gd name="T9" fmla="*/ 1912 h 87"/>
                <a:gd name="T10" fmla="*/ 1190 w 45"/>
                <a:gd name="T11" fmla="*/ 547 h 87"/>
                <a:gd name="T12" fmla="*/ 650 w 45"/>
                <a:gd name="T13" fmla="*/ 0 h 87"/>
                <a:gd name="T14" fmla="*/ 620 w 45"/>
                <a:gd name="T15" fmla="*/ 0 h 87"/>
                <a:gd name="T16" fmla="*/ 30 w 45"/>
                <a:gd name="T17" fmla="*/ 205 h 87"/>
                <a:gd name="T18" fmla="*/ 0 w 45"/>
                <a:gd name="T19" fmla="*/ 248 h 87"/>
                <a:gd name="T20" fmla="*/ 30 w 45"/>
                <a:gd name="T21" fmla="*/ 307 h 87"/>
                <a:gd name="T22" fmla="*/ 75 w 45"/>
                <a:gd name="T23" fmla="*/ 307 h 87"/>
                <a:gd name="T24" fmla="*/ 540 w 45"/>
                <a:gd name="T25" fmla="*/ 819 h 87"/>
                <a:gd name="T26" fmla="*/ 953 w 45"/>
                <a:gd name="T27" fmla="*/ 2125 h 87"/>
                <a:gd name="T28" fmla="*/ 1078 w 45"/>
                <a:gd name="T29" fmla="*/ 3243 h 87"/>
                <a:gd name="T30" fmla="*/ 1003 w 45"/>
                <a:gd name="T31" fmla="*/ 3947 h 87"/>
                <a:gd name="T32" fmla="*/ 769 w 45"/>
                <a:gd name="T33" fmla="*/ 4301 h 87"/>
                <a:gd name="T34" fmla="*/ 769 w 45"/>
                <a:gd name="T35" fmla="*/ 4344 h 87"/>
                <a:gd name="T36" fmla="*/ 799 w 45"/>
                <a:gd name="T37" fmla="*/ 4403 h 87"/>
                <a:gd name="T38" fmla="*/ 1389 w 45"/>
                <a:gd name="T39" fmla="*/ 4189 h 87"/>
                <a:gd name="T40" fmla="*/ 1389 w 45"/>
                <a:gd name="T41" fmla="*/ 4152 h 87"/>
                <a:gd name="T42" fmla="*/ 1389 w 45"/>
                <a:gd name="T43" fmla="*/ 4096 h 87"/>
                <a:gd name="T44" fmla="*/ 769 w 45"/>
                <a:gd name="T45" fmla="*/ 4301 h 87"/>
                <a:gd name="T46" fmla="*/ 769 w 45"/>
                <a:gd name="T47" fmla="*/ 4301 h 87"/>
                <a:gd name="T48" fmla="*/ 769 w 45"/>
                <a:gd name="T49" fmla="*/ 4344 h 87"/>
                <a:gd name="T50" fmla="*/ 769 w 45"/>
                <a:gd name="T51" fmla="*/ 4403 h 87"/>
                <a:gd name="T52" fmla="*/ 799 w 45"/>
                <a:gd name="T53" fmla="*/ 4403 h 87"/>
                <a:gd name="T54" fmla="*/ 1078 w 45"/>
                <a:gd name="T55" fmla="*/ 4003 h 87"/>
                <a:gd name="T56" fmla="*/ 1157 w 45"/>
                <a:gd name="T57" fmla="*/ 3243 h 87"/>
                <a:gd name="T58" fmla="*/ 1035 w 45"/>
                <a:gd name="T59" fmla="*/ 2069 h 87"/>
                <a:gd name="T60" fmla="*/ 620 w 45"/>
                <a:gd name="T61" fmla="*/ 760 h 87"/>
                <a:gd name="T62" fmla="*/ 75 w 45"/>
                <a:gd name="T63" fmla="*/ 205 h 87"/>
                <a:gd name="T64" fmla="*/ 30 w 45"/>
                <a:gd name="T65" fmla="*/ 205 h 87"/>
                <a:gd name="T66" fmla="*/ 0 w 45"/>
                <a:gd name="T67" fmla="*/ 205 h 87"/>
                <a:gd name="T68" fmla="*/ 0 w 45"/>
                <a:gd name="T69" fmla="*/ 248 h 87"/>
                <a:gd name="T70" fmla="*/ 0 w 45"/>
                <a:gd name="T71" fmla="*/ 307 h 87"/>
                <a:gd name="T72" fmla="*/ 30 w 45"/>
                <a:gd name="T73" fmla="*/ 307 h 87"/>
                <a:gd name="T74" fmla="*/ 620 w 45"/>
                <a:gd name="T75" fmla="*/ 93 h 87"/>
                <a:gd name="T76" fmla="*/ 650 w 45"/>
                <a:gd name="T77" fmla="*/ 93 h 87"/>
                <a:gd name="T78" fmla="*/ 1157 w 45"/>
                <a:gd name="T79" fmla="*/ 605 h 87"/>
                <a:gd name="T80" fmla="*/ 1543 w 45"/>
                <a:gd name="T81" fmla="*/ 1912 h 87"/>
                <a:gd name="T82" fmla="*/ 1648 w 45"/>
                <a:gd name="T83" fmla="*/ 3093 h 87"/>
                <a:gd name="T84" fmla="*/ 1573 w 45"/>
                <a:gd name="T85" fmla="*/ 3789 h 87"/>
                <a:gd name="T86" fmla="*/ 1389 w 45"/>
                <a:gd name="T87" fmla="*/ 4096 h 87"/>
                <a:gd name="T88" fmla="*/ 1389 w 45"/>
                <a:gd name="T89" fmla="*/ 4152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87">
                  <a:moveTo>
                    <a:pt x="36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9" y="82"/>
                    <a:pt x="41" y="79"/>
                    <a:pt x="43" y="75"/>
                  </a:cubicBezTo>
                  <a:cubicBezTo>
                    <a:pt x="44" y="72"/>
                    <a:pt x="45" y="66"/>
                    <a:pt x="45" y="61"/>
                  </a:cubicBezTo>
                  <a:cubicBezTo>
                    <a:pt x="45" y="54"/>
                    <a:pt x="44" y="46"/>
                    <a:pt x="42" y="38"/>
                  </a:cubicBezTo>
                  <a:cubicBezTo>
                    <a:pt x="39" y="27"/>
                    <a:pt x="36" y="18"/>
                    <a:pt x="31" y="11"/>
                  </a:cubicBezTo>
                  <a:cubicBezTo>
                    <a:pt x="27" y="4"/>
                    <a:pt x="22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10" y="9"/>
                    <a:pt x="14" y="16"/>
                  </a:cubicBezTo>
                  <a:cubicBezTo>
                    <a:pt x="19" y="22"/>
                    <a:pt x="22" y="31"/>
                    <a:pt x="25" y="42"/>
                  </a:cubicBezTo>
                  <a:cubicBezTo>
                    <a:pt x="27" y="50"/>
                    <a:pt x="28" y="58"/>
                    <a:pt x="28" y="64"/>
                  </a:cubicBezTo>
                  <a:cubicBezTo>
                    <a:pt x="28" y="70"/>
                    <a:pt x="27" y="75"/>
                    <a:pt x="26" y="78"/>
                  </a:cubicBezTo>
                  <a:cubicBezTo>
                    <a:pt x="25" y="82"/>
                    <a:pt x="23" y="84"/>
                    <a:pt x="20" y="85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7"/>
                    <a:pt x="21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4" y="86"/>
                    <a:pt x="26" y="83"/>
                    <a:pt x="28" y="79"/>
                  </a:cubicBezTo>
                  <a:cubicBezTo>
                    <a:pt x="29" y="75"/>
                    <a:pt x="30" y="70"/>
                    <a:pt x="30" y="64"/>
                  </a:cubicBezTo>
                  <a:cubicBezTo>
                    <a:pt x="30" y="57"/>
                    <a:pt x="29" y="50"/>
                    <a:pt x="27" y="41"/>
                  </a:cubicBezTo>
                  <a:cubicBezTo>
                    <a:pt x="24" y="31"/>
                    <a:pt x="20" y="21"/>
                    <a:pt x="16" y="15"/>
                  </a:cubicBezTo>
                  <a:cubicBezTo>
                    <a:pt x="12" y="8"/>
                    <a:pt x="7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5" y="6"/>
                    <a:pt x="30" y="12"/>
                  </a:cubicBezTo>
                  <a:cubicBezTo>
                    <a:pt x="34" y="18"/>
                    <a:pt x="38" y="28"/>
                    <a:pt x="40" y="38"/>
                  </a:cubicBezTo>
                  <a:cubicBezTo>
                    <a:pt x="42" y="46"/>
                    <a:pt x="43" y="54"/>
                    <a:pt x="43" y="61"/>
                  </a:cubicBezTo>
                  <a:cubicBezTo>
                    <a:pt x="43" y="66"/>
                    <a:pt x="42" y="71"/>
                    <a:pt x="41" y="75"/>
                  </a:cubicBezTo>
                  <a:cubicBezTo>
                    <a:pt x="40" y="78"/>
                    <a:pt x="38" y="80"/>
                    <a:pt x="36" y="81"/>
                  </a:cubicBezTo>
                  <a:cubicBezTo>
                    <a:pt x="36" y="82"/>
                    <a:pt x="36" y="82"/>
                    <a:pt x="36" y="8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F66BB2ED-DF3C-BF4C-B02E-C95FE6FD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061"/>
              <a:ext cx="37" cy="38"/>
            </a:xfrm>
            <a:custGeom>
              <a:avLst/>
              <a:gdLst>
                <a:gd name="T0" fmla="*/ 74 w 15"/>
                <a:gd name="T1" fmla="*/ 597 h 14"/>
                <a:gd name="T2" fmla="*/ 153 w 15"/>
                <a:gd name="T3" fmla="*/ 103 h 14"/>
                <a:gd name="T4" fmla="*/ 481 w 15"/>
                <a:gd name="T5" fmla="*/ 163 h 14"/>
                <a:gd name="T6" fmla="*/ 407 w 15"/>
                <a:gd name="T7" fmla="*/ 662 h 14"/>
                <a:gd name="T8" fmla="*/ 74 w 15"/>
                <a:gd name="T9" fmla="*/ 59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2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0"/>
                    <a:pt x="13" y="3"/>
                  </a:cubicBezTo>
                  <a:cubicBezTo>
                    <a:pt x="15" y="6"/>
                    <a:pt x="14" y="10"/>
                    <a:pt x="11" y="12"/>
                  </a:cubicBezTo>
                  <a:cubicBezTo>
                    <a:pt x="8" y="14"/>
                    <a:pt x="4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6D32A2DE-3BF5-6543-9C05-6770375B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043"/>
              <a:ext cx="55" cy="58"/>
            </a:xfrm>
            <a:custGeom>
              <a:avLst/>
              <a:gdLst>
                <a:gd name="T0" fmla="*/ 125 w 22"/>
                <a:gd name="T1" fmla="*/ 828 h 22"/>
                <a:gd name="T2" fmla="*/ 208 w 22"/>
                <a:gd name="T3" fmla="*/ 145 h 22"/>
                <a:gd name="T4" fmla="*/ 750 w 22"/>
                <a:gd name="T5" fmla="*/ 237 h 22"/>
                <a:gd name="T6" fmla="*/ 675 w 22"/>
                <a:gd name="T7" fmla="*/ 917 h 22"/>
                <a:gd name="T8" fmla="*/ 125 w 22"/>
                <a:gd name="T9" fmla="*/ 82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3" y="17"/>
                  </a:move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6" y="1"/>
                    <a:pt x="19" y="5"/>
                  </a:cubicBezTo>
                  <a:cubicBezTo>
                    <a:pt x="22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350"/>
            </a:p>
          </p:txBody>
        </p:sp>
      </p:grpSp>
      <p:pic>
        <p:nvPicPr>
          <p:cNvPr id="78" name="Image 77" descr="Figure 2 CC 600 dpi NEW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523" y="2210061"/>
            <a:ext cx="4127894" cy="311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9" name="Grouper 19"/>
          <p:cNvGrpSpPr/>
          <p:nvPr/>
        </p:nvGrpSpPr>
        <p:grpSpPr>
          <a:xfrm>
            <a:off x="2956138" y="5009632"/>
            <a:ext cx="1758239" cy="952997"/>
            <a:chOff x="6170706" y="4975407"/>
            <a:chExt cx="2659529" cy="1697692"/>
          </a:xfrm>
        </p:grpSpPr>
        <p:pic>
          <p:nvPicPr>
            <p:cNvPr id="80" name="Image 79" descr="Capture d’écran 2013-10-27 à 12.39.5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888" y="5847599"/>
              <a:ext cx="2625164" cy="825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" name="Image 80" descr="Capture d’écran 2013-08-29 à 14.15.02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0706" y="4975407"/>
              <a:ext cx="2659529" cy="8665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2" name="ZoneTexte 81"/>
          <p:cNvSpPr txBox="1"/>
          <p:nvPr/>
        </p:nvSpPr>
        <p:spPr>
          <a:xfrm>
            <a:off x="3804932" y="5009628"/>
            <a:ext cx="9094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0812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304926"/>
            <a:ext cx="6017808" cy="12193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Introduction – 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7831" y="3429000"/>
            <a:ext cx="7384019" cy="134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75" b="1" dirty="0">
                <a:solidFill>
                  <a:srgbClr val="002060"/>
                </a:solidFill>
              </a:rPr>
              <a:t>What is urgently needed ? </a:t>
            </a:r>
          </a:p>
          <a:p>
            <a:pPr marL="0" indent="0">
              <a:buNone/>
            </a:pPr>
            <a:r>
              <a:rPr lang="en-US" sz="1875" dirty="0">
                <a:solidFill>
                  <a:srgbClr val="002060"/>
                </a:solidFill>
              </a:rPr>
              <a:t>A better understanding of PD-L1 expression during cancer evolution for an accurate monitoring of its status in the metastatic setting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69" y="1349042"/>
            <a:ext cx="5437652" cy="5605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1784" y="2160847"/>
            <a:ext cx="7725452" cy="2520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75" i="1" dirty="0">
                <a:solidFill>
                  <a:srgbClr val="002060"/>
                </a:solidFill>
              </a:rPr>
              <a:t>To determine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75" dirty="0"/>
              <a:t>the correlation between the expression of PD-L1 in the primary tumor tissue </a:t>
            </a:r>
            <a:r>
              <a:rPr lang="en-US" sz="1875" dirty="0">
                <a:solidFill>
                  <a:srgbClr val="002060"/>
                </a:solidFill>
              </a:rPr>
              <a:t>(as usually used in clinical practice) </a:t>
            </a:r>
            <a:r>
              <a:rPr lang="en-US" sz="1875" dirty="0"/>
              <a:t>and CTC-PD-L1</a:t>
            </a:r>
            <a:r>
              <a:rPr lang="en-US" sz="1875" baseline="30000" dirty="0"/>
              <a:t> (+)</a:t>
            </a:r>
            <a:r>
              <a:rPr lang="en-US" sz="1875" dirty="0"/>
              <a:t> in the same patients </a:t>
            </a:r>
          </a:p>
          <a:p>
            <a:pPr marL="0" indent="0">
              <a:buNone/>
            </a:pPr>
            <a:endParaRPr lang="en-US" sz="1875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75" dirty="0"/>
              <a:t>the prognostic value of CTC-PD-L1</a:t>
            </a:r>
            <a:r>
              <a:rPr lang="en-US" sz="1875" baseline="30000" dirty="0"/>
              <a:t>(+)</a:t>
            </a:r>
            <a:endParaRPr lang="en-US" sz="1875" dirty="0"/>
          </a:p>
          <a:p>
            <a:pPr marL="0" indent="0">
              <a:buNone/>
            </a:pPr>
            <a:endParaRPr lang="en-US" sz="187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3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95" y="962630"/>
            <a:ext cx="5437652" cy="5605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Materials and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Image 4" descr="Capture d’écran 2015-10-30 à 10.12.04.png">
            <a:extLst>
              <a:ext uri="{FF2B5EF4-FFF2-40B4-BE49-F238E27FC236}">
                <a16:creationId xmlns:a16="http://schemas.microsoft.com/office/drawing/2014/main" id="{650D2E79-A0B1-104B-B819-309CB5D00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1"/>
            <a:ext cx="813278" cy="62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3B2B0C4-3306-6F4F-951A-20A1023F2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2" t="10800" r="3822" b="-10800"/>
          <a:stretch/>
        </p:blipFill>
        <p:spPr>
          <a:xfrm rot="1892577">
            <a:off x="4078525" y="2287807"/>
            <a:ext cx="1773501" cy="1180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3820" y="1652499"/>
            <a:ext cx="8631582" cy="38756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Patients</a:t>
            </a:r>
          </a:p>
          <a:p>
            <a:pPr algn="just"/>
            <a:r>
              <a:rPr lang="fr-FR" sz="1575" dirty="0"/>
              <a:t>72 Patients </a:t>
            </a:r>
            <a:r>
              <a:rPr lang="fr-FR" sz="1575" dirty="0" err="1"/>
              <a:t>with</a:t>
            </a:r>
            <a:r>
              <a:rPr lang="fr-FR" sz="1575" dirty="0"/>
              <a:t> </a:t>
            </a:r>
            <a:r>
              <a:rPr lang="fr-FR" sz="1575" dirty="0" err="1"/>
              <a:t>histologically-proven</a:t>
            </a:r>
            <a:r>
              <a:rPr lang="fr-FR" sz="1575" dirty="0"/>
              <a:t> MBC </a:t>
            </a:r>
            <a:r>
              <a:rPr lang="fr-FR" sz="1275" dirty="0"/>
              <a:t>(all </a:t>
            </a:r>
            <a:r>
              <a:rPr lang="fr-FR" sz="1275" dirty="0" err="1"/>
              <a:t>lines</a:t>
            </a:r>
            <a:r>
              <a:rPr lang="fr-FR" sz="1275" dirty="0"/>
              <a:t> and </a:t>
            </a:r>
            <a:r>
              <a:rPr lang="fr-FR" sz="1275" dirty="0" err="1"/>
              <a:t>subtypes</a:t>
            </a:r>
            <a:r>
              <a:rPr lang="fr-FR" sz="1275" dirty="0"/>
              <a:t> </a:t>
            </a:r>
            <a:r>
              <a:rPr lang="fr-FR" sz="1275" dirty="0" err="1"/>
              <a:t>were</a:t>
            </a:r>
            <a:r>
              <a:rPr lang="fr-FR" sz="1275" dirty="0"/>
              <a:t> </a:t>
            </a:r>
            <a:r>
              <a:rPr lang="fr-FR" sz="1275" dirty="0" err="1"/>
              <a:t>eligible</a:t>
            </a:r>
            <a:r>
              <a:rPr lang="fr-FR" sz="1275" dirty="0"/>
              <a:t>) </a:t>
            </a:r>
            <a:r>
              <a:rPr lang="fr-FR" sz="1575" dirty="0" err="1"/>
              <a:t>enrolled</a:t>
            </a:r>
            <a:r>
              <a:rPr lang="fr-FR" sz="1575" dirty="0"/>
              <a:t> in the </a:t>
            </a:r>
            <a:r>
              <a:rPr lang="fr-FR" sz="1575" dirty="0" err="1"/>
              <a:t>monocentric</a:t>
            </a:r>
            <a:r>
              <a:rPr lang="fr-FR" sz="1575" dirty="0"/>
              <a:t> prospective ‘</a:t>
            </a:r>
            <a:r>
              <a:rPr lang="fr-FR" sz="1575" dirty="0" err="1">
                <a:solidFill>
                  <a:srgbClr val="C00000"/>
                </a:solidFill>
              </a:rPr>
              <a:t>A</a:t>
            </a:r>
            <a:r>
              <a:rPr lang="fr-FR" sz="1575" dirty="0" err="1"/>
              <a:t>na</a:t>
            </a:r>
            <a:r>
              <a:rPr lang="fr-FR" sz="1575" dirty="0" err="1">
                <a:solidFill>
                  <a:srgbClr val="C00000"/>
                </a:solidFill>
              </a:rPr>
              <a:t>L</a:t>
            </a:r>
            <a:r>
              <a:rPr lang="fr-FR" sz="1575" dirty="0" err="1"/>
              <a:t>ysis</a:t>
            </a:r>
            <a:r>
              <a:rPr lang="fr-FR" sz="1575" dirty="0"/>
              <a:t> of </a:t>
            </a:r>
            <a:r>
              <a:rPr lang="fr-FR" sz="1575" dirty="0" err="1">
                <a:solidFill>
                  <a:srgbClr val="C00000"/>
                </a:solidFill>
              </a:rPr>
              <a:t>CI</a:t>
            </a:r>
            <a:r>
              <a:rPr lang="fr-FR" sz="1575" dirty="0" err="1"/>
              <a:t>rculati</a:t>
            </a:r>
            <a:r>
              <a:rPr lang="fr-FR" sz="1575" dirty="0" err="1">
                <a:solidFill>
                  <a:srgbClr val="C00000"/>
                </a:solidFill>
              </a:rPr>
              <a:t>N</a:t>
            </a:r>
            <a:r>
              <a:rPr lang="fr-FR" sz="1575" dirty="0" err="1"/>
              <a:t>g</a:t>
            </a:r>
            <a:r>
              <a:rPr lang="fr-FR" sz="1575" dirty="0"/>
              <a:t> tumor </a:t>
            </a:r>
            <a:r>
              <a:rPr lang="fr-FR" sz="1575" dirty="0" err="1"/>
              <a:t>m</a:t>
            </a:r>
            <a:r>
              <a:rPr lang="fr-FR" sz="1575" dirty="0" err="1">
                <a:solidFill>
                  <a:srgbClr val="C00000"/>
                </a:solidFill>
              </a:rPr>
              <a:t>A</a:t>
            </a:r>
            <a:r>
              <a:rPr lang="fr-FR" sz="1575" dirty="0" err="1"/>
              <a:t>rkers</a:t>
            </a:r>
            <a:r>
              <a:rPr lang="fr-FR" sz="1575" dirty="0"/>
              <a:t> in </a:t>
            </a:r>
            <a:r>
              <a:rPr lang="fr-FR" sz="1575" dirty="0" err="1"/>
              <a:t>blood</a:t>
            </a:r>
            <a:r>
              <a:rPr lang="fr-FR" sz="1575" dirty="0"/>
              <a:t>’ (</a:t>
            </a:r>
            <a:r>
              <a:rPr lang="fr-FR" sz="1575" b="1" dirty="0">
                <a:solidFill>
                  <a:srgbClr val="C00000"/>
                </a:solidFill>
              </a:rPr>
              <a:t>ALCINA</a:t>
            </a:r>
            <a:r>
              <a:rPr lang="fr-FR" sz="1575" dirty="0"/>
              <a:t>) </a:t>
            </a:r>
            <a:r>
              <a:rPr lang="fr-FR" sz="1575" dirty="0" err="1"/>
              <a:t>study</a:t>
            </a:r>
            <a:r>
              <a:rPr lang="fr-FR" sz="1575" dirty="0"/>
              <a:t> </a:t>
            </a:r>
            <a:r>
              <a:rPr lang="fr-FR" sz="1275" dirty="0"/>
              <a:t>(NCT02866149) </a:t>
            </a:r>
            <a:r>
              <a:rPr lang="fr-FR" sz="1575" dirty="0"/>
              <a:t>and </a:t>
            </a:r>
            <a:r>
              <a:rPr lang="fr-FR" sz="1575" dirty="0" err="1">
                <a:latin typeface="Helvetica" pitchFamily="2" charset="0"/>
              </a:rPr>
              <a:t>treated</a:t>
            </a:r>
            <a:r>
              <a:rPr lang="fr-FR" sz="1575" dirty="0">
                <a:latin typeface="Helvetica" pitchFamily="2" charset="0"/>
              </a:rPr>
              <a:t> </a:t>
            </a:r>
            <a:r>
              <a:rPr lang="fr-FR" sz="1575" dirty="0" err="1">
                <a:latin typeface="Helvetica" pitchFamily="2" charset="0"/>
              </a:rPr>
              <a:t>with</a:t>
            </a:r>
            <a:r>
              <a:rPr lang="fr-FR" sz="1575" dirty="0">
                <a:latin typeface="Helvetica" pitchFamily="2" charset="0"/>
              </a:rPr>
              <a:t> </a:t>
            </a:r>
            <a:r>
              <a:rPr lang="fr-FR" sz="1575" dirty="0" err="1">
                <a:latin typeface="Helvetica" pitchFamily="2" charset="0"/>
              </a:rPr>
              <a:t>conventional</a:t>
            </a:r>
            <a:r>
              <a:rPr lang="fr-FR" sz="1575" dirty="0">
                <a:latin typeface="Helvetica" pitchFamily="2" charset="0"/>
              </a:rPr>
              <a:t> </a:t>
            </a:r>
            <a:r>
              <a:rPr lang="fr-FR" sz="1575" dirty="0" err="1">
                <a:latin typeface="Helvetica" pitchFamily="2" charset="0"/>
              </a:rPr>
              <a:t>therapies</a:t>
            </a:r>
            <a:r>
              <a:rPr lang="fr-FR" sz="1575" dirty="0">
                <a:latin typeface="Helvetica" pitchFamily="2" charset="0"/>
              </a:rPr>
              <a:t> (no anti-PD-L1 </a:t>
            </a:r>
            <a:r>
              <a:rPr lang="fr-FR" sz="1575" dirty="0" err="1">
                <a:latin typeface="Helvetica" pitchFamily="2" charset="0"/>
              </a:rPr>
              <a:t>MoAbs</a:t>
            </a:r>
            <a:r>
              <a:rPr lang="fr-FR" sz="1575" dirty="0">
                <a:latin typeface="Helvetica" pitchFamily="2" charset="0"/>
              </a:rPr>
              <a:t> </a:t>
            </a:r>
            <a:r>
              <a:rPr lang="fr-FR" sz="1575" dirty="0" err="1">
                <a:latin typeface="Helvetica" pitchFamily="2" charset="0"/>
              </a:rPr>
              <a:t>treatments</a:t>
            </a:r>
            <a:r>
              <a:rPr lang="fr-FR" sz="1575" dirty="0">
                <a:latin typeface="Helvetica" pitchFamily="2" charset="0"/>
              </a:rPr>
              <a:t> in </a:t>
            </a:r>
            <a:r>
              <a:rPr lang="fr-FR" sz="1575" dirty="0" err="1">
                <a:latin typeface="Helvetica" pitchFamily="2" charset="0"/>
              </a:rPr>
              <a:t>this</a:t>
            </a:r>
            <a:r>
              <a:rPr lang="fr-FR" sz="1575" dirty="0">
                <a:latin typeface="Helvetica" pitchFamily="2" charset="0"/>
              </a:rPr>
              <a:t> </a:t>
            </a:r>
            <a:r>
              <a:rPr lang="fr-FR" sz="1575" dirty="0" err="1">
                <a:latin typeface="Helvetica" pitchFamily="2" charset="0"/>
              </a:rPr>
              <a:t>cohort</a:t>
            </a:r>
            <a:r>
              <a:rPr lang="fr-FR" sz="1575" dirty="0">
                <a:latin typeface="Helvetica" pitchFamily="2" charset="0"/>
              </a:rPr>
              <a:t>).</a:t>
            </a:r>
            <a:endParaRPr lang="fr-FR" sz="1575" dirty="0"/>
          </a:p>
          <a:p>
            <a:pPr marL="342892" lvl="1" indent="0" algn="just">
              <a:buNone/>
            </a:pPr>
            <a:endParaRPr lang="en-US" sz="1425" dirty="0"/>
          </a:p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CTC detection and PD-L1 expression</a:t>
            </a:r>
          </a:p>
          <a:p>
            <a:pPr marL="240500" lvl="1" indent="-217880" algn="just"/>
            <a:r>
              <a:rPr lang="en-US" sz="1575" dirty="0"/>
              <a:t>Blood was drawn from the arm vein of each patient in CellSave tubes (10 mL). Blood samples (7.5 mL) were used for CTC detection on the FDA-cleared CellSearch  system.</a:t>
            </a:r>
          </a:p>
          <a:p>
            <a:pPr algn="just"/>
            <a:r>
              <a:rPr lang="fr-FR" sz="1575" dirty="0" err="1"/>
              <a:t>Detection</a:t>
            </a:r>
            <a:r>
              <a:rPr lang="fr-FR" sz="1575" dirty="0"/>
              <a:t> of CTC-PD-L1</a:t>
            </a:r>
            <a:r>
              <a:rPr lang="fr-FR" sz="1575" baseline="30000" dirty="0"/>
              <a:t>(+)</a:t>
            </a:r>
            <a:r>
              <a:rPr lang="fr-FR" sz="1575" dirty="0"/>
              <a:t> </a:t>
            </a:r>
            <a:r>
              <a:rPr lang="fr-FR" sz="1575" dirty="0" err="1"/>
              <a:t>was</a:t>
            </a:r>
            <a:r>
              <a:rPr lang="fr-FR" sz="1575" dirty="0"/>
              <a:t> </a:t>
            </a:r>
            <a:r>
              <a:rPr lang="fr-FR" sz="1575" dirty="0" err="1"/>
              <a:t>performed</a:t>
            </a:r>
            <a:r>
              <a:rPr lang="fr-FR" sz="1575" dirty="0"/>
              <a:t> </a:t>
            </a:r>
            <a:r>
              <a:rPr lang="fr-FR" sz="1575" dirty="0" err="1"/>
              <a:t>using</a:t>
            </a:r>
            <a:r>
              <a:rPr lang="fr-FR" sz="1575" dirty="0"/>
              <a:t> the IVD CellSearch CTC Kit </a:t>
            </a:r>
            <a:r>
              <a:rPr lang="fr-FR" sz="1575" dirty="0" err="1"/>
              <a:t>with</a:t>
            </a:r>
            <a:r>
              <a:rPr lang="fr-FR" sz="1575" dirty="0"/>
              <a:t> the anti-</a:t>
            </a:r>
            <a:r>
              <a:rPr lang="fr-FR" sz="1575" dirty="0" err="1"/>
              <a:t>human</a:t>
            </a:r>
            <a:r>
              <a:rPr lang="fr-FR" sz="1575" dirty="0"/>
              <a:t> B7H1/PDL1</a:t>
            </a:r>
            <a:r>
              <a:rPr lang="fr-FR" sz="1575" baseline="30000" dirty="0"/>
              <a:t>A488</a:t>
            </a:r>
            <a:r>
              <a:rPr lang="fr-FR" sz="1575" dirty="0"/>
              <a:t> monoclonal </a:t>
            </a:r>
            <a:r>
              <a:rPr lang="fr-FR" sz="1575" dirty="0" err="1"/>
              <a:t>antibody</a:t>
            </a:r>
            <a:r>
              <a:rPr lang="fr-FR" sz="1575" dirty="0"/>
              <a:t>.</a:t>
            </a:r>
            <a:endParaRPr lang="en-US" sz="1575" dirty="0"/>
          </a:p>
          <a:p>
            <a:pPr lvl="1" algn="just"/>
            <a:endParaRPr lang="en-US" sz="1575" i="1" dirty="0"/>
          </a:p>
          <a:p>
            <a:pPr marL="0" lvl="1" indent="0" algn="just">
              <a:buNone/>
            </a:pPr>
            <a:r>
              <a:rPr lang="en-US" b="1" dirty="0">
                <a:solidFill>
                  <a:srgbClr val="002060"/>
                </a:solidFill>
              </a:rPr>
              <a:t>PD-L1 expression in tumor tissue</a:t>
            </a:r>
          </a:p>
          <a:p>
            <a:pPr marL="228594" lvl="1" indent="-228594" algn="just"/>
            <a:r>
              <a:rPr lang="en-US" sz="1575" dirty="0"/>
              <a:t>Whole primary tumor sections and, if available, recurrent tumor, nodal or distant metastatic tissue samples, were used to assess PD-L1 expression by immunohistochemistry. The percentage of marked tumor cells and staining intensity was reported for each sample, scored using a 0–3 scale [none (0), weak (1+), moderate (2+), and strong staining (3+)]. PD-L1 threshold positivity was set at 1% (1+).</a:t>
            </a:r>
            <a:endParaRPr lang="en-US" sz="1575" i="1" dirty="0"/>
          </a:p>
        </p:txBody>
      </p:sp>
    </p:spTree>
    <p:extLst>
      <p:ext uri="{BB962C8B-B14F-4D97-AF65-F5344CB8AC3E}">
        <p14:creationId xmlns:p14="http://schemas.microsoft.com/office/powerpoint/2010/main" val="361960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257538"/>
            <a:ext cx="8000648" cy="102263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Materials and Methods -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8515" y="2491267"/>
            <a:ext cx="8000648" cy="1492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75" b="1" dirty="0">
                <a:solidFill>
                  <a:srgbClr val="002060"/>
                </a:solidFill>
              </a:rPr>
              <a:t>Anti-PD-L1 antibody (Ab) used  </a:t>
            </a:r>
          </a:p>
          <a:p>
            <a:pPr marL="0" indent="0" algn="just">
              <a:buNone/>
            </a:pPr>
            <a:r>
              <a:rPr lang="en-US" sz="1875" dirty="0">
                <a:solidFill>
                  <a:srgbClr val="002060"/>
                </a:solidFill>
              </a:rPr>
              <a:t>What can be the key question concerning the selected Ab and the detection of CTCs during the follow-up of the patients receiving anti-PD-L1 immunotherapy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DA2907-0DA2-974D-88F1-E0ADBFD9C1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453" y="3809680"/>
            <a:ext cx="1199072" cy="140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60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19EBF86-5035-8841-A22B-22BE9A614216}"/>
              </a:ext>
            </a:extLst>
          </p:cNvPr>
          <p:cNvSpPr/>
          <p:nvPr/>
        </p:nvSpPr>
        <p:spPr>
          <a:xfrm>
            <a:off x="6720576" y="936613"/>
            <a:ext cx="2415305" cy="402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80" y="691730"/>
            <a:ext cx="2937561" cy="8798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312" y="2196685"/>
            <a:ext cx="3285111" cy="2418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72 advanced breast cancers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All molecular subtypes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All therapeutic lines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Prognostic variables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Univariate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84" y="884668"/>
            <a:ext cx="5688136" cy="470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7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927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PowerPoint Presentation</vt:lpstr>
      <vt:lpstr>Introduction </vt:lpstr>
      <vt:lpstr>Introduction – Many issues  </vt:lpstr>
      <vt:lpstr>Introduction – Liquid Biopsy </vt:lpstr>
      <vt:lpstr>Introduction – QUESTION 1</vt:lpstr>
      <vt:lpstr>Objectives</vt:lpstr>
      <vt:lpstr>Materials and Methods</vt:lpstr>
      <vt:lpstr>Materials and Methods - QUESTION</vt:lpstr>
      <vt:lpstr>Results</vt:lpstr>
      <vt:lpstr>Results - QUESTION</vt:lpstr>
      <vt:lpstr>Results</vt:lpstr>
      <vt:lpstr>Results</vt:lpstr>
      <vt:lpstr>Results – QUESTION </vt:lpstr>
      <vt:lpstr>Results</vt:lpstr>
      <vt:lpstr>Results – QUESTION </vt:lpstr>
      <vt:lpstr>Conclusions</vt:lpstr>
      <vt:lpstr>Conclusions – QUESTION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138</cp:revision>
  <dcterms:created xsi:type="dcterms:W3CDTF">2014-07-07T15:02:10Z</dcterms:created>
  <dcterms:modified xsi:type="dcterms:W3CDTF">2020-09-03T13:47:29Z</dcterms:modified>
</cp:coreProperties>
</file>