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60" r:id="rId2"/>
    <p:sldId id="257" r:id="rId3"/>
    <p:sldId id="264" r:id="rId4"/>
    <p:sldId id="270" r:id="rId5"/>
    <p:sldId id="265" r:id="rId6"/>
    <p:sldId id="266" r:id="rId7"/>
    <p:sldId id="267" r:id="rId8"/>
    <p:sldId id="269" r:id="rId9"/>
    <p:sldId id="272" r:id="rId10"/>
    <p:sldId id="273" r:id="rId11"/>
    <p:sldId id="277" r:id="rId12"/>
    <p:sldId id="274" r:id="rId13"/>
    <p:sldId id="275" r:id="rId14"/>
    <p:sldId id="276" r:id="rId15"/>
    <p:sldId id="26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1F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snapToObjects="1">
      <p:cViewPr varScale="1">
        <p:scale>
          <a:sx n="85" d="100"/>
          <a:sy n="85" d="100"/>
        </p:scale>
        <p:origin x="966" y="8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68" d="100"/>
          <a:sy n="68" d="100"/>
        </p:scale>
        <p:origin x="-2694"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383FFA-3E67-DB41-B3A2-21169D97D067}" type="datetimeFigureOut">
              <a:rPr lang="en-US" smtClean="0"/>
              <a:pPr/>
              <a:t>7/21/2020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0BE9DC-4AA4-B44E-8F32-4AD1D72B1777}" type="slidenum">
              <a:rPr lang="en-US" smtClean="0"/>
              <a:pPr/>
              <a:t>‹#›</a:t>
            </a:fld>
            <a:endParaRPr lang="en-US"/>
          </a:p>
        </p:txBody>
      </p:sp>
    </p:spTree>
    <p:extLst>
      <p:ext uri="{BB962C8B-B14F-4D97-AF65-F5344CB8AC3E}">
        <p14:creationId xmlns:p14="http://schemas.microsoft.com/office/powerpoint/2010/main" val="3094134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1524B2-032A-9342-AADA-6B28D1DAB08B}" type="datetimeFigureOut">
              <a:rPr lang="en-US" smtClean="0"/>
              <a:pPr/>
              <a:t>7/21/2020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F8BBE-5964-3B4B-9F39-2C8B2758F633}" type="slidenum">
              <a:rPr lang="en-US" smtClean="0"/>
              <a:pPr/>
              <a:t>‹#›</a:t>
            </a:fld>
            <a:endParaRPr lang="en-US"/>
          </a:p>
        </p:txBody>
      </p:sp>
    </p:spTree>
    <p:extLst>
      <p:ext uri="{BB962C8B-B14F-4D97-AF65-F5344CB8AC3E}">
        <p14:creationId xmlns:p14="http://schemas.microsoft.com/office/powerpoint/2010/main" val="134856051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3.png"/><Relationship Id="rId7" Type="http://schemas.openxmlformats.org/officeDocument/2006/relationships/hyperlink" Target="https://www.facebook.com/ClinicalChemistry" TargetMode="External"/><Relationship Id="rId2" Type="http://schemas.openxmlformats.org/officeDocument/2006/relationships/hyperlink" Target="https://www.youtube.com/user/ClinicalChemistry" TargetMode="External"/><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twitter.com/Clin_Chem_AACC"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p:cNvSpPr/>
          <p:nvPr userDrawn="1"/>
        </p:nvSpPr>
        <p:spPr>
          <a:xfrm>
            <a:off x="-1380" y="3836"/>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sz="2000">
                <a:solidFill>
                  <a:schemeClr val="accent4"/>
                </a:solidFill>
                <a:latin typeface="Arial"/>
                <a:cs typeface="Arial"/>
              </a:defRPr>
            </a:lvl1pPr>
          </a:lstStyle>
          <a:p>
            <a:fld id="{B897C2A1-9313-CA4F-AEA9-36A479C1E1AD}" type="slidenum">
              <a:rPr lang="en-US" smtClean="0"/>
              <a:pPr/>
              <a:t>‹#›</a:t>
            </a:fld>
            <a:endParaRPr lang="en-US" dirty="0"/>
          </a:p>
        </p:txBody>
      </p:sp>
      <p:sp>
        <p:nvSpPr>
          <p:cNvPr id="12" name="Title 1"/>
          <p:cNvSpPr txBox="1">
            <a:spLocks/>
          </p:cNvSpPr>
          <p:nvPr userDrawn="1"/>
        </p:nvSpPr>
        <p:spPr>
          <a:xfrm>
            <a:off x="685800" y="1328968"/>
            <a:ext cx="3304744" cy="3911456"/>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3600" b="1" kern="1200">
                <a:solidFill>
                  <a:srgbClr val="1F1F1F"/>
                </a:solidFill>
                <a:latin typeface="Arial"/>
                <a:ea typeface="+mj-ea"/>
                <a:cs typeface="Arial"/>
              </a:defRPr>
            </a:lvl1pPr>
          </a:lstStyle>
          <a:p>
            <a:br>
              <a:rPr lang="en-US" sz="4000">
                <a:solidFill>
                  <a:schemeClr val="bg1">
                    <a:lumMod val="50000"/>
                  </a:schemeClr>
                </a:solidFill>
              </a:rPr>
            </a:br>
            <a:endParaRPr lang="en-US" sz="6700" dirty="0">
              <a:solidFill>
                <a:schemeClr val="bg1">
                  <a:lumMod val="50000"/>
                </a:schemeClr>
              </a:solidFill>
            </a:endParaRPr>
          </a:p>
        </p:txBody>
      </p:sp>
      <p:sp>
        <p:nvSpPr>
          <p:cNvPr id="2" name="TextBox 1"/>
          <p:cNvSpPr txBox="1"/>
          <p:nvPr userDrawn="1"/>
        </p:nvSpPr>
        <p:spPr>
          <a:xfrm>
            <a:off x="-1380" y="867303"/>
            <a:ext cx="9144000" cy="923330"/>
          </a:xfrm>
          <a:prstGeom prst="rect">
            <a:avLst/>
          </a:prstGeom>
          <a:solidFill>
            <a:schemeClr val="bg1">
              <a:lumMod val="75000"/>
            </a:schemeClr>
          </a:solidFill>
        </p:spPr>
        <p:txBody>
          <a:bodyPr wrap="square" rtlCol="0">
            <a:spAutoFit/>
          </a:bodyPr>
          <a:lstStyle/>
          <a:p>
            <a:pPr algn="ctr"/>
            <a:r>
              <a:rPr lang="en-US" sz="5400" b="0" dirty="0">
                <a:solidFill>
                  <a:srgbClr val="B11F24"/>
                </a:solidFill>
              </a:rPr>
              <a:t>Journal Club</a:t>
            </a:r>
          </a:p>
        </p:txBody>
      </p:sp>
      <p:pic>
        <p:nvPicPr>
          <p:cNvPr id="8" name="Picture 7" descr="AACC+tag_horiz_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657" y="199780"/>
            <a:ext cx="2386209" cy="39288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20800"/>
            <a:ext cx="2057400" cy="4805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320800"/>
            <a:ext cx="6019800" cy="48053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
        <p:nvSpPr>
          <p:cNvPr id="5" name="Title 1"/>
          <p:cNvSpPr>
            <a:spLocks noGrp="1"/>
          </p:cNvSpPr>
          <p:nvPr>
            <p:ph type="title"/>
          </p:nvPr>
        </p:nvSpPr>
        <p:spPr>
          <a:xfrm>
            <a:off x="1303175" y="693855"/>
            <a:ext cx="7250202" cy="747396"/>
          </a:xfrm>
        </p:spPr>
        <p:txBody>
          <a:bodyPr/>
          <a:lstStyle/>
          <a:p>
            <a:r>
              <a:rPr lang="en-US" dirty="0"/>
              <a:t>Slide headline goes here</a:t>
            </a:r>
          </a:p>
        </p:txBody>
      </p:sp>
      <p:sp>
        <p:nvSpPr>
          <p:cNvPr id="7" name="Content Placeholder 2"/>
          <p:cNvSpPr>
            <a:spLocks noGrp="1"/>
          </p:cNvSpPr>
          <p:nvPr>
            <p:ph idx="1"/>
          </p:nvPr>
        </p:nvSpPr>
        <p:spPr>
          <a:xfrm>
            <a:off x="1303175" y="1441251"/>
            <a:ext cx="7250202" cy="3794183"/>
          </a:xfrm>
        </p:spPr>
        <p:txBody>
          <a:bodyPr/>
          <a:lstStyle/>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lvl="1"/>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897C2A1-9313-CA4F-AEA9-36A479C1E1AD}" type="slidenum">
              <a:rPr lang="en-US" smtClean="0"/>
              <a:pPr/>
              <a:t>‹#›</a:t>
            </a:fld>
            <a:endParaRPr lang="en-US"/>
          </a:p>
        </p:txBody>
      </p:sp>
      <p:sp>
        <p:nvSpPr>
          <p:cNvPr id="4" name="TextBox 1"/>
          <p:cNvSpPr txBox="1">
            <a:spLocks noChangeArrowheads="1"/>
          </p:cNvSpPr>
          <p:nvPr userDrawn="1"/>
        </p:nvSpPr>
        <p:spPr bwMode="auto">
          <a:xfrm flipH="1">
            <a:off x="1333409" y="1388341"/>
            <a:ext cx="6375581" cy="2616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sz="2000" dirty="0">
              <a:solidFill>
                <a:srgbClr val="7F7F7F"/>
              </a:solidFill>
              <a:latin typeface="Times New Roman" pitchFamily="18" charset="0"/>
              <a:ea typeface="MS PGothic" pitchFamily="34" charset="-128"/>
            </a:endParaRPr>
          </a:p>
          <a:p>
            <a:pPr algn="ctr" defTabSz="914400" eaLnBrk="1" hangingPunct="1">
              <a:defRPr/>
            </a:pPr>
            <a:r>
              <a:rPr lang="en-US" sz="2400" kern="1200" dirty="0">
                <a:solidFill>
                  <a:srgbClr val="000000"/>
                </a:solidFill>
                <a:latin typeface="Arial" charset="0"/>
                <a:ea typeface="+mn-ea"/>
                <a:cs typeface="Arial" charset="0"/>
              </a:rPr>
              <a:t>Thank you for participating in this month’s</a:t>
            </a:r>
          </a:p>
          <a:p>
            <a:pPr algn="ctr" defTabSz="914400" eaLnBrk="1" hangingPunct="1">
              <a:defRPr/>
            </a:pP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Journal Club.</a:t>
            </a:r>
          </a:p>
          <a:p>
            <a:pPr algn="ctr" defTabSz="914400" eaLnBrk="1" hangingPunct="1">
              <a:defRPr/>
            </a:pPr>
            <a:endParaRPr lang="en-US" sz="2400" kern="1200" dirty="0">
              <a:solidFill>
                <a:srgbClr val="0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Additional Journal Clubs are available at</a:t>
            </a:r>
          </a:p>
          <a:p>
            <a:pPr algn="ctr" defTabSz="914400" eaLnBrk="1" hangingPunct="1">
              <a:defRPr/>
            </a:pPr>
            <a:r>
              <a:rPr lang="en-US" sz="2400" kern="1200" dirty="0">
                <a:solidFill>
                  <a:srgbClr val="B11F24"/>
                </a:solidFill>
                <a:latin typeface="Arial" charset="0"/>
                <a:ea typeface="+mn-ea"/>
                <a:cs typeface="Arial" charset="0"/>
              </a:rPr>
              <a:t>www.clinchem.org</a:t>
            </a:r>
          </a:p>
          <a:p>
            <a:pPr algn="ctr" defTabSz="914400" eaLnBrk="1" hangingPunct="1">
              <a:defRPr/>
            </a:pPr>
            <a:endParaRPr lang="en-US" sz="2400" kern="1200" dirty="0">
              <a:solidFill>
                <a:srgbClr val="C00000"/>
              </a:solidFill>
              <a:latin typeface="Arial" charset="0"/>
              <a:ea typeface="+mn-ea"/>
              <a:cs typeface="Arial" charset="0"/>
            </a:endParaRPr>
          </a:p>
        </p:txBody>
      </p:sp>
      <p:sp>
        <p:nvSpPr>
          <p:cNvPr id="9" name="TextBox 2"/>
          <p:cNvSpPr txBox="1">
            <a:spLocks noChangeArrowheads="1"/>
          </p:cNvSpPr>
          <p:nvPr userDrawn="1"/>
        </p:nvSpPr>
        <p:spPr bwMode="auto">
          <a:xfrm>
            <a:off x="3881730" y="4300850"/>
            <a:ext cx="1270000" cy="400050"/>
          </a:xfrm>
          <a:prstGeom prst="rect">
            <a:avLst/>
          </a:prstGeom>
          <a:noFill/>
          <a:ln>
            <a:noFill/>
          </a:ln>
        </p:spPr>
        <p:txBody>
          <a:bodyPr wrap="none">
            <a:spAutoFit/>
          </a:bodyPr>
          <a:lstStyle>
            <a:lvl1pPr eaLnBrk="0" hangingPunct="0">
              <a:defRPr>
                <a:solidFill>
                  <a:schemeClr val="tx1"/>
                </a:solidFill>
                <a:latin typeface="Arial" charset="0"/>
                <a:ea typeface="ＭＳ Ｐゴシック" pitchFamily="28" charset="-128"/>
              </a:defRPr>
            </a:lvl1pPr>
            <a:lvl2pPr marL="742950" indent="-285750" eaLnBrk="0" hangingPunct="0">
              <a:defRPr>
                <a:solidFill>
                  <a:schemeClr val="tx1"/>
                </a:solidFill>
                <a:latin typeface="Arial" charset="0"/>
                <a:ea typeface="ＭＳ Ｐゴシック" pitchFamily="28" charset="-128"/>
              </a:defRPr>
            </a:lvl2pPr>
            <a:lvl3pPr marL="1143000" indent="-228600" eaLnBrk="0" hangingPunct="0">
              <a:defRPr>
                <a:solidFill>
                  <a:schemeClr val="tx1"/>
                </a:solidFill>
                <a:latin typeface="Arial" charset="0"/>
                <a:ea typeface="ＭＳ Ｐゴシック" pitchFamily="28" charset="-128"/>
              </a:defRPr>
            </a:lvl3pPr>
            <a:lvl4pPr marL="1600200" indent="-228600" eaLnBrk="0" hangingPunct="0">
              <a:defRPr>
                <a:solidFill>
                  <a:schemeClr val="tx1"/>
                </a:solidFill>
                <a:latin typeface="Arial" charset="0"/>
                <a:ea typeface="ＭＳ Ｐゴシック" pitchFamily="28" charset="-128"/>
              </a:defRPr>
            </a:lvl4pPr>
            <a:lvl5pPr marL="2057400" indent="-228600" eaLnBrk="0" hangingPunct="0">
              <a:defRPr>
                <a:solidFill>
                  <a:schemeClr val="tx1"/>
                </a:solidFill>
                <a:latin typeface="Arial" charset="0"/>
                <a:ea typeface="ＭＳ Ｐゴシック" pitchFamily="28"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28"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28"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28"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28" charset="-128"/>
              </a:defRPr>
            </a:lvl9pPr>
          </a:lstStyle>
          <a:p>
            <a:pPr defTabSz="914400" eaLnBrk="1" hangingPunct="1">
              <a:defRPr/>
            </a:pPr>
            <a:r>
              <a:rPr lang="en-US" sz="2000" dirty="0">
                <a:solidFill>
                  <a:srgbClr val="000000"/>
                </a:solidFill>
                <a:latin typeface="+mn-lt"/>
              </a:rPr>
              <a:t>Follow us</a:t>
            </a:r>
          </a:p>
        </p:txBody>
      </p:sp>
      <p:pic>
        <p:nvPicPr>
          <p:cNvPr id="10" name="Picture 9" descr="http://upload.wikimedia.org/wikipedia/commons/4/41/YouTube_icon_block.png">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00942" y="4868949"/>
            <a:ext cx="457200" cy="457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http://icons.iconarchive.com/icons/limav/flat-gradient-social/512/Twitter-icon.png">
            <a:hlinkClick r:id="rId4"/>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015004" y="4845879"/>
            <a:ext cx="501726" cy="501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629409" y="4868062"/>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a:hlinkClick r:id="rId7"/>
          </p:cNvPr>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a:stretch/>
        </p:blipFill>
        <p:spPr bwMode="auto">
          <a:xfrm>
            <a:off x="3454690" y="4852947"/>
            <a:ext cx="457200" cy="489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9672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696720"/>
            <a:ext cx="5111750" cy="442944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97200"/>
            <a:ext cx="3008313" cy="3128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798319"/>
            <a:ext cx="5486400" cy="2929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03175" y="812591"/>
            <a:ext cx="7250202" cy="747396"/>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303175" y="1559987"/>
            <a:ext cx="7250202" cy="37941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411850" y="6243335"/>
            <a:ext cx="730770" cy="365125"/>
          </a:xfrm>
          <a:prstGeom prst="rect">
            <a:avLst/>
          </a:prstGeom>
        </p:spPr>
        <p:txBody>
          <a:bodyPr vert="horz" lIns="91440" tIns="45720" rIns="91440" bIns="45720" rtlCol="0" anchor="ctr"/>
          <a:lstStyle>
            <a:lvl1pPr algn="l">
              <a:defRPr sz="2000">
                <a:solidFill>
                  <a:srgbClr val="81ADA8"/>
                </a:solidFill>
                <a:latin typeface="Arial"/>
                <a:cs typeface="Arial"/>
              </a:defRPr>
            </a:lvl1pPr>
          </a:lstStyle>
          <a:p>
            <a:fld id="{B897C2A1-9313-CA4F-AEA9-36A479C1E1AD}" type="slidenum">
              <a:rPr lang="en-US" smtClean="0"/>
              <a:pPr/>
              <a:t>‹#›</a:t>
            </a:fld>
            <a:endParaRPr lang="en-US" dirty="0"/>
          </a:p>
        </p:txBody>
      </p:sp>
      <p:cxnSp>
        <p:nvCxnSpPr>
          <p:cNvPr id="14" name="Straight Connector 13"/>
          <p:cNvCxnSpPr/>
          <p:nvPr userDrawn="1"/>
        </p:nvCxnSpPr>
        <p:spPr>
          <a:xfrm>
            <a:off x="1935678" y="6459403"/>
            <a:ext cx="6042561" cy="0"/>
          </a:xfrm>
          <a:prstGeom prst="line">
            <a:avLst/>
          </a:prstGeom>
          <a:ln w="6350" cap="flat" cmpd="sng" algn="ctr">
            <a:solidFill>
              <a:schemeClr val="accent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Picture 6" descr="ClinChem_2lines_title_B12025.eps"/>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3866" y="6046297"/>
            <a:ext cx="1871134" cy="777838"/>
          </a:xfrm>
          <a:prstGeom prst="rect">
            <a:avLst/>
          </a:prstGeom>
        </p:spPr>
      </p:pic>
      <p:pic>
        <p:nvPicPr>
          <p:cNvPr id="4" name="Picture 3" descr="AACC+tag_horiz_rgb.eps"/>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850927" y="276426"/>
            <a:ext cx="2023533" cy="33317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doi.org/10.1093/clinchem/hvaa10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p:cNvSpPr txBox="1">
            <a:spLocks/>
          </p:cNvSpPr>
          <p:nvPr/>
        </p:nvSpPr>
        <p:spPr>
          <a:xfrm>
            <a:off x="3719745" y="1971073"/>
            <a:ext cx="5343896" cy="4708408"/>
          </a:xfrm>
          <a:prstGeom prst="rect">
            <a:avLst/>
          </a:prstGeom>
          <a:solidFill>
            <a:schemeClr val="bg1"/>
          </a:solidFill>
          <a:ln w="19050">
            <a:solidFill>
              <a:schemeClr val="tx1"/>
            </a:solidFill>
          </a:ln>
        </p:spPr>
        <p:txBody>
          <a:bodyPr rtlCol="0">
            <a:normAutofit fontScale="47500" lnSpcReduction="20000"/>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00" b="1" dirty="0"/>
          </a:p>
          <a:p>
            <a:pPr marL="0" indent="0">
              <a:buNone/>
            </a:pPr>
            <a:r>
              <a:rPr lang="en-US" sz="4200" b="1" dirty="0"/>
              <a:t>Enhanced Performance of DNA Methylation Markers by Simultaneous Measurement of Sense and Antisense DNA Strands after Cytosine Conversion</a:t>
            </a:r>
          </a:p>
          <a:p>
            <a:pPr marL="0" indent="0">
              <a:buNone/>
            </a:pPr>
            <a:endParaRPr lang="en-US" sz="4200" dirty="0"/>
          </a:p>
          <a:p>
            <a:pPr marL="0" indent="0">
              <a:buNone/>
            </a:pPr>
            <a:r>
              <a:rPr lang="en-US" sz="4200" dirty="0">
                <a:latin typeface="Arial" pitchFamily="34" charset="0"/>
                <a:cs typeface="Arial" pitchFamily="34" charset="0"/>
              </a:rPr>
              <a:t>S.Ø. Jensen, N. </a:t>
            </a:r>
            <a:r>
              <a:rPr lang="en-US" sz="4200" dirty="0" err="1">
                <a:latin typeface="Arial" pitchFamily="34" charset="0"/>
                <a:cs typeface="Arial" pitchFamily="34" charset="0"/>
              </a:rPr>
              <a:t>Øgaard</a:t>
            </a:r>
            <a:r>
              <a:rPr lang="en-US" sz="4200" dirty="0">
                <a:latin typeface="Arial" pitchFamily="34" charset="0"/>
                <a:cs typeface="Arial" pitchFamily="34" charset="0"/>
              </a:rPr>
              <a:t>, H.J. Nielsen, J.B. Bramsen, C.L. Andersen </a:t>
            </a:r>
          </a:p>
          <a:p>
            <a:pPr marL="0" indent="0">
              <a:buNone/>
            </a:pPr>
            <a:endParaRPr lang="en-US" sz="4200" dirty="0">
              <a:latin typeface="Arial" pitchFamily="34" charset="0"/>
              <a:cs typeface="Arial" pitchFamily="34" charset="0"/>
            </a:endParaRPr>
          </a:p>
          <a:p>
            <a:pPr marL="0" indent="0">
              <a:buFont typeface="Arial" charset="0"/>
              <a:buNone/>
              <a:defRPr/>
            </a:pPr>
            <a:r>
              <a:rPr lang="en-US" sz="4200" dirty="0">
                <a:latin typeface="Arial" pitchFamily="34" charset="0"/>
                <a:cs typeface="Arial" pitchFamily="34" charset="0"/>
              </a:rPr>
              <a:t>July 2020</a:t>
            </a:r>
            <a:endParaRPr lang="en-US" sz="4200" dirty="0">
              <a:solidFill>
                <a:srgbClr val="C00000"/>
              </a:solidFill>
              <a:latin typeface="Arial" pitchFamily="34" charset="0"/>
              <a:cs typeface="Arial" pitchFamily="34" charset="0"/>
            </a:endParaRPr>
          </a:p>
          <a:p>
            <a:pPr marL="0" indent="0">
              <a:buFont typeface="Arial" pitchFamily="34" charset="0"/>
              <a:buNone/>
              <a:defRPr/>
            </a:pPr>
            <a:endParaRPr lang="en-US" sz="4200" dirty="0">
              <a:latin typeface="Arial" pitchFamily="34" charset="0"/>
              <a:cs typeface="Arial" pitchFamily="34" charset="0"/>
            </a:endParaRPr>
          </a:p>
          <a:p>
            <a:pPr marL="0" indent="0">
              <a:buFont typeface="Arial" pitchFamily="34" charset="0"/>
              <a:buNone/>
              <a:defRPr/>
            </a:pPr>
            <a:r>
              <a:rPr lang="en-US" sz="4400" dirty="0">
                <a:hlinkClick r:id="rId2"/>
              </a:rPr>
              <a:t>https://doi.org/10.1093/clinchem/hvaa100</a:t>
            </a:r>
            <a:endParaRPr lang="en-US" sz="4400" dirty="0"/>
          </a:p>
          <a:p>
            <a:pPr marL="0" indent="0">
              <a:buFont typeface="Arial" pitchFamily="34" charset="0"/>
              <a:buNone/>
              <a:defRPr/>
            </a:pPr>
            <a:endParaRPr lang="en-US" sz="4200" dirty="0">
              <a:latin typeface="Arial" pitchFamily="34" charset="0"/>
              <a:cs typeface="Arial" pitchFamily="34" charset="0"/>
            </a:endParaRPr>
          </a:p>
          <a:p>
            <a:pPr marL="0" indent="0">
              <a:buFont typeface="Arial" pitchFamily="34" charset="0"/>
              <a:buNone/>
              <a:defRPr/>
            </a:pPr>
            <a:r>
              <a:rPr lang="en-US" sz="3800" dirty="0">
                <a:latin typeface="Arial" pitchFamily="34" charset="0"/>
                <a:cs typeface="Arial" pitchFamily="34" charset="0"/>
              </a:rPr>
              <a:t>© Copyright 2020 by the American Association for Clinical Chemistry</a:t>
            </a:r>
          </a:p>
        </p:txBody>
      </p:sp>
      <p:pic>
        <p:nvPicPr>
          <p:cNvPr id="5" name="Picture 4" descr="A picture containing book, text, device&#10;&#10;Description automatically generated">
            <a:extLst>
              <a:ext uri="{FF2B5EF4-FFF2-40B4-BE49-F238E27FC236}">
                <a16:creationId xmlns:a16="http://schemas.microsoft.com/office/drawing/2014/main" id="{9F44DE3C-EEFB-45B7-A92B-5FE763467F2A}"/>
              </a:ext>
            </a:extLst>
          </p:cNvPr>
          <p:cNvPicPr>
            <a:picLocks noChangeAspect="1"/>
          </p:cNvPicPr>
          <p:nvPr/>
        </p:nvPicPr>
        <p:blipFill>
          <a:blip r:embed="rId3"/>
          <a:stretch>
            <a:fillRect/>
          </a:stretch>
        </p:blipFill>
        <p:spPr>
          <a:xfrm>
            <a:off x="80359" y="1971072"/>
            <a:ext cx="3496686" cy="4708409"/>
          </a:xfrm>
          <a:prstGeom prst="rect">
            <a:avLst/>
          </a:prstGeom>
        </p:spPr>
      </p:pic>
    </p:spTree>
    <p:extLst>
      <p:ext uri="{BB962C8B-B14F-4D97-AF65-F5344CB8AC3E}">
        <p14:creationId xmlns:p14="http://schemas.microsoft.com/office/powerpoint/2010/main" val="2876988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10</a:t>
            </a:fld>
            <a:endParaRPr lang="en-US"/>
          </a:p>
        </p:txBody>
      </p:sp>
      <p:sp>
        <p:nvSpPr>
          <p:cNvPr id="7" name="TextBox 6"/>
          <p:cNvSpPr txBox="1"/>
          <p:nvPr/>
        </p:nvSpPr>
        <p:spPr>
          <a:xfrm>
            <a:off x="96705" y="147473"/>
            <a:ext cx="6666404" cy="1015663"/>
          </a:xfrm>
          <a:prstGeom prst="rect">
            <a:avLst/>
          </a:prstGeom>
          <a:noFill/>
        </p:spPr>
        <p:txBody>
          <a:bodyPr wrap="square" rtlCol="0">
            <a:spAutoFit/>
          </a:bodyPr>
          <a:lstStyle/>
          <a:p>
            <a:r>
              <a:rPr lang="en-US" sz="3000" b="1" dirty="0">
                <a:latin typeface="+mj-lt"/>
              </a:rPr>
              <a:t>Assay performance in CRC tumor tissue and blood</a:t>
            </a:r>
          </a:p>
        </p:txBody>
      </p:sp>
      <p:sp>
        <p:nvSpPr>
          <p:cNvPr id="9" name="Rectangle 2"/>
          <p:cNvSpPr/>
          <p:nvPr/>
        </p:nvSpPr>
        <p:spPr>
          <a:xfrm>
            <a:off x="396851" y="2559783"/>
            <a:ext cx="2859924" cy="1892826"/>
          </a:xfrm>
          <a:prstGeom prst="rect">
            <a:avLst/>
          </a:prstGeom>
          <a:solidFill>
            <a:schemeClr val="bg1">
              <a:lumMod val="75000"/>
            </a:schemeClr>
          </a:solidFill>
        </p:spPr>
        <p:txBody>
          <a:bodyPr wrap="square">
            <a:spAutoFit/>
          </a:bodyPr>
          <a:lstStyle/>
          <a:p>
            <a:r>
              <a:rPr lang="en-US" b="1" dirty="0">
                <a:solidFill>
                  <a:srgbClr val="B11F24"/>
                </a:solidFill>
              </a:rPr>
              <a:t>Figure 3 </a:t>
            </a:r>
            <a:r>
              <a:rPr lang="da-DK" sz="1100" dirty="0" err="1"/>
              <a:t>Methylated</a:t>
            </a:r>
            <a:r>
              <a:rPr lang="da-DK" sz="1100" dirty="0"/>
              <a:t> </a:t>
            </a:r>
            <a:r>
              <a:rPr lang="en-US" sz="1100" dirty="0"/>
              <a:t>DNA copies detected by sense and antisense dual-strand assays and sense single-strand assays in PBL and colorectal tumor  tissues (stages I and II) are shown for </a:t>
            </a:r>
            <a:r>
              <a:rPr lang="en-US" sz="1100" i="1" dirty="0"/>
              <a:t>CLIP4</a:t>
            </a:r>
            <a:r>
              <a:rPr lang="en-US" sz="1100" dirty="0"/>
              <a:t> (</a:t>
            </a:r>
            <a:r>
              <a:rPr lang="en-US" sz="1100" b="1" dirty="0"/>
              <a:t>A</a:t>
            </a:r>
            <a:r>
              <a:rPr lang="en-US" sz="1100" dirty="0"/>
              <a:t>),   </a:t>
            </a:r>
            <a:r>
              <a:rPr lang="en-US" sz="1100" i="1" dirty="0"/>
              <a:t>KCNQ5</a:t>
            </a:r>
            <a:r>
              <a:rPr lang="en-US" sz="1100" dirty="0"/>
              <a:t> (</a:t>
            </a:r>
            <a:r>
              <a:rPr lang="en-US" sz="1100" b="1" dirty="0"/>
              <a:t>B</a:t>
            </a:r>
            <a:r>
              <a:rPr lang="en-US" sz="1100" dirty="0"/>
              <a:t>), and </a:t>
            </a:r>
            <a:r>
              <a:rPr lang="en-US" sz="1100" i="1" dirty="0"/>
              <a:t>C9orf50</a:t>
            </a:r>
            <a:r>
              <a:rPr lang="en-US" sz="1100" dirty="0"/>
              <a:t> (</a:t>
            </a:r>
            <a:r>
              <a:rPr lang="en-US" sz="1100" b="1" dirty="0"/>
              <a:t>C</a:t>
            </a:r>
            <a:r>
              <a:rPr lang="en-US" sz="1100" dirty="0"/>
              <a:t>). Box plots show the signal increase in colorectal tumor tissue for </a:t>
            </a:r>
            <a:r>
              <a:rPr lang="en-US" sz="1100" i="1" dirty="0"/>
              <a:t>CLIP4</a:t>
            </a:r>
            <a:r>
              <a:rPr lang="en-US" sz="1100" dirty="0"/>
              <a:t> (</a:t>
            </a:r>
            <a:r>
              <a:rPr lang="en-US" sz="1100" b="1" dirty="0"/>
              <a:t>D</a:t>
            </a:r>
            <a:r>
              <a:rPr lang="en-US" sz="1100" dirty="0"/>
              <a:t>), </a:t>
            </a:r>
            <a:r>
              <a:rPr lang="en-US" sz="1100" i="1" dirty="0"/>
              <a:t>KCNQ5</a:t>
            </a:r>
            <a:r>
              <a:rPr lang="en-US" sz="1100" dirty="0"/>
              <a:t> (</a:t>
            </a:r>
            <a:r>
              <a:rPr lang="en-US" sz="1100" b="1" dirty="0"/>
              <a:t>E</a:t>
            </a:r>
            <a:r>
              <a:rPr lang="en-US" sz="1100" dirty="0"/>
              <a:t>), and </a:t>
            </a:r>
            <a:r>
              <a:rPr lang="en-US" sz="1100" i="1" dirty="0"/>
              <a:t>C9orf50</a:t>
            </a:r>
            <a:r>
              <a:rPr lang="en-US" sz="1100" dirty="0"/>
              <a:t> (</a:t>
            </a:r>
            <a:r>
              <a:rPr lang="en-US" sz="1100" b="1" dirty="0"/>
              <a:t>F</a:t>
            </a:r>
            <a:r>
              <a:rPr lang="en-US" sz="1100" dirty="0"/>
              <a:t>).</a:t>
            </a:r>
          </a:p>
          <a:p>
            <a:r>
              <a:rPr lang="en-US" sz="1100" b="1" dirty="0">
                <a:solidFill>
                  <a:srgbClr val="B11F24"/>
                </a:solidFill>
              </a:rPr>
              <a:t> </a:t>
            </a:r>
          </a:p>
        </p:txBody>
      </p:sp>
      <p:pic>
        <p:nvPicPr>
          <p:cNvPr id="10" name="Billede 9"/>
          <p:cNvPicPr>
            <a:picLocks noChangeAspect="1"/>
          </p:cNvPicPr>
          <p:nvPr/>
        </p:nvPicPr>
        <p:blipFill>
          <a:blip r:embed="rId2"/>
          <a:stretch>
            <a:fillRect/>
          </a:stretch>
        </p:blipFill>
        <p:spPr>
          <a:xfrm>
            <a:off x="3570322" y="629728"/>
            <a:ext cx="4607519" cy="5804995"/>
          </a:xfrm>
          <a:prstGeom prst="rect">
            <a:avLst/>
          </a:prstGeom>
        </p:spPr>
      </p:pic>
    </p:spTree>
    <p:extLst>
      <p:ext uri="{BB962C8B-B14F-4D97-AF65-F5344CB8AC3E}">
        <p14:creationId xmlns:p14="http://schemas.microsoft.com/office/powerpoint/2010/main" val="3642528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01929"/>
            <a:ext cx="7250202" cy="747396"/>
          </a:xfrm>
        </p:spPr>
        <p:txBody>
          <a:bodyPr/>
          <a:lstStyle/>
          <a:p>
            <a:r>
              <a:rPr lang="en-US" dirty="0"/>
              <a:t>Results / summary</a:t>
            </a:r>
          </a:p>
        </p:txBody>
      </p:sp>
      <p:sp>
        <p:nvSpPr>
          <p:cNvPr id="3" name="Content Placeholder 2"/>
          <p:cNvSpPr>
            <a:spLocks noGrp="1"/>
          </p:cNvSpPr>
          <p:nvPr>
            <p:ph idx="4294967295"/>
          </p:nvPr>
        </p:nvSpPr>
        <p:spPr>
          <a:xfrm>
            <a:off x="509854" y="1282846"/>
            <a:ext cx="8461617" cy="4973225"/>
          </a:xfrm>
        </p:spPr>
        <p:txBody>
          <a:bodyPr>
            <a:noAutofit/>
          </a:bodyPr>
          <a:lstStyle/>
          <a:p>
            <a:pPr marL="0" indent="0">
              <a:buNone/>
            </a:pPr>
            <a:r>
              <a:rPr lang="en-US" sz="1900" b="1" dirty="0"/>
              <a:t>Assay performance in plasma</a:t>
            </a:r>
          </a:p>
          <a:p>
            <a:r>
              <a:rPr lang="en-US" sz="1800" dirty="0"/>
              <a:t>Dual-strand and sense single-strand assays were applied to plasma from stage I-IV CRC patients (n = 43) and healthy controls (n = 42) (4 mL plasma for each reaction)</a:t>
            </a:r>
          </a:p>
          <a:p>
            <a:r>
              <a:rPr lang="en-US" sz="1800" dirty="0"/>
              <a:t>All dual-strand assays were blank in the healthy controls, indicating that the high specificity of the sense single-strand assays was not affected by adding the antisense assays.</a:t>
            </a:r>
          </a:p>
          <a:p>
            <a:r>
              <a:rPr lang="en-US" sz="1800" dirty="0"/>
              <a:t>Dual-strand assays detected more methylated copies compared to the single strand assays in most of the CRC plasma samples, supporting the hypothesis of this study</a:t>
            </a:r>
          </a:p>
          <a:p>
            <a:r>
              <a:rPr lang="en-US" sz="1900" dirty="0"/>
              <a:t>Addition of the antisense assays to the sense assays applied in the </a:t>
            </a:r>
            <a:r>
              <a:rPr lang="en-US" sz="1900" dirty="0" err="1"/>
              <a:t>TriMeth</a:t>
            </a:r>
            <a:r>
              <a:rPr lang="en-US" sz="1900" dirty="0"/>
              <a:t> test increased test sensitivity from 74% to 86%.</a:t>
            </a:r>
          </a:p>
          <a:p>
            <a:r>
              <a:rPr lang="en-US" sz="1900" dirty="0"/>
              <a:t>The specificity remained 100% when dual strand assays were used (All healthy controls were negative)</a:t>
            </a:r>
          </a:p>
          <a:p>
            <a:endParaRPr lang="en-US" sz="19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11</a:t>
            </a:fld>
            <a:endParaRPr lang="en-US"/>
          </a:p>
        </p:txBody>
      </p:sp>
    </p:spTree>
    <p:extLst>
      <p:ext uri="{BB962C8B-B14F-4D97-AF65-F5344CB8AC3E}">
        <p14:creationId xmlns:p14="http://schemas.microsoft.com/office/powerpoint/2010/main" val="303361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12</a:t>
            </a:fld>
            <a:endParaRPr lang="en-US"/>
          </a:p>
        </p:txBody>
      </p:sp>
      <p:sp>
        <p:nvSpPr>
          <p:cNvPr id="7" name="TextBox 6"/>
          <p:cNvSpPr txBox="1"/>
          <p:nvPr/>
        </p:nvSpPr>
        <p:spPr>
          <a:xfrm>
            <a:off x="96704" y="147473"/>
            <a:ext cx="6045303" cy="553998"/>
          </a:xfrm>
          <a:prstGeom prst="rect">
            <a:avLst/>
          </a:prstGeom>
          <a:noFill/>
        </p:spPr>
        <p:txBody>
          <a:bodyPr wrap="square" rtlCol="0">
            <a:spAutoFit/>
          </a:bodyPr>
          <a:lstStyle/>
          <a:p>
            <a:r>
              <a:rPr lang="en-US" sz="3000" b="1" dirty="0">
                <a:latin typeface="+mj-lt"/>
              </a:rPr>
              <a:t>Assay performance in plasma</a:t>
            </a:r>
          </a:p>
        </p:txBody>
      </p:sp>
      <p:sp>
        <p:nvSpPr>
          <p:cNvPr id="9" name="Rectangle 2"/>
          <p:cNvSpPr/>
          <p:nvPr/>
        </p:nvSpPr>
        <p:spPr>
          <a:xfrm>
            <a:off x="5771072" y="2676053"/>
            <a:ext cx="3209026" cy="3585597"/>
          </a:xfrm>
          <a:prstGeom prst="rect">
            <a:avLst/>
          </a:prstGeom>
          <a:solidFill>
            <a:schemeClr val="bg1">
              <a:lumMod val="75000"/>
            </a:schemeClr>
          </a:solidFill>
        </p:spPr>
        <p:txBody>
          <a:bodyPr wrap="square">
            <a:spAutoFit/>
          </a:bodyPr>
          <a:lstStyle/>
          <a:p>
            <a:r>
              <a:rPr lang="en-US" b="1" dirty="0">
                <a:solidFill>
                  <a:srgbClr val="B11F24"/>
                </a:solidFill>
              </a:rPr>
              <a:t>Figure 4 </a:t>
            </a:r>
            <a:r>
              <a:rPr lang="en-US" sz="1100" dirty="0"/>
              <a:t>Methylated DNA copies detected by single- and dual-strand assays in plasma from patients with stage I and II CRC (n=43) and age-matched controls (n=21) are shown for </a:t>
            </a:r>
            <a:r>
              <a:rPr lang="en-US" sz="1100" i="1" dirty="0"/>
              <a:t>CLIP4</a:t>
            </a:r>
            <a:r>
              <a:rPr lang="en-US" sz="1100" dirty="0"/>
              <a:t> (</a:t>
            </a:r>
            <a:r>
              <a:rPr lang="en-US" sz="1100" b="1" dirty="0"/>
              <a:t>A</a:t>
            </a:r>
            <a:r>
              <a:rPr lang="en-US" sz="1100" dirty="0"/>
              <a:t>), </a:t>
            </a:r>
            <a:r>
              <a:rPr lang="en-US" sz="1100" i="1" dirty="0"/>
              <a:t>KCNQ5</a:t>
            </a:r>
            <a:r>
              <a:rPr lang="en-US" sz="1100" dirty="0"/>
              <a:t> (</a:t>
            </a:r>
            <a:r>
              <a:rPr lang="en-US" sz="1100" b="1" dirty="0"/>
              <a:t>B</a:t>
            </a:r>
            <a:r>
              <a:rPr lang="en-US" sz="1100" dirty="0"/>
              <a:t>), and </a:t>
            </a:r>
            <a:r>
              <a:rPr lang="en-US" sz="1100" i="1" dirty="0"/>
              <a:t>C9orf50</a:t>
            </a:r>
            <a:r>
              <a:rPr lang="en-US" sz="1100" dirty="0"/>
              <a:t> (</a:t>
            </a:r>
            <a:r>
              <a:rPr lang="en-US" sz="1100" b="1" dirty="0"/>
              <a:t>C</a:t>
            </a:r>
            <a:r>
              <a:rPr lang="en-US" sz="1100" dirty="0"/>
              <a:t>). Equal amounts of cfDNA input were used for single- and dual-strand assay reactions. The cfDNA quantities are illustrated as gray dots. Asterisks indicate that &gt;250 ctDNA copies were detected (452 methylated copies of DNA for </a:t>
            </a:r>
            <a:r>
              <a:rPr lang="en-US" sz="1100" i="1" dirty="0"/>
              <a:t>KCNQ5</a:t>
            </a:r>
            <a:r>
              <a:rPr lang="en-US" sz="1100" dirty="0"/>
              <a:t>, 360 methylated copies of DNA for </a:t>
            </a:r>
            <a:r>
              <a:rPr lang="en-US" sz="1100" i="1" dirty="0"/>
              <a:t>CLIP4</a:t>
            </a:r>
            <a:r>
              <a:rPr lang="en-US" sz="1100" dirty="0"/>
              <a:t>). ROC curves and AUCs based on ctDNA copies detected in plasma are shown for single- and dual-strand assays for </a:t>
            </a:r>
            <a:r>
              <a:rPr lang="en-US" sz="1100" i="1" dirty="0"/>
              <a:t>CLIP4</a:t>
            </a:r>
            <a:r>
              <a:rPr lang="en-US" sz="1100" dirty="0"/>
              <a:t> (</a:t>
            </a:r>
            <a:r>
              <a:rPr lang="en-US" sz="1100" b="1" dirty="0"/>
              <a:t>D</a:t>
            </a:r>
            <a:r>
              <a:rPr lang="en-US" sz="1100" dirty="0"/>
              <a:t>), </a:t>
            </a:r>
            <a:r>
              <a:rPr lang="en-US" sz="1100" i="1" dirty="0"/>
              <a:t>KCNQ5</a:t>
            </a:r>
            <a:r>
              <a:rPr lang="en-US" sz="1100" dirty="0"/>
              <a:t> (</a:t>
            </a:r>
            <a:r>
              <a:rPr lang="en-US" sz="1100" b="1" dirty="0"/>
              <a:t>E</a:t>
            </a:r>
            <a:r>
              <a:rPr lang="en-US" sz="1100" dirty="0"/>
              <a:t>), and </a:t>
            </a:r>
            <a:r>
              <a:rPr lang="en-US" sz="1100" i="1" dirty="0"/>
              <a:t>C9orf50 </a:t>
            </a:r>
            <a:r>
              <a:rPr lang="en-US" sz="1100" dirty="0"/>
              <a:t>(</a:t>
            </a:r>
            <a:r>
              <a:rPr lang="en-US" sz="1100" b="1" dirty="0"/>
              <a:t>F</a:t>
            </a:r>
            <a:r>
              <a:rPr lang="en-US" sz="1100" dirty="0"/>
              <a:t>). </a:t>
            </a:r>
            <a:r>
              <a:rPr lang="en-US" sz="1100" b="1" dirty="0"/>
              <a:t>G</a:t>
            </a:r>
            <a:r>
              <a:rPr lang="en-US" sz="1100" dirty="0"/>
              <a:t>, The sensitivity and specificity of the TriMeth test are shown for the combination of the 3 markers, based on either single or dual-strand assays (samples were called positive or negative based on the 2-of-3 algorithm). </a:t>
            </a:r>
          </a:p>
        </p:txBody>
      </p:sp>
      <p:pic>
        <p:nvPicPr>
          <p:cNvPr id="10" name="Billede 9"/>
          <p:cNvPicPr>
            <a:picLocks noChangeAspect="1"/>
          </p:cNvPicPr>
          <p:nvPr/>
        </p:nvPicPr>
        <p:blipFill>
          <a:blip r:embed="rId2"/>
          <a:stretch>
            <a:fillRect/>
          </a:stretch>
        </p:blipFill>
        <p:spPr>
          <a:xfrm>
            <a:off x="6079107" y="742965"/>
            <a:ext cx="1969338" cy="1858216"/>
          </a:xfrm>
          <a:prstGeom prst="rect">
            <a:avLst/>
          </a:prstGeom>
        </p:spPr>
      </p:pic>
      <p:pic>
        <p:nvPicPr>
          <p:cNvPr id="11" name="Billede 10"/>
          <p:cNvPicPr>
            <a:picLocks noChangeAspect="1"/>
          </p:cNvPicPr>
          <p:nvPr/>
        </p:nvPicPr>
        <p:blipFill>
          <a:blip r:embed="rId3"/>
          <a:stretch>
            <a:fillRect/>
          </a:stretch>
        </p:blipFill>
        <p:spPr>
          <a:xfrm>
            <a:off x="96704" y="742965"/>
            <a:ext cx="5471524" cy="5320238"/>
          </a:xfrm>
          <a:prstGeom prst="rect">
            <a:avLst/>
          </a:prstGeom>
        </p:spPr>
      </p:pic>
    </p:spTree>
    <p:extLst>
      <p:ext uri="{BB962C8B-B14F-4D97-AF65-F5344CB8AC3E}">
        <p14:creationId xmlns:p14="http://schemas.microsoft.com/office/powerpoint/2010/main" val="3211830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Question 3</a:t>
            </a:r>
          </a:p>
        </p:txBody>
      </p:sp>
      <p:sp>
        <p:nvSpPr>
          <p:cNvPr id="3" name="Content Placeholder 2"/>
          <p:cNvSpPr>
            <a:spLocks noGrp="1"/>
          </p:cNvSpPr>
          <p:nvPr>
            <p:ph idx="4294967295"/>
          </p:nvPr>
        </p:nvSpPr>
        <p:spPr>
          <a:xfrm>
            <a:off x="760021" y="1738126"/>
            <a:ext cx="7793356" cy="3794183"/>
          </a:xfrm>
        </p:spPr>
        <p:txBody>
          <a:bodyPr>
            <a:normAutofit/>
          </a:bodyPr>
          <a:lstStyle/>
          <a:p>
            <a:pPr lvl="1"/>
            <a:r>
              <a:rPr lang="en-US" dirty="0"/>
              <a:t>Why does adding </a:t>
            </a:r>
            <a:r>
              <a:rPr lang="en-US" dirty="0" err="1"/>
              <a:t>ddPCR</a:t>
            </a:r>
            <a:r>
              <a:rPr lang="en-US" dirty="0"/>
              <a:t> assays targeting both DNA strands increase the detection of methylated DNA by two-fold?</a:t>
            </a:r>
          </a:p>
          <a:p>
            <a:pPr lvl="1"/>
            <a:r>
              <a:rPr lang="da-DK" dirty="0"/>
              <a:t>Are </a:t>
            </a:r>
            <a:r>
              <a:rPr lang="da-DK" dirty="0" err="1"/>
              <a:t>there</a:t>
            </a:r>
            <a:r>
              <a:rPr lang="da-DK" dirty="0"/>
              <a:t> </a:t>
            </a:r>
            <a:r>
              <a:rPr lang="da-DK" dirty="0" err="1"/>
              <a:t>any</a:t>
            </a:r>
            <a:r>
              <a:rPr lang="da-DK" dirty="0"/>
              <a:t> </a:t>
            </a:r>
            <a:r>
              <a:rPr lang="da-DK" dirty="0" err="1"/>
              <a:t>drawbacks</a:t>
            </a:r>
            <a:r>
              <a:rPr lang="da-DK" dirty="0"/>
              <a:t> of </a:t>
            </a:r>
            <a:r>
              <a:rPr lang="da-DK" dirty="0" err="1"/>
              <a:t>adding</a:t>
            </a:r>
            <a:r>
              <a:rPr lang="da-DK" dirty="0"/>
              <a:t> </a:t>
            </a:r>
            <a:r>
              <a:rPr lang="da-DK" dirty="0" err="1"/>
              <a:t>assays</a:t>
            </a:r>
            <a:r>
              <a:rPr lang="da-DK" dirty="0"/>
              <a:t> </a:t>
            </a:r>
            <a:r>
              <a:rPr lang="da-DK" dirty="0" err="1"/>
              <a:t>targeting</a:t>
            </a:r>
            <a:r>
              <a:rPr lang="da-DK" dirty="0"/>
              <a:t> </a:t>
            </a:r>
            <a:r>
              <a:rPr lang="da-DK" dirty="0" err="1"/>
              <a:t>both</a:t>
            </a:r>
            <a:r>
              <a:rPr lang="da-DK" dirty="0"/>
              <a:t> strands? </a:t>
            </a:r>
          </a:p>
          <a:p>
            <a:pPr lvl="1"/>
            <a:r>
              <a:rPr lang="en-US" dirty="0"/>
              <a:t>In a few samples, the number of methylated DNA copies was highest with single-strand assay compared to dual-strand. What are the likely explanations for this?</a:t>
            </a:r>
          </a:p>
          <a:p>
            <a:pPr marL="457200" lvl="1" indent="0">
              <a:buNone/>
            </a:pPr>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13</a:t>
            </a:fld>
            <a:endParaRPr lang="en-US"/>
          </a:p>
        </p:txBody>
      </p:sp>
    </p:spTree>
    <p:extLst>
      <p:ext uri="{BB962C8B-B14F-4D97-AF65-F5344CB8AC3E}">
        <p14:creationId xmlns:p14="http://schemas.microsoft.com/office/powerpoint/2010/main" val="2959798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96063"/>
            <a:ext cx="7250202" cy="747396"/>
          </a:xfrm>
        </p:spPr>
        <p:txBody>
          <a:bodyPr/>
          <a:lstStyle/>
          <a:p>
            <a:r>
              <a:rPr lang="en-US" dirty="0"/>
              <a:t>Discussion</a:t>
            </a:r>
          </a:p>
        </p:txBody>
      </p:sp>
      <p:sp>
        <p:nvSpPr>
          <p:cNvPr id="3" name="Content Placeholder 2"/>
          <p:cNvSpPr>
            <a:spLocks noGrp="1"/>
          </p:cNvSpPr>
          <p:nvPr>
            <p:ph idx="4294967295"/>
          </p:nvPr>
        </p:nvSpPr>
        <p:spPr>
          <a:xfrm>
            <a:off x="681003" y="1910809"/>
            <a:ext cx="7574723" cy="4973225"/>
          </a:xfrm>
        </p:spPr>
        <p:txBody>
          <a:bodyPr>
            <a:noAutofit/>
          </a:bodyPr>
          <a:lstStyle/>
          <a:p>
            <a:r>
              <a:rPr lang="en-US" sz="1900" dirty="0"/>
              <a:t>In this study, we showed that simultaneously measuring both the sense and the antisense DNA strands after cytosine conversion increased the number of methylated DNA copies detected when applied to both CRC tissue and plasma</a:t>
            </a:r>
          </a:p>
          <a:p>
            <a:r>
              <a:rPr lang="en-US" sz="1900" dirty="0"/>
              <a:t>Importantly, the specificity remained 100% after addition of antisense assays.</a:t>
            </a:r>
          </a:p>
          <a:p>
            <a:r>
              <a:rPr lang="en-US" sz="1900" dirty="0"/>
              <a:t>This approach may be particularly useful in other studies working with cytosine conversion and PCR-based strategies for sensitive detection of methylated DNA</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14</a:t>
            </a:fld>
            <a:endParaRPr lang="en-US"/>
          </a:p>
        </p:txBody>
      </p:sp>
    </p:spTree>
    <p:extLst>
      <p:ext uri="{BB962C8B-B14F-4D97-AF65-F5344CB8AC3E}">
        <p14:creationId xmlns:p14="http://schemas.microsoft.com/office/powerpoint/2010/main" val="3927079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15</a:t>
            </a:fld>
            <a:endParaRPr lang="en-US"/>
          </a:p>
        </p:txBody>
      </p:sp>
    </p:spTree>
    <p:extLst>
      <p:ext uri="{BB962C8B-B14F-4D97-AF65-F5344CB8AC3E}">
        <p14:creationId xmlns:p14="http://schemas.microsoft.com/office/powerpoint/2010/main" val="404185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5592"/>
            <a:ext cx="7250202" cy="747396"/>
          </a:xfrm>
        </p:spPr>
        <p:txBody>
          <a:bodyPr/>
          <a:lstStyle/>
          <a:p>
            <a:r>
              <a:rPr lang="en-US" dirty="0"/>
              <a:t>Introduction</a:t>
            </a:r>
          </a:p>
        </p:txBody>
      </p:sp>
      <p:sp>
        <p:nvSpPr>
          <p:cNvPr id="3" name="Content Placeholder 2"/>
          <p:cNvSpPr>
            <a:spLocks noGrp="1"/>
          </p:cNvSpPr>
          <p:nvPr>
            <p:ph idx="4294967295"/>
          </p:nvPr>
        </p:nvSpPr>
        <p:spPr>
          <a:xfrm>
            <a:off x="83127" y="1513682"/>
            <a:ext cx="7793356" cy="3794183"/>
          </a:xfrm>
        </p:spPr>
        <p:txBody>
          <a:bodyPr>
            <a:normAutofit fontScale="92500" lnSpcReduction="20000"/>
          </a:bodyPr>
          <a:lstStyle/>
          <a:p>
            <a:pPr marL="0" indent="0">
              <a:buNone/>
            </a:pPr>
            <a:r>
              <a:rPr lang="en-US" sz="2500" b="1" dirty="0"/>
              <a:t>Background</a:t>
            </a:r>
          </a:p>
          <a:p>
            <a:pPr lvl="1"/>
            <a:r>
              <a:rPr lang="da-DK" sz="2100" dirty="0" err="1"/>
              <a:t>Circulating</a:t>
            </a:r>
            <a:r>
              <a:rPr lang="da-DK" sz="2100" dirty="0"/>
              <a:t> tumor DNA (</a:t>
            </a:r>
            <a:r>
              <a:rPr lang="da-DK" sz="2100" dirty="0" err="1"/>
              <a:t>ctDNA</a:t>
            </a:r>
            <a:r>
              <a:rPr lang="da-DK" sz="2100" dirty="0"/>
              <a:t>) in the </a:t>
            </a:r>
            <a:r>
              <a:rPr lang="da-DK" sz="2100" dirty="0" err="1"/>
              <a:t>blood</a:t>
            </a:r>
            <a:r>
              <a:rPr lang="da-DK" sz="2100" dirty="0"/>
              <a:t> provides a </a:t>
            </a:r>
            <a:r>
              <a:rPr lang="da-DK" sz="2100" dirty="0" err="1"/>
              <a:t>minimally</a:t>
            </a:r>
            <a:r>
              <a:rPr lang="da-DK" sz="2100" dirty="0"/>
              <a:t> </a:t>
            </a:r>
            <a:r>
              <a:rPr lang="da-DK" sz="2100" dirty="0" err="1"/>
              <a:t>invasive</a:t>
            </a:r>
            <a:r>
              <a:rPr lang="da-DK" sz="2100" dirty="0"/>
              <a:t> approach for </a:t>
            </a:r>
            <a:r>
              <a:rPr lang="da-DK" sz="2100" dirty="0" err="1"/>
              <a:t>detection</a:t>
            </a:r>
            <a:r>
              <a:rPr lang="da-DK" sz="2100" dirty="0"/>
              <a:t> of cancer</a:t>
            </a:r>
          </a:p>
          <a:p>
            <a:pPr lvl="1"/>
            <a:r>
              <a:rPr lang="da-DK" sz="2100" dirty="0"/>
              <a:t>Cancer-</a:t>
            </a:r>
            <a:r>
              <a:rPr lang="da-DK" sz="2100" dirty="0" err="1"/>
              <a:t>specific</a:t>
            </a:r>
            <a:r>
              <a:rPr lang="da-DK" sz="2100" dirty="0"/>
              <a:t> DNA </a:t>
            </a:r>
            <a:r>
              <a:rPr lang="da-DK" sz="2100" dirty="0" err="1"/>
              <a:t>methylation</a:t>
            </a:r>
            <a:r>
              <a:rPr lang="da-DK" sz="2100" dirty="0"/>
              <a:t> markers </a:t>
            </a:r>
            <a:r>
              <a:rPr lang="da-DK" sz="2100" dirty="0" err="1"/>
              <a:t>can</a:t>
            </a:r>
            <a:r>
              <a:rPr lang="da-DK" sz="2100" dirty="0"/>
              <a:t> </a:t>
            </a:r>
            <a:r>
              <a:rPr lang="da-DK" sz="2100" dirty="0" err="1"/>
              <a:t>be</a:t>
            </a:r>
            <a:r>
              <a:rPr lang="da-DK" sz="2100" dirty="0"/>
              <a:t> </a:t>
            </a:r>
            <a:r>
              <a:rPr lang="da-DK" sz="2100" dirty="0" err="1"/>
              <a:t>used</a:t>
            </a:r>
            <a:r>
              <a:rPr lang="da-DK" sz="2100" dirty="0"/>
              <a:t> for </a:t>
            </a:r>
            <a:r>
              <a:rPr lang="da-DK" sz="2100" dirty="0" err="1"/>
              <a:t>detection</a:t>
            </a:r>
            <a:r>
              <a:rPr lang="da-DK" sz="2100" dirty="0"/>
              <a:t> of </a:t>
            </a:r>
            <a:r>
              <a:rPr lang="da-DK" sz="2100" dirty="0" err="1"/>
              <a:t>ctDNA</a:t>
            </a:r>
            <a:endParaRPr lang="en-US" sz="2100" dirty="0"/>
          </a:p>
          <a:p>
            <a:pPr lvl="1"/>
            <a:r>
              <a:rPr lang="en-US" sz="2100" dirty="0"/>
              <a:t>DNA methylation-based methods for detection of </a:t>
            </a:r>
            <a:r>
              <a:rPr lang="en-US" sz="2100" dirty="0" err="1"/>
              <a:t>ctDNA</a:t>
            </a:r>
            <a:r>
              <a:rPr lang="en-US" sz="2100" dirty="0"/>
              <a:t> are often based on cytosine conversion by either enzymatic or bisulfite treatment.</a:t>
            </a:r>
          </a:p>
          <a:p>
            <a:pPr lvl="1"/>
            <a:r>
              <a:rPr lang="da-DK" sz="2100" dirty="0" err="1"/>
              <a:t>After</a:t>
            </a:r>
            <a:r>
              <a:rPr lang="da-DK" sz="2100" dirty="0"/>
              <a:t> </a:t>
            </a:r>
            <a:r>
              <a:rPr lang="da-DK" sz="2100" dirty="0" err="1"/>
              <a:t>cytosine</a:t>
            </a:r>
            <a:r>
              <a:rPr lang="da-DK" sz="2100" dirty="0"/>
              <a:t> </a:t>
            </a:r>
            <a:r>
              <a:rPr lang="da-DK" sz="2100" dirty="0" err="1"/>
              <a:t>conversion</a:t>
            </a:r>
            <a:r>
              <a:rPr lang="da-DK" sz="2100" dirty="0"/>
              <a:t>, the </a:t>
            </a:r>
            <a:r>
              <a:rPr lang="da-DK" sz="2100" dirty="0" err="1"/>
              <a:t>two</a:t>
            </a:r>
            <a:r>
              <a:rPr lang="da-DK" sz="2100" dirty="0"/>
              <a:t> DNA strands </a:t>
            </a:r>
            <a:r>
              <a:rPr lang="da-DK" sz="2100" dirty="0" err="1"/>
              <a:t>are</a:t>
            </a:r>
            <a:r>
              <a:rPr lang="da-DK" sz="2100" dirty="0"/>
              <a:t> </a:t>
            </a:r>
            <a:r>
              <a:rPr lang="da-DK" sz="2100" dirty="0" err="1"/>
              <a:t>no</a:t>
            </a:r>
            <a:r>
              <a:rPr lang="da-DK" sz="2100" dirty="0"/>
              <a:t> longer </a:t>
            </a:r>
            <a:r>
              <a:rPr lang="da-DK" sz="2100" dirty="0" err="1"/>
              <a:t>complementary</a:t>
            </a:r>
            <a:endParaRPr lang="da-DK" sz="2100" dirty="0"/>
          </a:p>
          <a:p>
            <a:pPr lvl="1"/>
            <a:r>
              <a:rPr lang="da-DK" sz="2100" dirty="0"/>
              <a:t>Thus, targeting only one strand, which is the most commonly used strategy, utilizes only half of the DNA available for cancer detection</a:t>
            </a:r>
          </a:p>
          <a:p>
            <a:pPr lvl="1"/>
            <a:endParaRPr lang="en-US" sz="21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818" y="649402"/>
            <a:ext cx="7250202" cy="747396"/>
          </a:xfrm>
        </p:spPr>
        <p:txBody>
          <a:bodyPr/>
          <a:lstStyle/>
          <a:p>
            <a:r>
              <a:rPr lang="en-US" dirty="0"/>
              <a:t>Introduction</a:t>
            </a:r>
          </a:p>
        </p:txBody>
      </p:sp>
      <p:sp>
        <p:nvSpPr>
          <p:cNvPr id="3" name="Content Placeholder 2"/>
          <p:cNvSpPr>
            <a:spLocks noGrp="1"/>
          </p:cNvSpPr>
          <p:nvPr>
            <p:ph idx="4294967295"/>
          </p:nvPr>
        </p:nvSpPr>
        <p:spPr>
          <a:xfrm>
            <a:off x="169818" y="1392659"/>
            <a:ext cx="7793356" cy="3794183"/>
          </a:xfrm>
        </p:spPr>
        <p:txBody>
          <a:bodyPr/>
          <a:lstStyle/>
          <a:p>
            <a:pPr marL="0" indent="0">
              <a:buNone/>
            </a:pPr>
            <a:r>
              <a:rPr lang="en-US" sz="2500" b="1" dirty="0"/>
              <a:t>Aim</a:t>
            </a:r>
          </a:p>
          <a:p>
            <a:pPr lvl="1"/>
            <a:r>
              <a:rPr lang="da-DK" sz="2100" dirty="0"/>
              <a:t>To investigate whether targeting both DNA strands after cytosine conversion increases the detection of DNA methylation markers</a:t>
            </a:r>
            <a:endParaRPr lang="en-US" sz="2100" dirty="0"/>
          </a:p>
          <a:p>
            <a:pPr lvl="1"/>
            <a:r>
              <a:rPr lang="en-US" sz="2100" dirty="0"/>
              <a:t>Investigate whether the sensitivity of </a:t>
            </a:r>
            <a:r>
              <a:rPr lang="en-US" sz="2100" dirty="0" err="1"/>
              <a:t>TriMeth</a:t>
            </a:r>
            <a:r>
              <a:rPr lang="en-US" sz="2100" dirty="0"/>
              <a:t>, a colorectal cancer (CRC)-specific </a:t>
            </a:r>
            <a:r>
              <a:rPr lang="en-US" sz="2100" dirty="0" err="1"/>
              <a:t>ctDNA</a:t>
            </a:r>
            <a:r>
              <a:rPr lang="en-US" sz="2100" dirty="0"/>
              <a:t> detection test targeting the sense strand of three DNA methylation markers, can be increased by targeting both strands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3</a:t>
            </a:fld>
            <a:endParaRPr lang="en-US"/>
          </a:p>
        </p:txBody>
      </p:sp>
    </p:spTree>
    <p:extLst>
      <p:ext uri="{BB962C8B-B14F-4D97-AF65-F5344CB8AC3E}">
        <p14:creationId xmlns:p14="http://schemas.microsoft.com/office/powerpoint/2010/main" val="2163546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4</a:t>
            </a:fld>
            <a:endParaRPr lang="en-US"/>
          </a:p>
        </p:txBody>
      </p:sp>
      <p:sp>
        <p:nvSpPr>
          <p:cNvPr id="7" name="TextBox 6"/>
          <p:cNvSpPr txBox="1"/>
          <p:nvPr/>
        </p:nvSpPr>
        <p:spPr>
          <a:xfrm>
            <a:off x="96705" y="434334"/>
            <a:ext cx="5029200" cy="553998"/>
          </a:xfrm>
          <a:prstGeom prst="rect">
            <a:avLst/>
          </a:prstGeom>
          <a:noFill/>
        </p:spPr>
        <p:txBody>
          <a:bodyPr wrap="square" rtlCol="0">
            <a:spAutoFit/>
          </a:bodyPr>
          <a:lstStyle/>
          <a:p>
            <a:r>
              <a:rPr lang="en-US" sz="3000" b="1" dirty="0">
                <a:latin typeface="+mj-lt"/>
              </a:rPr>
              <a:t>Study strategy</a:t>
            </a:r>
          </a:p>
        </p:txBody>
      </p:sp>
      <p:sp>
        <p:nvSpPr>
          <p:cNvPr id="3" name="Rectangle 2"/>
          <p:cNvSpPr/>
          <p:nvPr/>
        </p:nvSpPr>
        <p:spPr>
          <a:xfrm>
            <a:off x="1936036" y="4901601"/>
            <a:ext cx="6828312" cy="1384995"/>
          </a:xfrm>
          <a:prstGeom prst="rect">
            <a:avLst/>
          </a:prstGeom>
          <a:solidFill>
            <a:schemeClr val="bg1">
              <a:lumMod val="75000"/>
            </a:schemeClr>
          </a:solidFill>
        </p:spPr>
        <p:txBody>
          <a:bodyPr wrap="square">
            <a:spAutoFit/>
          </a:bodyPr>
          <a:lstStyle/>
          <a:p>
            <a:r>
              <a:rPr lang="en-US" b="1" dirty="0">
                <a:solidFill>
                  <a:srgbClr val="B11F24"/>
                </a:solidFill>
              </a:rPr>
              <a:t>Figure 1 </a:t>
            </a:r>
            <a:r>
              <a:rPr lang="en-US" sz="1100" b="1" dirty="0"/>
              <a:t>A,</a:t>
            </a:r>
            <a:r>
              <a:rPr lang="en-US" sz="1100" dirty="0"/>
              <a:t> During sodium bisulfite conversion of DNA, </a:t>
            </a:r>
            <a:r>
              <a:rPr lang="en-US" sz="1100" dirty="0" err="1"/>
              <a:t>unmethylated</a:t>
            </a:r>
            <a:r>
              <a:rPr lang="en-US" sz="1100" dirty="0"/>
              <a:t> </a:t>
            </a:r>
            <a:r>
              <a:rPr lang="en-US" sz="1100" dirty="0" err="1"/>
              <a:t>cytosines</a:t>
            </a:r>
            <a:r>
              <a:rPr lang="en-US" sz="1100" dirty="0"/>
              <a:t> are </a:t>
            </a:r>
            <a:r>
              <a:rPr lang="en-US" sz="1100" dirty="0" err="1"/>
              <a:t>deaminated</a:t>
            </a:r>
            <a:r>
              <a:rPr lang="en-US" sz="1100" dirty="0"/>
              <a:t> to </a:t>
            </a:r>
            <a:r>
              <a:rPr lang="en-US" sz="1100" dirty="0" err="1"/>
              <a:t>uracils</a:t>
            </a:r>
            <a:r>
              <a:rPr lang="en-US" sz="1100" dirty="0"/>
              <a:t> resulting in non-complementary sense and antisense DNA strands. Therefore, methylation-specific ddPCR assays targeting only the bisulfite-converted sense DNA strand will not amplify the antisense strand. </a:t>
            </a:r>
            <a:r>
              <a:rPr lang="en-US" sz="1100" b="1" dirty="0"/>
              <a:t>B,</a:t>
            </a:r>
            <a:r>
              <a:rPr lang="en-US" sz="1100" dirty="0"/>
              <a:t> The study strategy was to develop methylation specific ddPCR assays targeting the bisulfite-converted antisense DNA strand of the 3 DNA methylation markers C9orf50, KCNQ5, and CLIP4 and to use these in duplex reactions combined with previously published assays targeting the sense strand of these markers.</a:t>
            </a:r>
            <a:endParaRPr lang="en-US" i="1" dirty="0"/>
          </a:p>
        </p:txBody>
      </p:sp>
      <p:pic>
        <p:nvPicPr>
          <p:cNvPr id="8" name="Billede 7"/>
          <p:cNvPicPr>
            <a:picLocks noChangeAspect="1"/>
          </p:cNvPicPr>
          <p:nvPr/>
        </p:nvPicPr>
        <p:blipFill>
          <a:blip r:embed="rId2"/>
          <a:stretch>
            <a:fillRect/>
          </a:stretch>
        </p:blipFill>
        <p:spPr>
          <a:xfrm>
            <a:off x="1234613" y="1000665"/>
            <a:ext cx="7052009" cy="3601742"/>
          </a:xfrm>
          <a:prstGeom prst="rect">
            <a:avLst/>
          </a:prstGeom>
        </p:spPr>
      </p:pic>
    </p:spTree>
    <p:extLst>
      <p:ext uri="{BB962C8B-B14F-4D97-AF65-F5344CB8AC3E}">
        <p14:creationId xmlns:p14="http://schemas.microsoft.com/office/powerpoint/2010/main" val="3881998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Question 1</a:t>
            </a:r>
          </a:p>
        </p:txBody>
      </p:sp>
      <p:sp>
        <p:nvSpPr>
          <p:cNvPr id="3" name="Content Placeholder 2"/>
          <p:cNvSpPr>
            <a:spLocks noGrp="1"/>
          </p:cNvSpPr>
          <p:nvPr>
            <p:ph idx="4294967295"/>
          </p:nvPr>
        </p:nvSpPr>
        <p:spPr>
          <a:xfrm>
            <a:off x="760021" y="1738126"/>
            <a:ext cx="7793356" cy="3794183"/>
          </a:xfrm>
        </p:spPr>
        <p:txBody>
          <a:bodyPr/>
          <a:lstStyle/>
          <a:p>
            <a:pPr marL="0" indent="0">
              <a:buNone/>
            </a:pPr>
            <a:r>
              <a:rPr lang="en-US" sz="2500" dirty="0"/>
              <a:t>Why are highly sensitive markers needed for detection of </a:t>
            </a:r>
            <a:r>
              <a:rPr lang="en-US" sz="2500" dirty="0" err="1"/>
              <a:t>ctDNA</a:t>
            </a:r>
            <a:r>
              <a:rPr lang="en-US" sz="2500" dirty="0"/>
              <a:t>, </a:t>
            </a:r>
            <a:r>
              <a:rPr lang="en-US" dirty="0"/>
              <a:t>particularly in early detection studies?</a:t>
            </a:r>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5</a:t>
            </a:fld>
            <a:endParaRPr lang="en-US"/>
          </a:p>
        </p:txBody>
      </p:sp>
    </p:spTree>
    <p:extLst>
      <p:ext uri="{BB962C8B-B14F-4D97-AF65-F5344CB8AC3E}">
        <p14:creationId xmlns:p14="http://schemas.microsoft.com/office/powerpoint/2010/main" val="3578781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402"/>
            <a:ext cx="7250202" cy="747396"/>
          </a:xfrm>
        </p:spPr>
        <p:txBody>
          <a:bodyPr/>
          <a:lstStyle/>
          <a:p>
            <a:r>
              <a:rPr lang="en-US" dirty="0"/>
              <a:t>Material and Methods</a:t>
            </a:r>
          </a:p>
        </p:txBody>
      </p:sp>
      <p:sp>
        <p:nvSpPr>
          <p:cNvPr id="3" name="Content Placeholder 2"/>
          <p:cNvSpPr>
            <a:spLocks noGrp="1"/>
          </p:cNvSpPr>
          <p:nvPr>
            <p:ph idx="4294967295"/>
          </p:nvPr>
        </p:nvSpPr>
        <p:spPr>
          <a:xfrm>
            <a:off x="760021" y="1738126"/>
            <a:ext cx="7793356" cy="3794183"/>
          </a:xfrm>
        </p:spPr>
        <p:txBody>
          <a:bodyPr>
            <a:normAutofit fontScale="77500" lnSpcReduction="20000"/>
          </a:bodyPr>
          <a:lstStyle/>
          <a:p>
            <a:r>
              <a:rPr lang="en-US" sz="2500" dirty="0"/>
              <a:t>Tissue and plasma were collected from patients diagnosed with CRC and from healthy controls</a:t>
            </a:r>
          </a:p>
          <a:p>
            <a:r>
              <a:rPr lang="da-DK" sz="2500" dirty="0"/>
              <a:t>Droplet Digital PCR (</a:t>
            </a:r>
            <a:r>
              <a:rPr lang="da-DK" sz="2500" dirty="0" err="1"/>
              <a:t>ddPCR</a:t>
            </a:r>
            <a:r>
              <a:rPr lang="da-DK" sz="2500" dirty="0"/>
              <a:t>) </a:t>
            </a:r>
            <a:r>
              <a:rPr lang="da-DK" sz="2500" dirty="0" err="1"/>
              <a:t>assays</a:t>
            </a:r>
            <a:r>
              <a:rPr lang="da-DK" sz="2500" dirty="0"/>
              <a:t> </a:t>
            </a:r>
            <a:r>
              <a:rPr lang="da-DK" sz="2500" dirty="0" err="1"/>
              <a:t>exclusively</a:t>
            </a:r>
            <a:r>
              <a:rPr lang="da-DK" sz="2500" dirty="0"/>
              <a:t> </a:t>
            </a:r>
            <a:r>
              <a:rPr lang="da-DK" sz="2500" dirty="0" err="1"/>
              <a:t>specific</a:t>
            </a:r>
            <a:r>
              <a:rPr lang="da-DK" sz="2500" dirty="0"/>
              <a:t> for </a:t>
            </a:r>
            <a:r>
              <a:rPr lang="da-DK" sz="2500" dirty="0" err="1"/>
              <a:t>methylated</a:t>
            </a:r>
            <a:r>
              <a:rPr lang="da-DK" sz="2500" dirty="0"/>
              <a:t> DNA </a:t>
            </a:r>
            <a:r>
              <a:rPr lang="da-DK" sz="2500" dirty="0" err="1"/>
              <a:t>were</a:t>
            </a:r>
            <a:r>
              <a:rPr lang="da-DK" sz="2500" dirty="0"/>
              <a:t> </a:t>
            </a:r>
            <a:r>
              <a:rPr lang="da-DK" sz="2500" dirty="0" err="1"/>
              <a:t>designed</a:t>
            </a:r>
            <a:r>
              <a:rPr lang="da-DK" sz="2500" dirty="0"/>
              <a:t> </a:t>
            </a:r>
            <a:r>
              <a:rPr lang="da-DK" sz="2500" dirty="0" err="1"/>
              <a:t>targeting</a:t>
            </a:r>
            <a:r>
              <a:rPr lang="da-DK" sz="2500" dirty="0"/>
              <a:t> the </a:t>
            </a:r>
            <a:r>
              <a:rPr lang="da-DK" sz="2500" dirty="0" err="1"/>
              <a:t>antisense</a:t>
            </a:r>
            <a:r>
              <a:rPr lang="da-DK" sz="2500" dirty="0"/>
              <a:t> DNA strands of </a:t>
            </a:r>
            <a:r>
              <a:rPr lang="da-DK" sz="2500" dirty="0" err="1"/>
              <a:t>three</a:t>
            </a:r>
            <a:r>
              <a:rPr lang="da-DK" sz="2500" dirty="0"/>
              <a:t> </a:t>
            </a:r>
            <a:r>
              <a:rPr lang="da-DK" sz="2500" dirty="0" err="1"/>
              <a:t>previously</a:t>
            </a:r>
            <a:r>
              <a:rPr lang="da-DK" sz="2500" dirty="0"/>
              <a:t> </a:t>
            </a:r>
            <a:r>
              <a:rPr lang="da-DK" sz="2500" dirty="0" err="1"/>
              <a:t>published</a:t>
            </a:r>
            <a:r>
              <a:rPr lang="da-DK" sz="2500" dirty="0"/>
              <a:t> DNA </a:t>
            </a:r>
            <a:r>
              <a:rPr lang="da-DK" sz="2500" dirty="0" err="1"/>
              <a:t>methylation</a:t>
            </a:r>
            <a:r>
              <a:rPr lang="da-DK" sz="2500" dirty="0"/>
              <a:t> markers (</a:t>
            </a:r>
            <a:r>
              <a:rPr lang="da-DK" sz="2500" dirty="0" err="1"/>
              <a:t>ref</a:t>
            </a:r>
            <a:r>
              <a:rPr lang="da-DK" sz="2500" dirty="0"/>
              <a:t> #13, Jensen et al. </a:t>
            </a:r>
            <a:r>
              <a:rPr lang="da-DK" sz="2500" dirty="0" err="1"/>
              <a:t>Clin</a:t>
            </a:r>
            <a:r>
              <a:rPr lang="da-DK" sz="2500" dirty="0"/>
              <a:t> </a:t>
            </a:r>
            <a:r>
              <a:rPr lang="da-DK" sz="2500" dirty="0" err="1"/>
              <a:t>Epigenet</a:t>
            </a:r>
            <a:r>
              <a:rPr lang="da-DK" sz="2500" dirty="0"/>
              <a:t> 2019)</a:t>
            </a:r>
          </a:p>
          <a:p>
            <a:r>
              <a:rPr lang="da-DK" sz="2500" dirty="0" err="1"/>
              <a:t>Bisulfite</a:t>
            </a:r>
            <a:r>
              <a:rPr lang="da-DK" sz="2500" dirty="0"/>
              <a:t> </a:t>
            </a:r>
            <a:r>
              <a:rPr lang="da-DK" sz="2500" dirty="0" err="1"/>
              <a:t>treatment</a:t>
            </a:r>
            <a:r>
              <a:rPr lang="da-DK" sz="2500" dirty="0"/>
              <a:t> of the DNA </a:t>
            </a:r>
            <a:r>
              <a:rPr lang="da-DK" sz="2500" dirty="0" err="1"/>
              <a:t>was</a:t>
            </a:r>
            <a:r>
              <a:rPr lang="da-DK" sz="2500" dirty="0"/>
              <a:t> </a:t>
            </a:r>
            <a:r>
              <a:rPr lang="da-DK" sz="2500" dirty="0" err="1"/>
              <a:t>used</a:t>
            </a:r>
            <a:r>
              <a:rPr lang="da-DK" sz="2500" dirty="0"/>
              <a:t> for </a:t>
            </a:r>
            <a:r>
              <a:rPr lang="da-DK" sz="2500" dirty="0" err="1"/>
              <a:t>conversion</a:t>
            </a:r>
            <a:r>
              <a:rPr lang="da-DK" sz="2500" dirty="0"/>
              <a:t> of </a:t>
            </a:r>
            <a:r>
              <a:rPr lang="da-DK" sz="2500" dirty="0" err="1"/>
              <a:t>unmethylated</a:t>
            </a:r>
            <a:r>
              <a:rPr lang="da-DK" sz="2500" dirty="0"/>
              <a:t> </a:t>
            </a:r>
            <a:r>
              <a:rPr lang="da-DK" sz="2500" dirty="0" err="1"/>
              <a:t>cytosines</a:t>
            </a:r>
            <a:r>
              <a:rPr lang="da-DK" sz="2500" dirty="0"/>
              <a:t>.</a:t>
            </a:r>
          </a:p>
          <a:p>
            <a:r>
              <a:rPr lang="da-DK" sz="2500" dirty="0" err="1"/>
              <a:t>ddPCR</a:t>
            </a:r>
            <a:r>
              <a:rPr lang="da-DK" sz="2500" dirty="0"/>
              <a:t> </a:t>
            </a:r>
            <a:r>
              <a:rPr lang="da-DK" sz="2500" dirty="0" err="1"/>
              <a:t>was</a:t>
            </a:r>
            <a:r>
              <a:rPr lang="da-DK" sz="2500" dirty="0"/>
              <a:t> </a:t>
            </a:r>
            <a:r>
              <a:rPr lang="da-DK" sz="2500" dirty="0" err="1"/>
              <a:t>used</a:t>
            </a:r>
            <a:r>
              <a:rPr lang="da-DK" sz="2500" dirty="0"/>
              <a:t> to measure the </a:t>
            </a:r>
            <a:r>
              <a:rPr lang="da-DK" sz="2500" dirty="0" err="1"/>
              <a:t>number</a:t>
            </a:r>
            <a:r>
              <a:rPr lang="da-DK" sz="2500" dirty="0"/>
              <a:t> of </a:t>
            </a:r>
            <a:r>
              <a:rPr lang="da-DK" sz="2500" dirty="0" err="1"/>
              <a:t>methylated</a:t>
            </a:r>
            <a:r>
              <a:rPr lang="da-DK" sz="2500" dirty="0"/>
              <a:t> DNA </a:t>
            </a:r>
            <a:r>
              <a:rPr lang="da-DK" sz="2500" dirty="0" err="1"/>
              <a:t>copies</a:t>
            </a:r>
            <a:r>
              <a:rPr lang="da-DK" sz="2500" dirty="0"/>
              <a:t>.</a:t>
            </a:r>
          </a:p>
          <a:p>
            <a:r>
              <a:rPr lang="da-DK" sz="2500" dirty="0" err="1"/>
              <a:t>Results</a:t>
            </a:r>
            <a:r>
              <a:rPr lang="da-DK" sz="2500" dirty="0"/>
              <a:t> </a:t>
            </a:r>
            <a:r>
              <a:rPr lang="da-DK" sz="2500" dirty="0" err="1"/>
              <a:t>were</a:t>
            </a:r>
            <a:r>
              <a:rPr lang="da-DK" sz="2500" dirty="0"/>
              <a:t> </a:t>
            </a:r>
            <a:r>
              <a:rPr lang="da-DK" sz="2500" dirty="0" err="1"/>
              <a:t>compared</a:t>
            </a:r>
            <a:r>
              <a:rPr lang="da-DK" sz="2500" dirty="0"/>
              <a:t> </a:t>
            </a:r>
            <a:r>
              <a:rPr lang="da-DK" sz="2500" dirty="0" err="1"/>
              <a:t>between</a:t>
            </a:r>
            <a:r>
              <a:rPr lang="da-DK" sz="2500" dirty="0"/>
              <a:t> samples </a:t>
            </a:r>
            <a:r>
              <a:rPr lang="da-DK" sz="2500" dirty="0" err="1"/>
              <a:t>analyzed</a:t>
            </a:r>
            <a:r>
              <a:rPr lang="da-DK" sz="2500" dirty="0"/>
              <a:t> in parallel with single-strand and dual-strand </a:t>
            </a:r>
            <a:r>
              <a:rPr lang="da-DK" sz="2500" dirty="0" err="1"/>
              <a:t>assays</a:t>
            </a:r>
            <a:endParaRPr lang="da-DK" sz="2500" dirty="0"/>
          </a:p>
          <a:p>
            <a:r>
              <a:rPr lang="da-DK" sz="2500" dirty="0"/>
              <a:t>The </a:t>
            </a:r>
            <a:r>
              <a:rPr lang="da-DK" sz="2500" dirty="0" err="1"/>
              <a:t>sensitivity</a:t>
            </a:r>
            <a:r>
              <a:rPr lang="da-DK" sz="2500" dirty="0"/>
              <a:t> of the </a:t>
            </a:r>
            <a:r>
              <a:rPr lang="da-DK" sz="2500" dirty="0" err="1"/>
              <a:t>TriMeth</a:t>
            </a:r>
            <a:r>
              <a:rPr lang="da-DK" sz="2500" dirty="0"/>
              <a:t> test </a:t>
            </a:r>
            <a:r>
              <a:rPr lang="da-DK" sz="2500" dirty="0" err="1"/>
              <a:t>was</a:t>
            </a:r>
            <a:r>
              <a:rPr lang="da-DK" sz="2500" dirty="0"/>
              <a:t> </a:t>
            </a:r>
            <a:r>
              <a:rPr lang="da-DK" sz="2500" dirty="0" err="1"/>
              <a:t>compared</a:t>
            </a:r>
            <a:r>
              <a:rPr lang="da-DK" sz="2500" dirty="0"/>
              <a:t> </a:t>
            </a:r>
            <a:r>
              <a:rPr lang="da-DK" sz="2500" dirty="0" err="1"/>
              <a:t>between</a:t>
            </a:r>
            <a:r>
              <a:rPr lang="da-DK" sz="2500" dirty="0"/>
              <a:t> plasma samples </a:t>
            </a:r>
            <a:r>
              <a:rPr lang="da-DK" sz="2500" dirty="0" err="1"/>
              <a:t>analyzed</a:t>
            </a:r>
            <a:r>
              <a:rPr lang="da-DK" sz="2500" dirty="0"/>
              <a:t> in parallel with the single and </a:t>
            </a:r>
            <a:r>
              <a:rPr lang="da-DK" sz="2500" dirty="0" err="1"/>
              <a:t>dual</a:t>
            </a:r>
            <a:r>
              <a:rPr lang="da-DK" sz="2500" dirty="0"/>
              <a:t> strand </a:t>
            </a:r>
            <a:r>
              <a:rPr lang="da-DK" sz="2500" dirty="0" err="1"/>
              <a:t>assays</a:t>
            </a:r>
            <a:r>
              <a:rPr lang="da-DK" sz="2500" dirty="0"/>
              <a:t>.</a:t>
            </a:r>
          </a:p>
        </p:txBody>
      </p:sp>
      <p:sp>
        <p:nvSpPr>
          <p:cNvPr id="4" name="Slide Number Placeholder 3"/>
          <p:cNvSpPr>
            <a:spLocks noGrp="1"/>
          </p:cNvSpPr>
          <p:nvPr>
            <p:ph type="sldNum" sz="quarter" idx="12"/>
          </p:nvPr>
        </p:nvSpPr>
        <p:spPr/>
        <p:txBody>
          <a:bodyPr/>
          <a:lstStyle/>
          <a:p>
            <a:fld id="{B897C2A1-9313-CA4F-AEA9-36A479C1E1AD}" type="slidenum">
              <a:rPr lang="en-US" smtClean="0"/>
              <a:pPr/>
              <a:t>6</a:t>
            </a:fld>
            <a:endParaRPr lang="en-US"/>
          </a:p>
        </p:txBody>
      </p:sp>
    </p:spTree>
    <p:extLst>
      <p:ext uri="{BB962C8B-B14F-4D97-AF65-F5344CB8AC3E}">
        <p14:creationId xmlns:p14="http://schemas.microsoft.com/office/powerpoint/2010/main" val="1188447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Question 2</a:t>
            </a:r>
          </a:p>
        </p:txBody>
      </p:sp>
      <p:sp>
        <p:nvSpPr>
          <p:cNvPr id="3" name="Content Placeholder 2"/>
          <p:cNvSpPr>
            <a:spLocks noGrp="1"/>
          </p:cNvSpPr>
          <p:nvPr>
            <p:ph idx="4294967295"/>
          </p:nvPr>
        </p:nvSpPr>
        <p:spPr>
          <a:xfrm>
            <a:off x="760021" y="1738126"/>
            <a:ext cx="7793356" cy="3794183"/>
          </a:xfrm>
        </p:spPr>
        <p:txBody>
          <a:bodyPr/>
          <a:lstStyle/>
          <a:p>
            <a:pPr marL="0" indent="0">
              <a:buNone/>
            </a:pPr>
            <a:r>
              <a:rPr lang="en-US" sz="2500" dirty="0"/>
              <a:t>Why is cytosine conversion needed for the detection of DNA methylation and what effect does it have on DNA?</a:t>
            </a:r>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7</a:t>
            </a:fld>
            <a:endParaRPr lang="en-US"/>
          </a:p>
        </p:txBody>
      </p:sp>
    </p:spTree>
    <p:extLst>
      <p:ext uri="{BB962C8B-B14F-4D97-AF65-F5344CB8AC3E}">
        <p14:creationId xmlns:p14="http://schemas.microsoft.com/office/powerpoint/2010/main" val="1898069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305" y="741219"/>
            <a:ext cx="7250202" cy="747396"/>
          </a:xfrm>
        </p:spPr>
        <p:txBody>
          <a:bodyPr/>
          <a:lstStyle/>
          <a:p>
            <a:r>
              <a:rPr lang="en-US" dirty="0"/>
              <a:t>Results / summary</a:t>
            </a:r>
          </a:p>
        </p:txBody>
      </p:sp>
      <p:sp>
        <p:nvSpPr>
          <p:cNvPr id="3" name="Content Placeholder 2"/>
          <p:cNvSpPr>
            <a:spLocks noGrp="1"/>
          </p:cNvSpPr>
          <p:nvPr>
            <p:ph idx="4294967295"/>
          </p:nvPr>
        </p:nvSpPr>
        <p:spPr>
          <a:xfrm>
            <a:off x="449469" y="1696712"/>
            <a:ext cx="8228705" cy="4973225"/>
          </a:xfrm>
        </p:spPr>
        <p:txBody>
          <a:bodyPr>
            <a:noAutofit/>
          </a:bodyPr>
          <a:lstStyle/>
          <a:p>
            <a:pPr marL="0" indent="0">
              <a:buNone/>
            </a:pPr>
            <a:r>
              <a:rPr lang="en-US" sz="1900" b="1" dirty="0"/>
              <a:t>Assay performance in CRC tumor tissue and blood</a:t>
            </a:r>
          </a:p>
          <a:p>
            <a:r>
              <a:rPr lang="en-US" sz="1900" dirty="0"/>
              <a:t>The 3 top antisense assays were duplexed with their respective sense assay and applied on DNA from CRC tumors (stage I and II, n = 36) and peripheral leucocytes (PBL, n=22). The single-strand assays were also applied on these samples</a:t>
            </a:r>
          </a:p>
          <a:p>
            <a:r>
              <a:rPr lang="en-US" sz="1900" dirty="0"/>
              <a:t>The number of methylated DNA copies detected in tumor samples by dual-strand assays were approximately 2-fold higher compared with the single-strand assay for all three markers</a:t>
            </a:r>
          </a:p>
          <a:p>
            <a:r>
              <a:rPr lang="en-US" sz="1900" dirty="0"/>
              <a:t>The dual-strand assays for </a:t>
            </a:r>
            <a:r>
              <a:rPr lang="en-US" sz="1900" i="1" dirty="0"/>
              <a:t>KCNQ5</a:t>
            </a:r>
            <a:r>
              <a:rPr lang="en-US" sz="1900" dirty="0"/>
              <a:t> and </a:t>
            </a:r>
            <a:r>
              <a:rPr lang="en-US" sz="1900" i="1" dirty="0"/>
              <a:t>CLIP4</a:t>
            </a:r>
            <a:r>
              <a:rPr lang="en-US" sz="1900" dirty="0"/>
              <a:t> showed almost no signal in the PBL samples, whereas, the </a:t>
            </a:r>
            <a:r>
              <a:rPr lang="en-US" sz="1900" i="1" dirty="0"/>
              <a:t>C9orf50</a:t>
            </a:r>
            <a:r>
              <a:rPr lang="en-US" sz="1900" dirty="0"/>
              <a:t> antisense assay caused increased false-positive PBLs, thus consequently was eliminated</a:t>
            </a:r>
            <a:endParaRPr lang="da-DK" sz="19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8</a:t>
            </a:fld>
            <a:endParaRPr lang="en-US"/>
          </a:p>
        </p:txBody>
      </p:sp>
    </p:spTree>
    <p:extLst>
      <p:ext uri="{BB962C8B-B14F-4D97-AF65-F5344CB8AC3E}">
        <p14:creationId xmlns:p14="http://schemas.microsoft.com/office/powerpoint/2010/main" val="3071129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9</a:t>
            </a:fld>
            <a:endParaRPr lang="en-US"/>
          </a:p>
        </p:txBody>
      </p:sp>
      <p:sp>
        <p:nvSpPr>
          <p:cNvPr id="7" name="TextBox 6"/>
          <p:cNvSpPr txBox="1"/>
          <p:nvPr/>
        </p:nvSpPr>
        <p:spPr>
          <a:xfrm>
            <a:off x="96705" y="147473"/>
            <a:ext cx="5029200" cy="553998"/>
          </a:xfrm>
          <a:prstGeom prst="rect">
            <a:avLst/>
          </a:prstGeom>
          <a:noFill/>
        </p:spPr>
        <p:txBody>
          <a:bodyPr wrap="square" rtlCol="0">
            <a:spAutoFit/>
          </a:bodyPr>
          <a:lstStyle/>
          <a:p>
            <a:r>
              <a:rPr lang="en-US" sz="3000" b="1" dirty="0">
                <a:latin typeface="+mj-lt"/>
              </a:rPr>
              <a:t>Study workflow</a:t>
            </a:r>
          </a:p>
        </p:txBody>
      </p:sp>
      <p:sp>
        <p:nvSpPr>
          <p:cNvPr id="9" name="Rectangle 2"/>
          <p:cNvSpPr/>
          <p:nvPr/>
        </p:nvSpPr>
        <p:spPr>
          <a:xfrm>
            <a:off x="4910244" y="2298425"/>
            <a:ext cx="3778210" cy="3754874"/>
          </a:xfrm>
          <a:prstGeom prst="rect">
            <a:avLst/>
          </a:prstGeom>
          <a:solidFill>
            <a:schemeClr val="bg1">
              <a:lumMod val="75000"/>
            </a:schemeClr>
          </a:solidFill>
        </p:spPr>
        <p:txBody>
          <a:bodyPr wrap="square">
            <a:spAutoFit/>
          </a:bodyPr>
          <a:lstStyle/>
          <a:p>
            <a:r>
              <a:rPr lang="en-US" b="1" dirty="0">
                <a:solidFill>
                  <a:srgbClr val="B11F24"/>
                </a:solidFill>
              </a:rPr>
              <a:t>Figure 2 </a:t>
            </a:r>
            <a:r>
              <a:rPr lang="en-US" sz="1100" dirty="0"/>
              <a:t>Seventeen antisense methylation-specific ddPCR assays were designed for the </a:t>
            </a:r>
            <a:r>
              <a:rPr lang="en-US" sz="1100" i="1" dirty="0"/>
              <a:t>C9orf50</a:t>
            </a:r>
            <a:r>
              <a:rPr lang="en-US" sz="1100" dirty="0"/>
              <a:t>, </a:t>
            </a:r>
            <a:r>
              <a:rPr lang="en-US" sz="1100" i="1" dirty="0"/>
              <a:t>KCNQ5</a:t>
            </a:r>
            <a:r>
              <a:rPr lang="en-US" sz="1100" dirty="0"/>
              <a:t>, and </a:t>
            </a:r>
            <a:r>
              <a:rPr lang="en-US" sz="1100" i="1" dirty="0"/>
              <a:t>CLIP4</a:t>
            </a:r>
            <a:r>
              <a:rPr lang="en-US" sz="1100" dirty="0"/>
              <a:t> DNA methylation markers. Assays were excluded if they produced unspecific PCR products, as visualized by agarose gel electrophoresis. Assays with poor separation of positive and negative droplets by ddPCR using methylated control DNA as a template were eliminated. Assays were tested in duplex with their corresponding sense assays and excluded if they did not amplify methylated control DNA or failed to separate positive and negative droplets in ddPCR experiments. Dual-strand assay performance was evaluated on colorectal tumor tissues (n=36) and peripheral blood leukocyte DNA (n=22). The C9orf50 dual-strand assay showed positive signals in some PBLs and thus was excluded from further analyses. The KCNQ5 and CLIP4 dual strand assays were evaluated in plasma from CRC patients (n=43) and healthy controls (n=42) and compared with the performance of the sense single-strand assays in the same plasma samples.</a:t>
            </a:r>
          </a:p>
          <a:p>
            <a:endParaRPr lang="en-US" sz="1100" dirty="0"/>
          </a:p>
        </p:txBody>
      </p:sp>
      <p:pic>
        <p:nvPicPr>
          <p:cNvPr id="10" name="Billede 9"/>
          <p:cNvPicPr>
            <a:picLocks noChangeAspect="1"/>
          </p:cNvPicPr>
          <p:nvPr/>
        </p:nvPicPr>
        <p:blipFill>
          <a:blip r:embed="rId2"/>
          <a:stretch>
            <a:fillRect/>
          </a:stretch>
        </p:blipFill>
        <p:spPr>
          <a:xfrm>
            <a:off x="1425309" y="698442"/>
            <a:ext cx="3241582" cy="5693732"/>
          </a:xfrm>
          <a:prstGeom prst="rect">
            <a:avLst/>
          </a:prstGeom>
        </p:spPr>
      </p:pic>
    </p:spTree>
    <p:extLst>
      <p:ext uri="{BB962C8B-B14F-4D97-AF65-F5344CB8AC3E}">
        <p14:creationId xmlns:p14="http://schemas.microsoft.com/office/powerpoint/2010/main" val="1648704380"/>
      </p:ext>
    </p:extLst>
  </p:cSld>
  <p:clrMapOvr>
    <a:masterClrMapping/>
  </p:clrMapOvr>
</p:sld>
</file>

<file path=ppt/theme/theme1.xml><?xml version="1.0" encoding="utf-8"?>
<a:theme xmlns:a="http://schemas.openxmlformats.org/drawingml/2006/main" name="Office Theme">
  <a:themeElements>
    <a:clrScheme name="Custom 32">
      <a:dk1>
        <a:srgbClr val="1F1F1F"/>
      </a:dk1>
      <a:lt1>
        <a:sysClr val="window" lastClr="FFFFFF"/>
      </a:lt1>
      <a:dk2>
        <a:srgbClr val="636463"/>
      </a:dk2>
      <a:lt2>
        <a:srgbClr val="EEECE1"/>
      </a:lt2>
      <a:accent1>
        <a:srgbClr val="B11F24"/>
      </a:accent1>
      <a:accent2>
        <a:srgbClr val="005A84"/>
      </a:accent2>
      <a:accent3>
        <a:srgbClr val="E2A856"/>
      </a:accent3>
      <a:accent4>
        <a:srgbClr val="81ADA8"/>
      </a:accent4>
      <a:accent5>
        <a:srgbClr val="636463"/>
      </a:accent5>
      <a:accent6>
        <a:srgbClr val="328CB6"/>
      </a:accent6>
      <a:hlink>
        <a:srgbClr val="81ADA8"/>
      </a:hlink>
      <a:folHlink>
        <a:srgbClr val="81ADA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2560</TotalTime>
  <Words>1292</Words>
  <Application>Microsoft Office PowerPoint</Application>
  <PresentationFormat>On-screen Show (4:3)</PresentationFormat>
  <Paragraphs>75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Courier New</vt:lpstr>
      <vt:lpstr>Times New Roman</vt:lpstr>
      <vt:lpstr>Office Theme</vt:lpstr>
      <vt:lpstr>PowerPoint Presentation</vt:lpstr>
      <vt:lpstr>Introduction</vt:lpstr>
      <vt:lpstr>Introduction</vt:lpstr>
      <vt:lpstr>PowerPoint Presentation</vt:lpstr>
      <vt:lpstr>Question 1</vt:lpstr>
      <vt:lpstr>Material and Methods</vt:lpstr>
      <vt:lpstr>Question 2</vt:lpstr>
      <vt:lpstr>Results / summary</vt:lpstr>
      <vt:lpstr>PowerPoint Presentation</vt:lpstr>
      <vt:lpstr>PowerPoint Presentation</vt:lpstr>
      <vt:lpstr>Results / summary</vt:lpstr>
      <vt:lpstr>PowerPoint Presentation</vt:lpstr>
      <vt:lpstr>Question 3</vt:lpstr>
      <vt:lpstr>Discussion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Statistics and Quality Control</dc:title>
  <dc:creator>Christine Page</dc:creator>
  <cp:lastModifiedBy>Erin Roberts</cp:lastModifiedBy>
  <cp:revision>166</cp:revision>
  <dcterms:created xsi:type="dcterms:W3CDTF">2014-07-07T15:02:10Z</dcterms:created>
  <dcterms:modified xsi:type="dcterms:W3CDTF">2020-07-21T19:34:29Z</dcterms:modified>
</cp:coreProperties>
</file>