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0" r:id="rId2"/>
    <p:sldId id="265" r:id="rId3"/>
    <p:sldId id="278" r:id="rId4"/>
    <p:sldId id="266" r:id="rId5"/>
    <p:sldId id="279" r:id="rId6"/>
    <p:sldId id="282" r:id="rId7"/>
    <p:sldId id="286" r:id="rId8"/>
    <p:sldId id="267" r:id="rId9"/>
    <p:sldId id="273" r:id="rId10"/>
    <p:sldId id="284" r:id="rId11"/>
    <p:sldId id="285" r:id="rId12"/>
    <p:sldId id="277" r:id="rId13"/>
    <p:sldId id="268" r:id="rId14"/>
    <p:sldId id="270" r:id="rId15"/>
    <p:sldId id="269" r:id="rId16"/>
    <p:sldId id="26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1F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32"/>
    <p:restoredTop sz="94660"/>
  </p:normalViewPr>
  <p:slideViewPr>
    <p:cSldViewPr snapToGrid="0" snapToObjects="1">
      <p:cViewPr varScale="1">
        <p:scale>
          <a:sx n="72" d="100"/>
          <a:sy n="72" d="100"/>
        </p:scale>
        <p:origin x="1410" y="6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8" d="100"/>
          <a:sy n="68" d="100"/>
        </p:scale>
        <p:origin x="-269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R2D2\Projects\CBTLAnalyticalSupport\Utropia\AACC%20URL%20Study\Results\Manuscript%20Final.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dirty="0"/>
              <a:t>Troponin</a:t>
            </a:r>
            <a:r>
              <a:rPr lang="en-US" sz="2000" baseline="0" dirty="0"/>
              <a:t> I</a:t>
            </a:r>
            <a:endParaRPr lang="en-US" sz="20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'Graphs New'!$B$28</c:f>
              <c:strCache>
                <c:ptCount val="1"/>
                <c:pt idx="0">
                  <c:v>All</c:v>
                </c:pt>
              </c:strCache>
            </c:strRef>
          </c:tx>
          <c:spPr>
            <a:solidFill>
              <a:schemeClr val="accent3">
                <a:lumMod val="75000"/>
              </a:schemeClr>
            </a:solidFill>
            <a:ln>
              <a:noFill/>
            </a:ln>
            <a:effectLst/>
          </c:spPr>
          <c:invertIfNegative val="0"/>
          <c:cat>
            <c:strRef>
              <c:f>'Graphs New'!$C$27:$K$27</c:f>
              <c:strCache>
                <c:ptCount val="9"/>
                <c:pt idx="0">
                  <c:v>Abbott</c:v>
                </c:pt>
                <c:pt idx="1">
                  <c:v>Beckman</c:v>
                </c:pt>
                <c:pt idx="2">
                  <c:v>ETH</c:v>
                </c:pt>
                <c:pt idx="3">
                  <c:v>Ortho </c:v>
                </c:pt>
                <c:pt idx="4">
                  <c:v>Pathfast</c:v>
                </c:pt>
                <c:pt idx="5">
                  <c:v>Siemens- A</c:v>
                </c:pt>
                <c:pt idx="6">
                  <c:v>Siemens-C</c:v>
                </c:pt>
                <c:pt idx="7">
                  <c:v>Siemens-V</c:v>
                </c:pt>
                <c:pt idx="8">
                  <c:v>Singulex</c:v>
                </c:pt>
              </c:strCache>
            </c:strRef>
          </c:cat>
          <c:val>
            <c:numRef>
              <c:f>'Graphs New'!$C$28:$K$28</c:f>
              <c:numCache>
                <c:formatCode>General</c:formatCode>
                <c:ptCount val="9"/>
                <c:pt idx="0">
                  <c:v>18</c:v>
                </c:pt>
                <c:pt idx="1">
                  <c:v>16</c:v>
                </c:pt>
                <c:pt idx="2">
                  <c:v>27</c:v>
                </c:pt>
                <c:pt idx="3">
                  <c:v>9</c:v>
                </c:pt>
                <c:pt idx="4">
                  <c:v>28</c:v>
                </c:pt>
                <c:pt idx="5">
                  <c:v>39</c:v>
                </c:pt>
                <c:pt idx="6">
                  <c:v>39</c:v>
                </c:pt>
                <c:pt idx="7">
                  <c:v>60</c:v>
                </c:pt>
                <c:pt idx="8">
                  <c:v>6</c:v>
                </c:pt>
              </c:numCache>
            </c:numRef>
          </c:val>
          <c:extLst>
            <c:ext xmlns:c16="http://schemas.microsoft.com/office/drawing/2014/chart" uri="{C3380CC4-5D6E-409C-BE32-E72D297353CC}">
              <c16:uniqueId val="{00000000-BA3E-BA4C-9350-4B3DA65DDE86}"/>
            </c:ext>
          </c:extLst>
        </c:ser>
        <c:ser>
          <c:idx val="1"/>
          <c:order val="1"/>
          <c:tx>
            <c:strRef>
              <c:f>'Graphs New'!$B$29</c:f>
              <c:strCache>
                <c:ptCount val="1"/>
                <c:pt idx="0">
                  <c:v>Men</c:v>
                </c:pt>
              </c:strCache>
            </c:strRef>
          </c:tx>
          <c:spPr>
            <a:solidFill>
              <a:srgbClr val="4472C4">
                <a:lumMod val="50000"/>
              </a:srgbClr>
            </a:solidFill>
            <a:ln>
              <a:noFill/>
            </a:ln>
            <a:effectLst/>
          </c:spPr>
          <c:invertIfNegative val="0"/>
          <c:cat>
            <c:strRef>
              <c:f>'Graphs New'!$C$27:$K$27</c:f>
              <c:strCache>
                <c:ptCount val="9"/>
                <c:pt idx="0">
                  <c:v>Abbott</c:v>
                </c:pt>
                <c:pt idx="1">
                  <c:v>Beckman</c:v>
                </c:pt>
                <c:pt idx="2">
                  <c:v>ETH</c:v>
                </c:pt>
                <c:pt idx="3">
                  <c:v>Ortho </c:v>
                </c:pt>
                <c:pt idx="4">
                  <c:v>Pathfast</c:v>
                </c:pt>
                <c:pt idx="5">
                  <c:v>Siemens- A</c:v>
                </c:pt>
                <c:pt idx="6">
                  <c:v>Siemens-C</c:v>
                </c:pt>
                <c:pt idx="7">
                  <c:v>Siemens-V</c:v>
                </c:pt>
                <c:pt idx="8">
                  <c:v>Singulex</c:v>
                </c:pt>
              </c:strCache>
            </c:strRef>
          </c:cat>
          <c:val>
            <c:numRef>
              <c:f>'Graphs New'!$C$29:$K$29</c:f>
              <c:numCache>
                <c:formatCode>General</c:formatCode>
                <c:ptCount val="9"/>
                <c:pt idx="0">
                  <c:v>19</c:v>
                </c:pt>
                <c:pt idx="1">
                  <c:v>16</c:v>
                </c:pt>
                <c:pt idx="2">
                  <c:v>27</c:v>
                </c:pt>
                <c:pt idx="3">
                  <c:v>11</c:v>
                </c:pt>
                <c:pt idx="4">
                  <c:v>30</c:v>
                </c:pt>
                <c:pt idx="5">
                  <c:v>44</c:v>
                </c:pt>
                <c:pt idx="6">
                  <c:v>40</c:v>
                </c:pt>
                <c:pt idx="7">
                  <c:v>68</c:v>
                </c:pt>
                <c:pt idx="8">
                  <c:v>8</c:v>
                </c:pt>
              </c:numCache>
            </c:numRef>
          </c:val>
          <c:extLst>
            <c:ext xmlns:c16="http://schemas.microsoft.com/office/drawing/2014/chart" uri="{C3380CC4-5D6E-409C-BE32-E72D297353CC}">
              <c16:uniqueId val="{00000001-BA3E-BA4C-9350-4B3DA65DDE86}"/>
            </c:ext>
          </c:extLst>
        </c:ser>
        <c:ser>
          <c:idx val="2"/>
          <c:order val="2"/>
          <c:tx>
            <c:strRef>
              <c:f>'Graphs New'!$B$30</c:f>
              <c:strCache>
                <c:ptCount val="1"/>
                <c:pt idx="0">
                  <c:v>Women</c:v>
                </c:pt>
              </c:strCache>
            </c:strRef>
          </c:tx>
          <c:spPr>
            <a:solidFill>
              <a:srgbClr val="C00000"/>
            </a:solidFill>
            <a:ln>
              <a:noFill/>
            </a:ln>
            <a:effectLst/>
          </c:spPr>
          <c:invertIfNegative val="0"/>
          <c:cat>
            <c:strRef>
              <c:f>'Graphs New'!$C$27:$K$27</c:f>
              <c:strCache>
                <c:ptCount val="9"/>
                <c:pt idx="0">
                  <c:v>Abbott</c:v>
                </c:pt>
                <c:pt idx="1">
                  <c:v>Beckman</c:v>
                </c:pt>
                <c:pt idx="2">
                  <c:v>ETH</c:v>
                </c:pt>
                <c:pt idx="3">
                  <c:v>Ortho </c:v>
                </c:pt>
                <c:pt idx="4">
                  <c:v>Pathfast</c:v>
                </c:pt>
                <c:pt idx="5">
                  <c:v>Siemens- A</c:v>
                </c:pt>
                <c:pt idx="6">
                  <c:v>Siemens-C</c:v>
                </c:pt>
                <c:pt idx="7">
                  <c:v>Siemens-V</c:v>
                </c:pt>
                <c:pt idx="8">
                  <c:v>Singulex</c:v>
                </c:pt>
              </c:strCache>
            </c:strRef>
          </c:cat>
          <c:val>
            <c:numRef>
              <c:f>'Graphs New'!$C$30:$K$30</c:f>
              <c:numCache>
                <c:formatCode>General</c:formatCode>
                <c:ptCount val="9"/>
                <c:pt idx="0">
                  <c:v>10</c:v>
                </c:pt>
                <c:pt idx="1">
                  <c:v>24</c:v>
                </c:pt>
                <c:pt idx="2">
                  <c:v>21</c:v>
                </c:pt>
                <c:pt idx="3">
                  <c:v>4</c:v>
                </c:pt>
                <c:pt idx="4">
                  <c:v>20</c:v>
                </c:pt>
                <c:pt idx="5">
                  <c:v>21</c:v>
                </c:pt>
                <c:pt idx="6">
                  <c:v>26</c:v>
                </c:pt>
                <c:pt idx="7">
                  <c:v>40</c:v>
                </c:pt>
                <c:pt idx="8">
                  <c:v>3</c:v>
                </c:pt>
              </c:numCache>
            </c:numRef>
          </c:val>
          <c:extLst>
            <c:ext xmlns:c16="http://schemas.microsoft.com/office/drawing/2014/chart" uri="{C3380CC4-5D6E-409C-BE32-E72D297353CC}">
              <c16:uniqueId val="{00000002-BA3E-BA4C-9350-4B3DA65DDE86}"/>
            </c:ext>
          </c:extLst>
        </c:ser>
        <c:dLbls>
          <c:showLegendKey val="0"/>
          <c:showVal val="0"/>
          <c:showCatName val="0"/>
          <c:showSerName val="0"/>
          <c:showPercent val="0"/>
          <c:showBubbleSize val="0"/>
        </c:dLbls>
        <c:gapWidth val="219"/>
        <c:overlap val="-27"/>
        <c:axId val="474886184"/>
        <c:axId val="474888480"/>
      </c:barChart>
      <c:catAx>
        <c:axId val="474886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4888480"/>
        <c:crosses val="autoZero"/>
        <c:auto val="1"/>
        <c:lblAlgn val="ctr"/>
        <c:lblOffset val="100"/>
        <c:noMultiLvlLbl val="0"/>
      </c:catAx>
      <c:valAx>
        <c:axId val="4748884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600" dirty="0"/>
                  <a:t>99th</a:t>
                </a:r>
                <a:r>
                  <a:rPr lang="en-US" sz="1600" baseline="0" dirty="0"/>
                  <a:t> Percentile ng/L</a:t>
                </a:r>
                <a:endParaRPr lang="en-US" sz="1600" dirty="0"/>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48861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aseline="0" dirty="0"/>
              <a:t>Troponin T</a:t>
            </a:r>
          </a:p>
        </c:rich>
      </c:tx>
      <c:layout>
        <c:manualLayout>
          <c:xMode val="edge"/>
          <c:yMode val="edge"/>
          <c:x val="0.45150688976377951"/>
          <c:y val="2.109503204882778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'Graphs New'!$B$22</c:f>
              <c:strCache>
                <c:ptCount val="1"/>
                <c:pt idx="0">
                  <c:v>All</c:v>
                </c:pt>
              </c:strCache>
            </c:strRef>
          </c:tx>
          <c:spPr>
            <a:solidFill>
              <a:schemeClr val="accent3">
                <a:lumMod val="75000"/>
              </a:schemeClr>
            </a:solidFill>
            <a:ln>
              <a:noFill/>
            </a:ln>
            <a:effectLst/>
          </c:spPr>
          <c:invertIfNegative val="0"/>
          <c:cat>
            <c:strRef>
              <c:f>'Graphs New'!$C$21:$E$21</c:f>
              <c:strCache>
                <c:ptCount val="3"/>
                <c:pt idx="0">
                  <c:v>ETH</c:v>
                </c:pt>
                <c:pt idx="1">
                  <c:v>Roche e601</c:v>
                </c:pt>
                <c:pt idx="2">
                  <c:v>Roche e602</c:v>
                </c:pt>
              </c:strCache>
            </c:strRef>
          </c:cat>
          <c:val>
            <c:numRef>
              <c:f>'Graphs New'!$C$22:$E$22</c:f>
              <c:numCache>
                <c:formatCode>General</c:formatCode>
                <c:ptCount val="3"/>
                <c:pt idx="0">
                  <c:v>14</c:v>
                </c:pt>
                <c:pt idx="1">
                  <c:v>16</c:v>
                </c:pt>
                <c:pt idx="2">
                  <c:v>16</c:v>
                </c:pt>
              </c:numCache>
            </c:numRef>
          </c:val>
          <c:extLst>
            <c:ext xmlns:c16="http://schemas.microsoft.com/office/drawing/2014/chart" uri="{C3380CC4-5D6E-409C-BE32-E72D297353CC}">
              <c16:uniqueId val="{00000000-B36A-204F-8FE4-D1A4BF86A4B1}"/>
            </c:ext>
          </c:extLst>
        </c:ser>
        <c:ser>
          <c:idx val="1"/>
          <c:order val="1"/>
          <c:tx>
            <c:strRef>
              <c:f>'Graphs New'!$B$23</c:f>
              <c:strCache>
                <c:ptCount val="1"/>
                <c:pt idx="0">
                  <c:v>Men</c:v>
                </c:pt>
              </c:strCache>
            </c:strRef>
          </c:tx>
          <c:spPr>
            <a:solidFill>
              <a:srgbClr val="5B9BD5">
                <a:lumMod val="50000"/>
              </a:srgbClr>
            </a:solidFill>
            <a:ln>
              <a:noFill/>
            </a:ln>
            <a:effectLst/>
          </c:spPr>
          <c:invertIfNegative val="0"/>
          <c:cat>
            <c:strRef>
              <c:f>'Graphs New'!$C$21:$E$21</c:f>
              <c:strCache>
                <c:ptCount val="3"/>
                <c:pt idx="0">
                  <c:v>ETH</c:v>
                </c:pt>
                <c:pt idx="1">
                  <c:v>Roche e601</c:v>
                </c:pt>
                <c:pt idx="2">
                  <c:v>Roche e602</c:v>
                </c:pt>
              </c:strCache>
            </c:strRef>
          </c:cat>
          <c:val>
            <c:numRef>
              <c:f>'Graphs New'!$C$23:$E$23</c:f>
              <c:numCache>
                <c:formatCode>General</c:formatCode>
                <c:ptCount val="3"/>
                <c:pt idx="0">
                  <c:v>14</c:v>
                </c:pt>
                <c:pt idx="1">
                  <c:v>17</c:v>
                </c:pt>
                <c:pt idx="2">
                  <c:v>16</c:v>
                </c:pt>
              </c:numCache>
            </c:numRef>
          </c:val>
          <c:extLst>
            <c:ext xmlns:c16="http://schemas.microsoft.com/office/drawing/2014/chart" uri="{C3380CC4-5D6E-409C-BE32-E72D297353CC}">
              <c16:uniqueId val="{00000001-B36A-204F-8FE4-D1A4BF86A4B1}"/>
            </c:ext>
          </c:extLst>
        </c:ser>
        <c:ser>
          <c:idx val="2"/>
          <c:order val="2"/>
          <c:tx>
            <c:strRef>
              <c:f>'Graphs New'!$B$24</c:f>
              <c:strCache>
                <c:ptCount val="1"/>
                <c:pt idx="0">
                  <c:v>Women</c:v>
                </c:pt>
              </c:strCache>
            </c:strRef>
          </c:tx>
          <c:spPr>
            <a:solidFill>
              <a:srgbClr val="C00000"/>
            </a:solidFill>
            <a:ln>
              <a:noFill/>
            </a:ln>
            <a:effectLst/>
          </c:spPr>
          <c:invertIfNegative val="0"/>
          <c:cat>
            <c:strRef>
              <c:f>'Graphs New'!$C$21:$E$21</c:f>
              <c:strCache>
                <c:ptCount val="3"/>
                <c:pt idx="0">
                  <c:v>ETH</c:v>
                </c:pt>
                <c:pt idx="1">
                  <c:v>Roche e601</c:v>
                </c:pt>
                <c:pt idx="2">
                  <c:v>Roche e602</c:v>
                </c:pt>
              </c:strCache>
            </c:strRef>
          </c:cat>
          <c:val>
            <c:numRef>
              <c:f>'Graphs New'!$C$24:$E$24</c:f>
              <c:numCache>
                <c:formatCode>General</c:formatCode>
                <c:ptCount val="3"/>
                <c:pt idx="0">
                  <c:v>12</c:v>
                </c:pt>
                <c:pt idx="1">
                  <c:v>11</c:v>
                </c:pt>
                <c:pt idx="2">
                  <c:v>10</c:v>
                </c:pt>
              </c:numCache>
            </c:numRef>
          </c:val>
          <c:extLst>
            <c:ext xmlns:c16="http://schemas.microsoft.com/office/drawing/2014/chart" uri="{C3380CC4-5D6E-409C-BE32-E72D297353CC}">
              <c16:uniqueId val="{00000002-B36A-204F-8FE4-D1A4BF86A4B1}"/>
            </c:ext>
          </c:extLst>
        </c:ser>
        <c:dLbls>
          <c:showLegendKey val="0"/>
          <c:showVal val="0"/>
          <c:showCatName val="0"/>
          <c:showSerName val="0"/>
          <c:showPercent val="0"/>
          <c:showBubbleSize val="0"/>
        </c:dLbls>
        <c:gapWidth val="219"/>
        <c:overlap val="-27"/>
        <c:axId val="474823976"/>
        <c:axId val="474821024"/>
      </c:barChart>
      <c:catAx>
        <c:axId val="474823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4821024"/>
        <c:crosses val="autoZero"/>
        <c:auto val="1"/>
        <c:lblAlgn val="ctr"/>
        <c:lblOffset val="100"/>
        <c:noMultiLvlLbl val="0"/>
      </c:catAx>
      <c:valAx>
        <c:axId val="47482102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sz="1600" baseline="0" dirty="0"/>
                  <a:t>99th Percentile ng/L</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4823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83FFA-3E67-DB41-B3A2-21169D97D067}" type="datetimeFigureOut">
              <a:rPr lang="en-US" smtClean="0"/>
              <a:pPr/>
              <a:t>3/31/2020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0BE9DC-4AA4-B44E-8F32-4AD1D72B1777}" type="slidenum">
              <a:rPr lang="en-US" smtClean="0"/>
              <a:pPr/>
              <a:t>‹#›</a:t>
            </a:fld>
            <a:endParaRPr lang="en-US" dirty="0"/>
          </a:p>
        </p:txBody>
      </p:sp>
    </p:spTree>
    <p:extLst>
      <p:ext uri="{BB962C8B-B14F-4D97-AF65-F5344CB8AC3E}">
        <p14:creationId xmlns:p14="http://schemas.microsoft.com/office/powerpoint/2010/main" val="30941348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524B2-032A-9342-AADA-6B28D1DAB08B}" type="datetimeFigureOut">
              <a:rPr lang="en-US" smtClean="0"/>
              <a:pPr/>
              <a:t>3/31/2020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F8BBE-5964-3B4B-9F39-2C8B2758F633}" type="slidenum">
              <a:rPr lang="en-US" smtClean="0"/>
              <a:pPr/>
              <a:t>‹#›</a:t>
            </a:fld>
            <a:endParaRPr lang="en-US" dirty="0"/>
          </a:p>
        </p:txBody>
      </p:sp>
    </p:spTree>
    <p:extLst>
      <p:ext uri="{BB962C8B-B14F-4D97-AF65-F5344CB8AC3E}">
        <p14:creationId xmlns:p14="http://schemas.microsoft.com/office/powerpoint/2010/main" val="134856051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3.png"/><Relationship Id="rId7" Type="http://schemas.openxmlformats.org/officeDocument/2006/relationships/hyperlink" Target="https://www.facebook.com/ClinicalChemistry" TargetMode="External"/><Relationship Id="rId2" Type="http://schemas.openxmlformats.org/officeDocument/2006/relationships/hyperlink" Target="https://www.youtube.com/user/ClinicalChemistry" TargetMode="External"/><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s://twitter.com/Clin_Chem_AACC" TargetMode="Externa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p:cNvSpPr/>
          <p:nvPr userDrawn="1"/>
        </p:nvSpPr>
        <p:spPr>
          <a:xfrm>
            <a:off x="-1380" y="3836"/>
            <a:ext cx="9144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p:txBody>
          <a:bodyPr/>
          <a:lstStyle>
            <a:lvl1pPr>
              <a:defRPr sz="2000">
                <a:solidFill>
                  <a:schemeClr val="accent4"/>
                </a:solidFill>
                <a:latin typeface="Arial"/>
                <a:cs typeface="Arial"/>
              </a:defRPr>
            </a:lvl1pPr>
          </a:lstStyle>
          <a:p>
            <a:fld id="{B897C2A1-9313-CA4F-AEA9-36A479C1E1AD}" type="slidenum">
              <a:rPr lang="en-US" smtClean="0"/>
              <a:pPr/>
              <a:t>‹#›</a:t>
            </a:fld>
            <a:endParaRPr lang="en-US" dirty="0"/>
          </a:p>
        </p:txBody>
      </p:sp>
      <p:sp>
        <p:nvSpPr>
          <p:cNvPr id="12" name="Title 1"/>
          <p:cNvSpPr txBox="1">
            <a:spLocks/>
          </p:cNvSpPr>
          <p:nvPr userDrawn="1"/>
        </p:nvSpPr>
        <p:spPr>
          <a:xfrm>
            <a:off x="685800" y="1328968"/>
            <a:ext cx="3304744" cy="3911456"/>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3600" b="1" kern="1200">
                <a:solidFill>
                  <a:srgbClr val="1F1F1F"/>
                </a:solidFill>
                <a:latin typeface="Arial"/>
                <a:ea typeface="+mj-ea"/>
                <a:cs typeface="Arial"/>
              </a:defRPr>
            </a:lvl1pPr>
          </a:lstStyle>
          <a:p>
            <a:br>
              <a:rPr lang="en-US" sz="4000" dirty="0">
                <a:solidFill>
                  <a:schemeClr val="bg1">
                    <a:lumMod val="50000"/>
                  </a:schemeClr>
                </a:solidFill>
              </a:rPr>
            </a:br>
            <a:endParaRPr lang="en-US" sz="6700" dirty="0">
              <a:solidFill>
                <a:schemeClr val="bg1">
                  <a:lumMod val="50000"/>
                </a:schemeClr>
              </a:solidFill>
            </a:endParaRPr>
          </a:p>
        </p:txBody>
      </p:sp>
      <p:sp>
        <p:nvSpPr>
          <p:cNvPr id="2" name="TextBox 1"/>
          <p:cNvSpPr txBox="1"/>
          <p:nvPr userDrawn="1"/>
        </p:nvSpPr>
        <p:spPr>
          <a:xfrm>
            <a:off x="-1380" y="867303"/>
            <a:ext cx="9144000" cy="923330"/>
          </a:xfrm>
          <a:prstGeom prst="rect">
            <a:avLst/>
          </a:prstGeom>
          <a:solidFill>
            <a:schemeClr val="bg1">
              <a:lumMod val="75000"/>
            </a:schemeClr>
          </a:solidFill>
        </p:spPr>
        <p:txBody>
          <a:bodyPr wrap="square" rtlCol="0">
            <a:spAutoFit/>
          </a:bodyPr>
          <a:lstStyle/>
          <a:p>
            <a:pPr algn="ctr"/>
            <a:r>
              <a:rPr lang="en-US" sz="5400" b="0" dirty="0">
                <a:solidFill>
                  <a:srgbClr val="B11F24"/>
                </a:solidFill>
              </a:rPr>
              <a:t>Journal Club</a:t>
            </a:r>
          </a:p>
        </p:txBody>
      </p:sp>
      <p:pic>
        <p:nvPicPr>
          <p:cNvPr id="8" name="Picture 7" descr="AACC+tag_horiz_rgb.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5657" y="199780"/>
            <a:ext cx="2386209" cy="3928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320800"/>
            <a:ext cx="2057400" cy="48053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320800"/>
            <a:ext cx="6019800" cy="48053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dirty="0"/>
          </a:p>
        </p:txBody>
      </p:sp>
      <p:sp>
        <p:nvSpPr>
          <p:cNvPr id="5" name="Title 1"/>
          <p:cNvSpPr>
            <a:spLocks noGrp="1"/>
          </p:cNvSpPr>
          <p:nvPr>
            <p:ph type="title"/>
          </p:nvPr>
        </p:nvSpPr>
        <p:spPr>
          <a:xfrm>
            <a:off x="1303175" y="693855"/>
            <a:ext cx="7250202" cy="747396"/>
          </a:xfrm>
        </p:spPr>
        <p:txBody>
          <a:bodyPr/>
          <a:lstStyle/>
          <a:p>
            <a:r>
              <a:rPr lang="en-US" dirty="0"/>
              <a:t>Slide headline goes here</a:t>
            </a:r>
          </a:p>
        </p:txBody>
      </p:sp>
      <p:sp>
        <p:nvSpPr>
          <p:cNvPr id="7" name="Content Placeholder 2"/>
          <p:cNvSpPr>
            <a:spLocks noGrp="1"/>
          </p:cNvSpPr>
          <p:nvPr>
            <p:ph idx="1"/>
          </p:nvPr>
        </p:nvSpPr>
        <p:spPr>
          <a:xfrm>
            <a:off x="1303175" y="1441251"/>
            <a:ext cx="7250202" cy="3794183"/>
          </a:xfrm>
        </p:spPr>
        <p:txBody>
          <a:bodyPr/>
          <a:lstStyle/>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marL="0" indent="0">
              <a:buNone/>
            </a:pPr>
            <a:r>
              <a:rPr lang="en-US" dirty="0"/>
              <a:t>Slide text goes here.</a:t>
            </a:r>
          </a:p>
          <a:p>
            <a:pPr lvl="1"/>
            <a:r>
              <a:rPr lang="en-US" dirty="0"/>
              <a:t>Bulleted list item</a:t>
            </a:r>
          </a:p>
          <a:p>
            <a:pPr lvl="1"/>
            <a:r>
              <a:rPr lang="en-US" dirty="0"/>
              <a:t>Bulleted list item</a:t>
            </a:r>
          </a:p>
          <a:p>
            <a:pPr lvl="1"/>
            <a:r>
              <a:rPr lang="en-US" dirty="0"/>
              <a:t>Bulleted list item</a:t>
            </a:r>
          </a:p>
          <a:p>
            <a:pPr lvl="1"/>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897C2A1-9313-CA4F-AEA9-36A479C1E1AD}" type="slidenum">
              <a:rPr lang="en-US" smtClean="0"/>
              <a:pPr/>
              <a:t>‹#›</a:t>
            </a:fld>
            <a:endParaRPr lang="en-US" dirty="0"/>
          </a:p>
        </p:txBody>
      </p:sp>
      <p:sp>
        <p:nvSpPr>
          <p:cNvPr id="4" name="TextBox 1"/>
          <p:cNvSpPr txBox="1">
            <a:spLocks noChangeArrowheads="1"/>
          </p:cNvSpPr>
          <p:nvPr userDrawn="1"/>
        </p:nvSpPr>
        <p:spPr bwMode="auto">
          <a:xfrm flipH="1">
            <a:off x="1333409" y="1388341"/>
            <a:ext cx="6375581" cy="2616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endParaRPr lang="en-US" sz="2000" dirty="0">
              <a:solidFill>
                <a:srgbClr val="7F7F7F"/>
              </a:solidFill>
              <a:latin typeface="Times New Roman" pitchFamily="18" charset="0"/>
              <a:ea typeface="MS PGothic" pitchFamily="34" charset="-128"/>
            </a:endParaRPr>
          </a:p>
          <a:p>
            <a:pPr algn="ctr" defTabSz="914400" eaLnBrk="1" hangingPunct="1">
              <a:defRPr/>
            </a:pPr>
            <a:r>
              <a:rPr lang="en-US" sz="2400" kern="1200" dirty="0">
                <a:solidFill>
                  <a:srgbClr val="000000"/>
                </a:solidFill>
                <a:latin typeface="Arial" charset="0"/>
                <a:ea typeface="+mn-ea"/>
                <a:cs typeface="Arial" charset="0"/>
              </a:rPr>
              <a:t>Thank you for participating in this month’s</a:t>
            </a:r>
          </a:p>
          <a:p>
            <a:pPr algn="ctr" defTabSz="914400" eaLnBrk="1" hangingPunct="1">
              <a:defRPr/>
            </a:pPr>
            <a:r>
              <a:rPr lang="en-US" sz="2400" i="1" kern="1200" dirty="0">
                <a:solidFill>
                  <a:srgbClr val="000000"/>
                </a:solidFill>
                <a:latin typeface="Arial" charset="0"/>
                <a:ea typeface="+mn-ea"/>
                <a:cs typeface="Arial" charset="0"/>
              </a:rPr>
              <a:t>Clinical Chemistry </a:t>
            </a:r>
            <a:r>
              <a:rPr lang="en-US" sz="2400" kern="1200" dirty="0">
                <a:solidFill>
                  <a:srgbClr val="000000"/>
                </a:solidFill>
                <a:latin typeface="Arial" charset="0"/>
                <a:ea typeface="+mn-ea"/>
                <a:cs typeface="Arial" charset="0"/>
              </a:rPr>
              <a:t>Journal Club.</a:t>
            </a:r>
          </a:p>
          <a:p>
            <a:pPr algn="ctr" defTabSz="914400" eaLnBrk="1" hangingPunct="1">
              <a:defRPr/>
            </a:pPr>
            <a:endParaRPr lang="en-US" sz="2400" kern="1200" dirty="0">
              <a:solidFill>
                <a:srgbClr val="000000"/>
              </a:solidFill>
              <a:latin typeface="Arial" charset="0"/>
              <a:ea typeface="+mn-ea"/>
              <a:cs typeface="Arial" charset="0"/>
            </a:endParaRPr>
          </a:p>
          <a:p>
            <a:pPr algn="ctr" defTabSz="914400" eaLnBrk="1" hangingPunct="1">
              <a:defRPr/>
            </a:pPr>
            <a:r>
              <a:rPr lang="en-US" sz="2400" kern="1200" dirty="0">
                <a:solidFill>
                  <a:srgbClr val="000000"/>
                </a:solidFill>
                <a:latin typeface="Arial" charset="0"/>
                <a:ea typeface="+mn-ea"/>
                <a:cs typeface="Arial" charset="0"/>
              </a:rPr>
              <a:t>Additional Journal Clubs are available at</a:t>
            </a:r>
          </a:p>
          <a:p>
            <a:pPr algn="ctr" defTabSz="914400" eaLnBrk="1" hangingPunct="1">
              <a:defRPr/>
            </a:pPr>
            <a:r>
              <a:rPr lang="en-US" sz="2400" kern="1200" dirty="0">
                <a:solidFill>
                  <a:srgbClr val="B11F24"/>
                </a:solidFill>
                <a:latin typeface="Arial" charset="0"/>
                <a:ea typeface="+mn-ea"/>
                <a:cs typeface="Arial" charset="0"/>
              </a:rPr>
              <a:t>www.clinchem.org</a:t>
            </a:r>
          </a:p>
          <a:p>
            <a:pPr algn="ctr" defTabSz="914400" eaLnBrk="1" hangingPunct="1">
              <a:defRPr/>
            </a:pPr>
            <a:endParaRPr lang="en-US" sz="2400" kern="1200" dirty="0">
              <a:solidFill>
                <a:srgbClr val="C00000"/>
              </a:solidFill>
              <a:latin typeface="Arial" charset="0"/>
              <a:ea typeface="+mn-ea"/>
              <a:cs typeface="Arial" charset="0"/>
            </a:endParaRPr>
          </a:p>
        </p:txBody>
      </p:sp>
      <p:sp>
        <p:nvSpPr>
          <p:cNvPr id="9" name="TextBox 2"/>
          <p:cNvSpPr txBox="1">
            <a:spLocks noChangeArrowheads="1"/>
          </p:cNvSpPr>
          <p:nvPr userDrawn="1"/>
        </p:nvSpPr>
        <p:spPr bwMode="auto">
          <a:xfrm>
            <a:off x="3881730" y="4300850"/>
            <a:ext cx="1270000" cy="400050"/>
          </a:xfrm>
          <a:prstGeom prst="rect">
            <a:avLst/>
          </a:prstGeom>
          <a:noFill/>
          <a:ln>
            <a:noFill/>
          </a:ln>
        </p:spPr>
        <p:txBody>
          <a:bodyPr wrap="none">
            <a:spAutoFit/>
          </a:bodyPr>
          <a:lstStyle>
            <a:lvl1pPr eaLnBrk="0" hangingPunct="0">
              <a:defRPr>
                <a:solidFill>
                  <a:schemeClr val="tx1"/>
                </a:solidFill>
                <a:latin typeface="Arial" charset="0"/>
                <a:ea typeface="ＭＳ Ｐゴシック" pitchFamily="28" charset="-128"/>
              </a:defRPr>
            </a:lvl1pPr>
            <a:lvl2pPr marL="742950" indent="-285750" eaLnBrk="0" hangingPunct="0">
              <a:defRPr>
                <a:solidFill>
                  <a:schemeClr val="tx1"/>
                </a:solidFill>
                <a:latin typeface="Arial" charset="0"/>
                <a:ea typeface="ＭＳ Ｐゴシック" pitchFamily="28" charset="-128"/>
              </a:defRPr>
            </a:lvl2pPr>
            <a:lvl3pPr marL="1143000" indent="-228600" eaLnBrk="0" hangingPunct="0">
              <a:defRPr>
                <a:solidFill>
                  <a:schemeClr val="tx1"/>
                </a:solidFill>
                <a:latin typeface="Arial" charset="0"/>
                <a:ea typeface="ＭＳ Ｐゴシック" pitchFamily="28" charset="-128"/>
              </a:defRPr>
            </a:lvl3pPr>
            <a:lvl4pPr marL="1600200" indent="-228600" eaLnBrk="0" hangingPunct="0">
              <a:defRPr>
                <a:solidFill>
                  <a:schemeClr val="tx1"/>
                </a:solidFill>
                <a:latin typeface="Arial" charset="0"/>
                <a:ea typeface="ＭＳ Ｐゴシック" pitchFamily="28" charset="-128"/>
              </a:defRPr>
            </a:lvl4pPr>
            <a:lvl5pPr marL="2057400" indent="-228600" eaLnBrk="0" hangingPunct="0">
              <a:defRPr>
                <a:solidFill>
                  <a:schemeClr val="tx1"/>
                </a:solidFill>
                <a:latin typeface="Arial" charset="0"/>
                <a:ea typeface="ＭＳ Ｐゴシック" pitchFamily="28"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28"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28"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28"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28" charset="-128"/>
              </a:defRPr>
            </a:lvl9pPr>
          </a:lstStyle>
          <a:p>
            <a:pPr defTabSz="914400" eaLnBrk="1" hangingPunct="1">
              <a:defRPr/>
            </a:pPr>
            <a:r>
              <a:rPr lang="en-US" sz="2000" dirty="0">
                <a:solidFill>
                  <a:srgbClr val="000000"/>
                </a:solidFill>
                <a:latin typeface="+mn-lt"/>
              </a:rPr>
              <a:t>Follow us</a:t>
            </a:r>
          </a:p>
        </p:txBody>
      </p:sp>
      <p:pic>
        <p:nvPicPr>
          <p:cNvPr id="10" name="Picture 9" descr="http://upload.wikimedia.org/wikipedia/commons/4/41/YouTube_icon_block.png">
            <a:hlinkClick r:id="rId2"/>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00942" y="4868949"/>
            <a:ext cx="457200" cy="457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http://icons.iconarchive.com/icons/limav/flat-gradient-social/512/Twitter-icon.png">
            <a:hlinkClick r:id="rId4"/>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015004" y="4845879"/>
            <a:ext cx="501726" cy="501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29409" y="4868062"/>
            <a:ext cx="457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12">
            <a:hlinkClick r:id="rId7"/>
          </p:cNvPr>
          <p:cNvPicPr>
            <a:picLocks noChangeAspect="1" noChangeArrowheads="1"/>
          </p:cNvPicPr>
          <p:nvPr userDrawn="1"/>
        </p:nvPicPr>
        <p:blipFill rotWithShape="1">
          <a:blip r:embed="rId8">
            <a:extLst>
              <a:ext uri="{28A0092B-C50C-407E-A947-70E740481C1C}">
                <a14:useLocalDpi xmlns:a14="http://schemas.microsoft.com/office/drawing/2010/main" val="0"/>
              </a:ext>
            </a:extLst>
          </a:blip>
          <a:srcRect/>
          <a:stretch/>
        </p:blipFill>
        <p:spPr bwMode="auto">
          <a:xfrm>
            <a:off x="3454690" y="4852947"/>
            <a:ext cx="457200" cy="489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96720"/>
            <a:ext cx="3008313" cy="116205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696720"/>
            <a:ext cx="5111750" cy="442944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97200"/>
            <a:ext cx="3008313" cy="3128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798319"/>
            <a:ext cx="5486400" cy="292925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897C2A1-9313-CA4F-AEA9-36A479C1E1A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03175" y="812591"/>
            <a:ext cx="7250202" cy="747396"/>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303175" y="1559987"/>
            <a:ext cx="7250202" cy="379418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411850" y="6243335"/>
            <a:ext cx="730770" cy="365125"/>
          </a:xfrm>
          <a:prstGeom prst="rect">
            <a:avLst/>
          </a:prstGeom>
        </p:spPr>
        <p:txBody>
          <a:bodyPr vert="horz" lIns="91440" tIns="45720" rIns="91440" bIns="45720" rtlCol="0" anchor="ctr"/>
          <a:lstStyle>
            <a:lvl1pPr algn="l">
              <a:defRPr sz="2000">
                <a:solidFill>
                  <a:srgbClr val="81ADA8"/>
                </a:solidFill>
                <a:latin typeface="Arial"/>
                <a:cs typeface="Arial"/>
              </a:defRPr>
            </a:lvl1pPr>
          </a:lstStyle>
          <a:p>
            <a:fld id="{B897C2A1-9313-CA4F-AEA9-36A479C1E1AD}" type="slidenum">
              <a:rPr lang="en-US" smtClean="0"/>
              <a:pPr/>
              <a:t>‹#›</a:t>
            </a:fld>
            <a:endParaRPr lang="en-US" dirty="0"/>
          </a:p>
        </p:txBody>
      </p:sp>
      <p:cxnSp>
        <p:nvCxnSpPr>
          <p:cNvPr id="14" name="Straight Connector 13"/>
          <p:cNvCxnSpPr/>
          <p:nvPr userDrawn="1"/>
        </p:nvCxnSpPr>
        <p:spPr>
          <a:xfrm>
            <a:off x="1935678" y="6459403"/>
            <a:ext cx="6042561" cy="0"/>
          </a:xfrm>
          <a:prstGeom prst="line">
            <a:avLst/>
          </a:prstGeom>
          <a:ln w="6350" cap="flat" cmpd="sng" algn="ctr">
            <a:solidFill>
              <a:schemeClr val="accent4"/>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Picture 6" descr="ClinChem_2lines_title_B12025.eps"/>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3866" y="6046297"/>
            <a:ext cx="1871134" cy="777838"/>
          </a:xfrm>
          <a:prstGeom prst="rect">
            <a:avLst/>
          </a:prstGeom>
        </p:spPr>
      </p:pic>
      <p:pic>
        <p:nvPicPr>
          <p:cNvPr id="4" name="Picture 3" descr="AACC+tag_horiz_rgb.eps"/>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850927" y="276426"/>
            <a:ext cx="2023533" cy="33317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0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doi.org/10.1093/clinchem/hvz029"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3"/>
          <p:cNvSpPr txBox="1">
            <a:spLocks/>
          </p:cNvSpPr>
          <p:nvPr/>
        </p:nvSpPr>
        <p:spPr>
          <a:xfrm>
            <a:off x="3719745" y="1971073"/>
            <a:ext cx="5343896" cy="4708408"/>
          </a:xfrm>
          <a:prstGeom prst="rect">
            <a:avLst/>
          </a:prstGeom>
          <a:solidFill>
            <a:schemeClr val="bg1"/>
          </a:solidFill>
          <a:ln w="19050">
            <a:solidFill>
              <a:schemeClr val="tx1"/>
            </a:solidFill>
          </a:ln>
        </p:spPr>
        <p:txBody>
          <a:bodyPr rtlCol="0">
            <a:normAutofit fontScale="47500" lnSpcReduction="20000"/>
          </a:bodyPr>
          <a:lst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SzPct val="70000"/>
              <a:buFont typeface="Courier New"/>
              <a:buChar char="o"/>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1600" b="1" dirty="0"/>
          </a:p>
          <a:p>
            <a:pPr marL="0" indent="0">
              <a:buNone/>
            </a:pPr>
            <a:r>
              <a:rPr lang="en-US" sz="4200" b="1" dirty="0"/>
              <a:t>Sex-Specific 99th Percentile Upper Reference Limits for High Sensitivity Cardiac Troponin Assays Derived Using a Universal Sample Bank </a:t>
            </a:r>
          </a:p>
          <a:p>
            <a:pPr marL="0" indent="0">
              <a:buNone/>
            </a:pPr>
            <a:endParaRPr lang="en-US" sz="4200" dirty="0"/>
          </a:p>
          <a:p>
            <a:pPr marL="0" indent="0">
              <a:buNone/>
            </a:pPr>
            <a:r>
              <a:rPr lang="en-US" sz="4200" dirty="0">
                <a:latin typeface="Arial" pitchFamily="34" charset="0"/>
                <a:cs typeface="Arial" pitchFamily="34" charset="0"/>
              </a:rPr>
              <a:t>F.S. Apple, A.H.B. Wu, Y. Sandoval, A. Sexter, S.A. Love, G. Myers, K. Schultz, S-H. Duh, R.H. Christenson</a:t>
            </a:r>
          </a:p>
          <a:p>
            <a:pPr marL="0" indent="0">
              <a:buFont typeface="Arial" charset="0"/>
              <a:buNone/>
              <a:defRPr/>
            </a:pPr>
            <a:endParaRPr lang="en-US" sz="4200" dirty="0">
              <a:latin typeface="Arial" pitchFamily="34" charset="0"/>
              <a:cs typeface="Arial" pitchFamily="34" charset="0"/>
            </a:endParaRPr>
          </a:p>
          <a:p>
            <a:pPr marL="0" indent="0">
              <a:buFont typeface="Arial" charset="0"/>
              <a:buNone/>
              <a:defRPr/>
            </a:pPr>
            <a:r>
              <a:rPr lang="en-US" sz="4200" dirty="0">
                <a:latin typeface="Arial" pitchFamily="34" charset="0"/>
                <a:cs typeface="Arial" pitchFamily="34" charset="0"/>
              </a:rPr>
              <a:t>March 2020</a:t>
            </a:r>
            <a:endParaRPr lang="en-US" sz="4200" dirty="0">
              <a:solidFill>
                <a:srgbClr val="C00000"/>
              </a:solidFill>
              <a:latin typeface="Arial" pitchFamily="34" charset="0"/>
              <a:cs typeface="Arial" pitchFamily="34" charset="0"/>
            </a:endParaRPr>
          </a:p>
          <a:p>
            <a:pPr marL="0" indent="0">
              <a:buFont typeface="Arial" pitchFamily="34" charset="0"/>
              <a:buNone/>
              <a:defRPr/>
            </a:pPr>
            <a:endParaRPr lang="en-US" sz="4200" dirty="0">
              <a:latin typeface="Arial" pitchFamily="34" charset="0"/>
              <a:cs typeface="Arial" pitchFamily="34" charset="0"/>
            </a:endParaRPr>
          </a:p>
          <a:p>
            <a:pPr marL="0" indent="0">
              <a:buFont typeface="Arial" pitchFamily="34" charset="0"/>
              <a:buNone/>
              <a:defRPr/>
            </a:pPr>
            <a:r>
              <a:rPr lang="en-US" sz="4400" dirty="0">
                <a:hlinkClick r:id="rId2"/>
              </a:rPr>
              <a:t>https://doi.org/10.1093/clinchem/hvz029</a:t>
            </a:r>
            <a:endParaRPr lang="en-US" sz="4400" dirty="0"/>
          </a:p>
          <a:p>
            <a:pPr marL="0" indent="0">
              <a:buFont typeface="Arial" pitchFamily="34" charset="0"/>
              <a:buNone/>
              <a:defRPr/>
            </a:pPr>
            <a:endParaRPr lang="en-US" sz="4200" dirty="0">
              <a:latin typeface="Arial" pitchFamily="34" charset="0"/>
              <a:cs typeface="Arial" pitchFamily="34" charset="0"/>
            </a:endParaRPr>
          </a:p>
          <a:p>
            <a:pPr marL="0" indent="0">
              <a:buFont typeface="Arial" pitchFamily="34" charset="0"/>
              <a:buNone/>
              <a:defRPr/>
            </a:pPr>
            <a:r>
              <a:rPr lang="en-US" sz="3800" dirty="0">
                <a:latin typeface="Arial" pitchFamily="34" charset="0"/>
                <a:cs typeface="Arial" pitchFamily="34" charset="0"/>
              </a:rPr>
              <a:t>© Copyright 2020 by the American Association for Clinical Chemistry</a:t>
            </a:r>
          </a:p>
        </p:txBody>
      </p:sp>
      <p:pic>
        <p:nvPicPr>
          <p:cNvPr id="2" name="Picture 1">
            <a:extLst>
              <a:ext uri="{FF2B5EF4-FFF2-40B4-BE49-F238E27FC236}">
                <a16:creationId xmlns:a16="http://schemas.microsoft.com/office/drawing/2014/main" id="{81AD884E-0551-427A-A1F9-DFCEF922869C}"/>
              </a:ext>
            </a:extLst>
          </p:cNvPr>
          <p:cNvPicPr>
            <a:picLocks noChangeAspect="1"/>
          </p:cNvPicPr>
          <p:nvPr/>
        </p:nvPicPr>
        <p:blipFill>
          <a:blip r:embed="rId3"/>
          <a:stretch>
            <a:fillRect/>
          </a:stretch>
        </p:blipFill>
        <p:spPr>
          <a:xfrm>
            <a:off x="80359" y="1971073"/>
            <a:ext cx="3496686" cy="4708408"/>
          </a:xfrm>
          <a:prstGeom prst="rect">
            <a:avLst/>
          </a:prstGeom>
        </p:spPr>
      </p:pic>
    </p:spTree>
    <p:extLst>
      <p:ext uri="{BB962C8B-B14F-4D97-AF65-F5344CB8AC3E}">
        <p14:creationId xmlns:p14="http://schemas.microsoft.com/office/powerpoint/2010/main" val="287698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10</a:t>
            </a:fld>
            <a:endParaRPr lang="en-US" dirty="0"/>
          </a:p>
        </p:txBody>
      </p:sp>
      <p:sp>
        <p:nvSpPr>
          <p:cNvPr id="7" name="TextBox 6"/>
          <p:cNvSpPr txBox="1"/>
          <p:nvPr/>
        </p:nvSpPr>
        <p:spPr>
          <a:xfrm>
            <a:off x="159201" y="54473"/>
            <a:ext cx="6654554" cy="830997"/>
          </a:xfrm>
          <a:prstGeom prst="rect">
            <a:avLst/>
          </a:prstGeom>
          <a:noFill/>
        </p:spPr>
        <p:txBody>
          <a:bodyPr wrap="square" rtlCol="0">
            <a:spAutoFit/>
          </a:bodyPr>
          <a:lstStyle/>
          <a:p>
            <a:r>
              <a:rPr lang="en-US" altLang="en-US" sz="2400" b="1" dirty="0"/>
              <a:t>hs-cTnI and hs-cTnT Assays Non-parametric 99</a:t>
            </a:r>
            <a:r>
              <a:rPr lang="en-US" altLang="en-US" sz="2400" b="1" baseline="30000" dirty="0"/>
              <a:t>th</a:t>
            </a:r>
            <a:r>
              <a:rPr lang="en-US" altLang="en-US" sz="2400" b="1" dirty="0"/>
              <a:t> Percentile URLs</a:t>
            </a:r>
            <a:endParaRPr lang="en-US" sz="2400" b="1" dirty="0">
              <a:latin typeface="+mj-lt"/>
            </a:endParaRPr>
          </a:p>
        </p:txBody>
      </p:sp>
      <p:sp>
        <p:nvSpPr>
          <p:cNvPr id="3" name="Rectangle 2"/>
          <p:cNvSpPr/>
          <p:nvPr/>
        </p:nvSpPr>
        <p:spPr>
          <a:xfrm>
            <a:off x="1948923" y="5477271"/>
            <a:ext cx="6828312" cy="923330"/>
          </a:xfrm>
          <a:prstGeom prst="rect">
            <a:avLst/>
          </a:prstGeom>
          <a:solidFill>
            <a:schemeClr val="bg1">
              <a:lumMod val="75000"/>
            </a:schemeClr>
          </a:solidFill>
        </p:spPr>
        <p:txBody>
          <a:bodyPr wrap="square">
            <a:spAutoFit/>
          </a:bodyPr>
          <a:lstStyle/>
          <a:p>
            <a:r>
              <a:rPr lang="en-US" b="1" dirty="0">
                <a:solidFill>
                  <a:srgbClr val="B11F24"/>
                </a:solidFill>
              </a:rPr>
              <a:t>Figure 2.</a:t>
            </a:r>
            <a:r>
              <a:rPr lang="en-US" dirty="0">
                <a:solidFill>
                  <a:srgbClr val="B11F24"/>
                </a:solidFill>
              </a:rPr>
              <a:t> </a:t>
            </a:r>
            <a:r>
              <a:rPr lang="en-US" altLang="en-US" dirty="0"/>
              <a:t>Schematic representation of hs-cTnI and hs-cTnT assays non-parametric 99</a:t>
            </a:r>
            <a:r>
              <a:rPr lang="en-US" altLang="en-US" baseline="30000" dirty="0"/>
              <a:t>th</a:t>
            </a:r>
            <a:r>
              <a:rPr lang="en-US" altLang="en-US" dirty="0"/>
              <a:t> percentile URLs grouped by assay post exclusion.</a:t>
            </a:r>
            <a:endParaRPr lang="en-US" b="1" dirty="0">
              <a:solidFill>
                <a:srgbClr val="B11F24"/>
              </a:solidFill>
            </a:endParaRPr>
          </a:p>
        </p:txBody>
      </p:sp>
      <p:graphicFrame>
        <p:nvGraphicFramePr>
          <p:cNvPr id="8" name="Chart 7">
            <a:extLst>
              <a:ext uri="{FF2B5EF4-FFF2-40B4-BE49-F238E27FC236}">
                <a16:creationId xmlns:a16="http://schemas.microsoft.com/office/drawing/2014/main" id="{7B0DEA5B-947E-BA40-91B6-A4ABF4CE2436}"/>
              </a:ext>
            </a:extLst>
          </p:cNvPr>
          <p:cNvGraphicFramePr>
            <a:graphicFrameLocks/>
          </p:cNvGraphicFramePr>
          <p:nvPr>
            <p:extLst>
              <p:ext uri="{D42A27DB-BD31-4B8C-83A1-F6EECF244321}">
                <p14:modId xmlns:p14="http://schemas.microsoft.com/office/powerpoint/2010/main" val="176800571"/>
              </p:ext>
            </p:extLst>
          </p:nvPr>
        </p:nvGraphicFramePr>
        <p:xfrm>
          <a:off x="0" y="826079"/>
          <a:ext cx="5501148" cy="44939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30875177-2C9C-5548-ACB7-F65D2293C912}"/>
              </a:ext>
            </a:extLst>
          </p:cNvPr>
          <p:cNvGraphicFramePr>
            <a:graphicFrameLocks/>
          </p:cNvGraphicFramePr>
          <p:nvPr>
            <p:extLst>
              <p:ext uri="{D42A27DB-BD31-4B8C-83A1-F6EECF244321}">
                <p14:modId xmlns:p14="http://schemas.microsoft.com/office/powerpoint/2010/main" val="2303196617"/>
              </p:ext>
            </p:extLst>
          </p:nvPr>
        </p:nvGraphicFramePr>
        <p:xfrm>
          <a:off x="5480462" y="826079"/>
          <a:ext cx="3555702" cy="4493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6267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11</a:t>
            </a:fld>
            <a:endParaRPr lang="en-US" dirty="0"/>
          </a:p>
        </p:txBody>
      </p:sp>
      <p:sp>
        <p:nvSpPr>
          <p:cNvPr id="7" name="TextBox 6"/>
          <p:cNvSpPr txBox="1"/>
          <p:nvPr/>
        </p:nvSpPr>
        <p:spPr>
          <a:xfrm>
            <a:off x="106724" y="45384"/>
            <a:ext cx="6603792" cy="584775"/>
          </a:xfrm>
          <a:prstGeom prst="rect">
            <a:avLst/>
          </a:prstGeom>
          <a:noFill/>
        </p:spPr>
        <p:txBody>
          <a:bodyPr wrap="square" rtlCol="0">
            <a:spAutoFit/>
          </a:bodyPr>
          <a:lstStyle/>
          <a:p>
            <a:r>
              <a:rPr lang="en-US" sz="3200" b="1" dirty="0"/>
              <a:t>Histograms of hs-cTnI Assays</a:t>
            </a:r>
          </a:p>
        </p:txBody>
      </p:sp>
      <p:sp>
        <p:nvSpPr>
          <p:cNvPr id="3" name="Rectangle 2"/>
          <p:cNvSpPr/>
          <p:nvPr/>
        </p:nvSpPr>
        <p:spPr>
          <a:xfrm>
            <a:off x="2066306" y="5353835"/>
            <a:ext cx="6828312" cy="1200329"/>
          </a:xfrm>
          <a:prstGeom prst="rect">
            <a:avLst/>
          </a:prstGeom>
          <a:solidFill>
            <a:schemeClr val="bg1">
              <a:lumMod val="75000"/>
            </a:schemeClr>
          </a:solidFill>
        </p:spPr>
        <p:txBody>
          <a:bodyPr wrap="square">
            <a:spAutoFit/>
          </a:bodyPr>
          <a:lstStyle/>
          <a:p>
            <a:r>
              <a:rPr lang="en-US" b="1" dirty="0">
                <a:solidFill>
                  <a:srgbClr val="B11F24"/>
                </a:solidFill>
              </a:rPr>
              <a:t>Figure 3. </a:t>
            </a:r>
            <a:r>
              <a:rPr lang="en-US" dirty="0"/>
              <a:t>Histograms for 2 different hs-cTnI assays by the same manufacturer demonstrating different distributions primarily predicated on an assay’s ability to detect low concentrations in women that are above the assays’ LoD.</a:t>
            </a:r>
            <a:endParaRPr lang="en-US" b="1" dirty="0">
              <a:solidFill>
                <a:srgbClr val="B11F24"/>
              </a:solidFill>
            </a:endParaRPr>
          </a:p>
        </p:txBody>
      </p:sp>
      <p:pic>
        <p:nvPicPr>
          <p:cNvPr id="8" name="Picture 7">
            <a:extLst>
              <a:ext uri="{FF2B5EF4-FFF2-40B4-BE49-F238E27FC236}">
                <a16:creationId xmlns:a16="http://schemas.microsoft.com/office/drawing/2014/main" id="{93727F1E-5D12-7940-942E-0722E52082C3}"/>
              </a:ext>
            </a:extLst>
          </p:cNvPr>
          <p:cNvPicPr>
            <a:picLocks noChangeAspect="1"/>
          </p:cNvPicPr>
          <p:nvPr/>
        </p:nvPicPr>
        <p:blipFill>
          <a:blip r:embed="rId2"/>
          <a:stretch>
            <a:fillRect/>
          </a:stretch>
        </p:blipFill>
        <p:spPr>
          <a:xfrm>
            <a:off x="4549802" y="796356"/>
            <a:ext cx="4526847" cy="4557479"/>
          </a:xfrm>
          <a:prstGeom prst="rect">
            <a:avLst/>
          </a:prstGeom>
        </p:spPr>
      </p:pic>
      <p:pic>
        <p:nvPicPr>
          <p:cNvPr id="9" name="Picture 8">
            <a:extLst>
              <a:ext uri="{FF2B5EF4-FFF2-40B4-BE49-F238E27FC236}">
                <a16:creationId xmlns:a16="http://schemas.microsoft.com/office/drawing/2014/main" id="{70608E43-3A17-AE42-85B7-2D9AC5BDBDDD}"/>
              </a:ext>
            </a:extLst>
          </p:cNvPr>
          <p:cNvPicPr>
            <a:picLocks noChangeAspect="1"/>
          </p:cNvPicPr>
          <p:nvPr/>
        </p:nvPicPr>
        <p:blipFill>
          <a:blip r:embed="rId3"/>
          <a:stretch>
            <a:fillRect/>
          </a:stretch>
        </p:blipFill>
        <p:spPr>
          <a:xfrm>
            <a:off x="268956" y="742060"/>
            <a:ext cx="4280846" cy="4657832"/>
          </a:xfrm>
          <a:prstGeom prst="rect">
            <a:avLst/>
          </a:prstGeom>
        </p:spPr>
      </p:pic>
    </p:spTree>
    <p:extLst>
      <p:ext uri="{BB962C8B-B14F-4D97-AF65-F5344CB8AC3E}">
        <p14:creationId xmlns:p14="http://schemas.microsoft.com/office/powerpoint/2010/main" val="3210603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12</a:t>
            </a:fld>
            <a:endParaRPr lang="en-US" dirty="0"/>
          </a:p>
        </p:txBody>
      </p:sp>
      <p:sp>
        <p:nvSpPr>
          <p:cNvPr id="7" name="TextBox 6"/>
          <p:cNvSpPr txBox="1"/>
          <p:nvPr/>
        </p:nvSpPr>
        <p:spPr>
          <a:xfrm>
            <a:off x="0" y="-47281"/>
            <a:ext cx="9083516" cy="523220"/>
          </a:xfrm>
          <a:prstGeom prst="rect">
            <a:avLst/>
          </a:prstGeom>
          <a:noFill/>
        </p:spPr>
        <p:txBody>
          <a:bodyPr wrap="square" rtlCol="0">
            <a:spAutoFit/>
          </a:bodyPr>
          <a:lstStyle/>
          <a:p>
            <a:r>
              <a:rPr lang="en-US" sz="2800" b="1" dirty="0">
                <a:latin typeface="+mj-lt"/>
              </a:rPr>
              <a:t>Histograms of hs-cTnT Assays</a:t>
            </a:r>
          </a:p>
        </p:txBody>
      </p:sp>
      <p:sp>
        <p:nvSpPr>
          <p:cNvPr id="3" name="Rectangle 2"/>
          <p:cNvSpPr/>
          <p:nvPr/>
        </p:nvSpPr>
        <p:spPr>
          <a:xfrm>
            <a:off x="2066306" y="5353835"/>
            <a:ext cx="6828312" cy="1200329"/>
          </a:xfrm>
          <a:prstGeom prst="rect">
            <a:avLst/>
          </a:prstGeom>
          <a:solidFill>
            <a:schemeClr val="bg1">
              <a:lumMod val="75000"/>
            </a:schemeClr>
          </a:solidFill>
        </p:spPr>
        <p:txBody>
          <a:bodyPr wrap="square">
            <a:spAutoFit/>
          </a:bodyPr>
          <a:lstStyle/>
          <a:p>
            <a:r>
              <a:rPr lang="en-US" b="1" dirty="0">
                <a:solidFill>
                  <a:srgbClr val="B11F24"/>
                </a:solidFill>
              </a:rPr>
              <a:t>Figure 4. </a:t>
            </a:r>
            <a:r>
              <a:rPr lang="en-US" dirty="0"/>
              <a:t>Histograms for 2 different hs-cTnT assays demonstrating different distributions primarily predicated on an assay’s ability to detect low concentrations in women that are above the LoD.</a:t>
            </a:r>
            <a:endParaRPr lang="en-US" b="1" dirty="0">
              <a:solidFill>
                <a:srgbClr val="B11F24"/>
              </a:solidFill>
            </a:endParaRPr>
          </a:p>
        </p:txBody>
      </p:sp>
      <p:pic>
        <p:nvPicPr>
          <p:cNvPr id="8" name="Picture 7">
            <a:extLst>
              <a:ext uri="{FF2B5EF4-FFF2-40B4-BE49-F238E27FC236}">
                <a16:creationId xmlns:a16="http://schemas.microsoft.com/office/drawing/2014/main" id="{74FFE5ED-0EF9-4C47-94B2-E3E9D7423E78}"/>
              </a:ext>
            </a:extLst>
          </p:cNvPr>
          <p:cNvPicPr>
            <a:picLocks noChangeAspect="1"/>
          </p:cNvPicPr>
          <p:nvPr/>
        </p:nvPicPr>
        <p:blipFill>
          <a:blip r:embed="rId2"/>
          <a:stretch>
            <a:fillRect/>
          </a:stretch>
        </p:blipFill>
        <p:spPr>
          <a:xfrm>
            <a:off x="73969" y="686343"/>
            <a:ext cx="4645515" cy="4336197"/>
          </a:xfrm>
          <a:prstGeom prst="rect">
            <a:avLst/>
          </a:prstGeom>
        </p:spPr>
      </p:pic>
      <p:pic>
        <p:nvPicPr>
          <p:cNvPr id="9" name="Picture 8">
            <a:extLst>
              <a:ext uri="{FF2B5EF4-FFF2-40B4-BE49-F238E27FC236}">
                <a16:creationId xmlns:a16="http://schemas.microsoft.com/office/drawing/2014/main" id="{AB485916-CE61-D946-8A58-994C72853F29}"/>
              </a:ext>
            </a:extLst>
          </p:cNvPr>
          <p:cNvPicPr>
            <a:picLocks noChangeAspect="1"/>
          </p:cNvPicPr>
          <p:nvPr/>
        </p:nvPicPr>
        <p:blipFill>
          <a:blip r:embed="rId3"/>
          <a:stretch>
            <a:fillRect/>
          </a:stretch>
        </p:blipFill>
        <p:spPr>
          <a:xfrm>
            <a:off x="4260793" y="663373"/>
            <a:ext cx="4822723" cy="4382135"/>
          </a:xfrm>
          <a:prstGeom prst="rect">
            <a:avLst/>
          </a:prstGeom>
        </p:spPr>
      </p:pic>
    </p:spTree>
    <p:extLst>
      <p:ext uri="{BB962C8B-B14F-4D97-AF65-F5344CB8AC3E}">
        <p14:creationId xmlns:p14="http://schemas.microsoft.com/office/powerpoint/2010/main" val="1200372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07" y="711430"/>
            <a:ext cx="7250202" cy="747396"/>
          </a:xfrm>
        </p:spPr>
        <p:txBody>
          <a:bodyPr/>
          <a:lstStyle/>
          <a:p>
            <a:r>
              <a:rPr lang="en-US" dirty="0"/>
              <a:t>Question</a:t>
            </a:r>
          </a:p>
        </p:txBody>
      </p:sp>
      <p:sp>
        <p:nvSpPr>
          <p:cNvPr id="3" name="Content Placeholder 2"/>
          <p:cNvSpPr>
            <a:spLocks noGrp="1"/>
          </p:cNvSpPr>
          <p:nvPr>
            <p:ph idx="4294967295"/>
          </p:nvPr>
        </p:nvSpPr>
        <p:spPr>
          <a:xfrm>
            <a:off x="84507" y="2409928"/>
            <a:ext cx="9059493" cy="3794183"/>
          </a:xfrm>
        </p:spPr>
        <p:txBody>
          <a:bodyPr/>
          <a:lstStyle/>
          <a:p>
            <a:pPr marL="0" indent="0">
              <a:buNone/>
            </a:pPr>
            <a:r>
              <a:rPr lang="en-US" dirty="0"/>
              <a:t>What are the fundamental reasons why cTnI and hs-cTnT  assays measure substantially different concentration in patients which underline the lack of standardization and harmonization?</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13</a:t>
            </a:fld>
            <a:endParaRPr lang="en-US" dirty="0"/>
          </a:p>
        </p:txBody>
      </p:sp>
    </p:spTree>
    <p:extLst>
      <p:ext uri="{BB962C8B-B14F-4D97-AF65-F5344CB8AC3E}">
        <p14:creationId xmlns:p14="http://schemas.microsoft.com/office/powerpoint/2010/main" val="891822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 y="598687"/>
            <a:ext cx="7250202" cy="747396"/>
          </a:xfrm>
        </p:spPr>
        <p:txBody>
          <a:bodyPr/>
          <a:lstStyle/>
          <a:p>
            <a:r>
              <a:rPr lang="en-US" dirty="0"/>
              <a:t>Discussion</a:t>
            </a:r>
          </a:p>
        </p:txBody>
      </p:sp>
      <p:sp>
        <p:nvSpPr>
          <p:cNvPr id="3" name="Content Placeholder 2"/>
          <p:cNvSpPr>
            <a:spLocks noGrp="1"/>
          </p:cNvSpPr>
          <p:nvPr>
            <p:ph idx="4294967295"/>
          </p:nvPr>
        </p:nvSpPr>
        <p:spPr>
          <a:xfrm>
            <a:off x="1380" y="1350955"/>
            <a:ext cx="9142620" cy="5073445"/>
          </a:xfrm>
        </p:spPr>
        <p:txBody>
          <a:bodyPr>
            <a:normAutofit/>
          </a:bodyPr>
          <a:lstStyle/>
          <a:p>
            <a:pPr lvl="1"/>
            <a:r>
              <a:rPr lang="en-US" sz="2000" dirty="0"/>
              <a:t>Our novel study has important clinical practice implications in that sex-specific 99</a:t>
            </a:r>
            <a:r>
              <a:rPr lang="en-US" sz="2000" baseline="30000" dirty="0"/>
              <a:t>th</a:t>
            </a:r>
            <a:r>
              <a:rPr lang="en-US" sz="2000" dirty="0"/>
              <a:t> percentile URLs vary according to the</a:t>
            </a:r>
          </a:p>
          <a:p>
            <a:pPr lvl="2"/>
            <a:r>
              <a:rPr lang="en-US" sz="2000" dirty="0"/>
              <a:t>hs-assay used to measure cTn</a:t>
            </a:r>
          </a:p>
          <a:p>
            <a:pPr lvl="2"/>
            <a:r>
              <a:rPr lang="en-US" sz="2000" dirty="0"/>
              <a:t>statistical method used to calculate the 99</a:t>
            </a:r>
            <a:r>
              <a:rPr lang="en-US" sz="2000" baseline="30000" dirty="0"/>
              <a:t>th</a:t>
            </a:r>
            <a:r>
              <a:rPr lang="en-US" sz="2000" dirty="0"/>
              <a:t> percentile. </a:t>
            </a:r>
          </a:p>
          <a:p>
            <a:pPr lvl="1"/>
            <a:r>
              <a:rPr lang="en-US" sz="2000" dirty="0"/>
              <a:t>We do not recommend the use of the robust statistical methodology in determination of 99th percentile calculations </a:t>
            </a:r>
          </a:p>
          <a:p>
            <a:pPr lvl="1"/>
            <a:r>
              <a:rPr lang="en-US" sz="2000" dirty="0"/>
              <a:t>Not all assays marketed as high sensitivity meet guideline criteria to provide measurable concentrations ≥ LoD in &gt;50% for women</a:t>
            </a:r>
          </a:p>
          <a:p>
            <a:pPr lvl="1"/>
            <a:r>
              <a:rPr lang="en-US" sz="2000" dirty="0"/>
              <a:t>Surrogate exclusion criteria used to define normality in apparently healthy subjects tend to lower 99</a:t>
            </a:r>
            <a:r>
              <a:rPr lang="en-US" sz="2000" baseline="30000" dirty="0"/>
              <a:t>th</a:t>
            </a:r>
            <a:r>
              <a:rPr lang="en-US" sz="2000" dirty="0"/>
              <a:t> percentile URLs, providing a better representation of a normal population. </a:t>
            </a:r>
          </a:p>
          <a:p>
            <a:pPr lvl="1"/>
            <a:r>
              <a:rPr lang="en-US" sz="2000" dirty="0"/>
              <a:t>How a clinical or research laboratory chooses to define ‘normality’ will influence both diagnostic and risk assessment decisions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14</a:t>
            </a:fld>
            <a:endParaRPr lang="en-US" dirty="0"/>
          </a:p>
        </p:txBody>
      </p:sp>
    </p:spTree>
    <p:extLst>
      <p:ext uri="{BB962C8B-B14F-4D97-AF65-F5344CB8AC3E}">
        <p14:creationId xmlns:p14="http://schemas.microsoft.com/office/powerpoint/2010/main" val="1629747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250202" cy="747396"/>
          </a:xfrm>
        </p:spPr>
        <p:txBody>
          <a:bodyPr>
            <a:noAutofit/>
          </a:bodyPr>
          <a:lstStyle/>
          <a:p>
            <a:r>
              <a:rPr lang="en-US" sz="2400" dirty="0"/>
              <a:t>Editorial Critiques of Manuscript by Gore &amp; </a:t>
            </a:r>
            <a:br>
              <a:rPr lang="en-US" sz="2400" dirty="0"/>
            </a:br>
            <a:r>
              <a:rPr lang="en-US" sz="2400" dirty="0"/>
              <a:t>de Lemos, with Responses</a:t>
            </a:r>
          </a:p>
        </p:txBody>
      </p:sp>
      <p:sp>
        <p:nvSpPr>
          <p:cNvPr id="3" name="Content Placeholder 2"/>
          <p:cNvSpPr>
            <a:spLocks noGrp="1"/>
          </p:cNvSpPr>
          <p:nvPr>
            <p:ph idx="4294967295"/>
          </p:nvPr>
        </p:nvSpPr>
        <p:spPr>
          <a:xfrm>
            <a:off x="-1" y="985955"/>
            <a:ext cx="9142621" cy="4883901"/>
          </a:xfrm>
        </p:spPr>
        <p:txBody>
          <a:bodyPr>
            <a:noAutofit/>
          </a:bodyPr>
          <a:lstStyle/>
          <a:p>
            <a:pPr lvl="1"/>
            <a:r>
              <a:rPr lang="en-US" sz="1800" dirty="0"/>
              <a:t>“..99th percentile URLs for cTn assays ..there is no consensus regarding …appropriate inclusion and exclusion criteria to define the normal reference population, nor.. regarding statistical methodology”</a:t>
            </a:r>
          </a:p>
          <a:p>
            <a:pPr lvl="2"/>
            <a:r>
              <a:rPr lang="en-US" sz="1800" b="1" dirty="0"/>
              <a:t>Response</a:t>
            </a:r>
            <a:r>
              <a:rPr lang="en-US" sz="1800" dirty="0"/>
              <a:t>: The paper complements the IFCC C-CB and AACC Academy published expert opinions on how to define normality using hs-cTn assays </a:t>
            </a:r>
          </a:p>
          <a:p>
            <a:pPr lvl="1"/>
            <a:r>
              <a:rPr lang="en-US" sz="1800" dirty="0"/>
              <a:t>“raising questions as to whether even a carefully determined 99th percentile URL can be considered reliable.. for MI diagnosis” </a:t>
            </a:r>
          </a:p>
          <a:p>
            <a:pPr lvl="2"/>
            <a:r>
              <a:rPr lang="en-US" sz="1800" b="1" dirty="0"/>
              <a:t>Responses</a:t>
            </a:r>
            <a:r>
              <a:rPr lang="en-US" sz="1800" dirty="0"/>
              <a:t>: The Fourth Universal Definition of MI (2018), the IFCC C-CB and AACC Academy expert guidelines define cardiac troponin 99th percentiles as the definitive, laboratory medicine medical decision cutoff for abnormality and one of the foundations of a clinical use of any analyte in clinical practice of medicine</a:t>
            </a:r>
          </a:p>
          <a:p>
            <a:pPr lvl="2"/>
            <a:r>
              <a:rPr lang="en-US" sz="1800" dirty="0"/>
              <a:t>The editorial authors misfocus their views on early rule out using baseline samples and risk assessment, that were not part of the goals of the current study; taking editorial liberty away form the study’s goals</a:t>
            </a:r>
          </a:p>
          <a:p>
            <a:pPr lvl="2"/>
            <a:r>
              <a:rPr lang="en-US" sz="1800" dirty="0"/>
              <a:t>The editorial misses an opportunity to address the power of sex-specific URLs that benefits females for appropriate diagnoses</a:t>
            </a:r>
          </a:p>
          <a:p>
            <a:pPr lvl="1"/>
            <a:endParaRPr lang="en-US" sz="1600"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15</a:t>
            </a:fld>
            <a:endParaRPr lang="en-US" dirty="0"/>
          </a:p>
        </p:txBody>
      </p:sp>
    </p:spTree>
    <p:extLst>
      <p:ext uri="{BB962C8B-B14F-4D97-AF65-F5344CB8AC3E}">
        <p14:creationId xmlns:p14="http://schemas.microsoft.com/office/powerpoint/2010/main" val="10311560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897C2A1-9313-CA4F-AEA9-36A479C1E1AD}" type="slidenum">
              <a:rPr lang="en-US" smtClean="0"/>
              <a:pPr/>
              <a:t>16</a:t>
            </a:fld>
            <a:endParaRPr lang="en-US" dirty="0"/>
          </a:p>
        </p:txBody>
      </p:sp>
    </p:spTree>
    <p:extLst>
      <p:ext uri="{BB962C8B-B14F-4D97-AF65-F5344CB8AC3E}">
        <p14:creationId xmlns:p14="http://schemas.microsoft.com/office/powerpoint/2010/main" val="404185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 y="727116"/>
            <a:ext cx="7250202" cy="747396"/>
          </a:xfrm>
        </p:spPr>
        <p:txBody>
          <a:bodyPr/>
          <a:lstStyle/>
          <a:p>
            <a:r>
              <a:rPr lang="en-US" dirty="0"/>
              <a:t>Introduction</a:t>
            </a:r>
          </a:p>
        </p:txBody>
      </p:sp>
      <p:sp>
        <p:nvSpPr>
          <p:cNvPr id="3" name="Content Placeholder 2"/>
          <p:cNvSpPr>
            <a:spLocks noGrp="1"/>
          </p:cNvSpPr>
          <p:nvPr>
            <p:ph idx="4294967295"/>
          </p:nvPr>
        </p:nvSpPr>
        <p:spPr>
          <a:xfrm>
            <a:off x="1380" y="1474513"/>
            <a:ext cx="9142620" cy="5184152"/>
          </a:xfrm>
        </p:spPr>
        <p:txBody>
          <a:bodyPr>
            <a:normAutofit fontScale="25000" lnSpcReduction="20000"/>
          </a:bodyPr>
          <a:lstStyle/>
          <a:p>
            <a:pPr marL="0" indent="0">
              <a:buNone/>
            </a:pPr>
            <a:endParaRPr lang="en-US" sz="2500" dirty="0"/>
          </a:p>
          <a:p>
            <a:pPr lvl="1"/>
            <a:r>
              <a:rPr lang="en-US" sz="8000" dirty="0"/>
              <a:t>Cardiac troponin (cTn) I and T are the preferred biomarkers for detection of myocardial injury and support the diagnosis of acute myocardial infarction (MI)</a:t>
            </a:r>
          </a:p>
          <a:p>
            <a:pPr lvl="1"/>
            <a:r>
              <a:rPr lang="en-US" sz="8000" dirty="0"/>
              <a:t>The IFCC Committee on the Clinical Application of Cardiac Bio-Markers (C-CB), AACC Academy and Fourth Universal Definition of Myocardial Infarction (2018) have recommended that the 99</a:t>
            </a:r>
            <a:r>
              <a:rPr lang="en-US" sz="8000" baseline="30000" dirty="0"/>
              <a:t>th</a:t>
            </a:r>
            <a:r>
              <a:rPr lang="en-US" sz="8000" dirty="0"/>
              <a:t> percentile upper reference limit (URL) defines cTn normality.</a:t>
            </a:r>
          </a:p>
          <a:p>
            <a:pPr lvl="1"/>
            <a:r>
              <a:rPr lang="en-US" sz="8000" dirty="0"/>
              <a:t>99</a:t>
            </a:r>
            <a:r>
              <a:rPr lang="en-US" sz="8000" baseline="30000" dirty="0"/>
              <a:t>th</a:t>
            </a:r>
            <a:r>
              <a:rPr lang="en-US" sz="8000" dirty="0"/>
              <a:t> percentile URLs are influenced by age, sex, and presence of comorbidities, with a lack of harmonization for uniform criteria in defining patient enrollment characteristics and analysis methodologies.</a:t>
            </a:r>
          </a:p>
          <a:p>
            <a:pPr lvl="1"/>
            <a:r>
              <a:rPr lang="en-US" sz="8000" dirty="0"/>
              <a:t>Further, global confusion has been evident on how to implement 99</a:t>
            </a:r>
            <a:r>
              <a:rPr lang="en-US" sz="8000" baseline="30000" dirty="0"/>
              <a:t>th</a:t>
            </a:r>
            <a:r>
              <a:rPr lang="en-US" sz="8000" dirty="0"/>
              <a:t> percentile URLs</a:t>
            </a:r>
          </a:p>
          <a:p>
            <a:pPr lvl="1"/>
            <a:r>
              <a:rPr lang="en-US" sz="8000" dirty="0"/>
              <a:t>IFCC C-CB and AACC Academy guidance has defined reference populations, including the need for clinical and surrogate biomarker screening for better identification of apparently normal individuals, specifying what statistical methods should be used to calculate 99</a:t>
            </a:r>
            <a:r>
              <a:rPr lang="en-US" sz="8000" baseline="30000" dirty="0"/>
              <a:t>th</a:t>
            </a:r>
            <a:r>
              <a:rPr lang="en-US" sz="8000" dirty="0"/>
              <a:t> percentile URLs.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2</a:t>
            </a:fld>
            <a:endParaRPr lang="en-US" dirty="0"/>
          </a:p>
        </p:txBody>
      </p:sp>
    </p:spTree>
    <p:extLst>
      <p:ext uri="{BB962C8B-B14F-4D97-AF65-F5344CB8AC3E}">
        <p14:creationId xmlns:p14="http://schemas.microsoft.com/office/powerpoint/2010/main" val="2204527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773158"/>
            <a:ext cx="7250202" cy="747396"/>
          </a:xfrm>
        </p:spPr>
        <p:txBody>
          <a:bodyPr/>
          <a:lstStyle/>
          <a:p>
            <a:r>
              <a:rPr lang="en-US" dirty="0"/>
              <a:t>Study Goals</a:t>
            </a:r>
          </a:p>
        </p:txBody>
      </p:sp>
      <p:sp>
        <p:nvSpPr>
          <p:cNvPr id="3" name="Content Placeholder 2"/>
          <p:cNvSpPr>
            <a:spLocks noGrp="1"/>
          </p:cNvSpPr>
          <p:nvPr>
            <p:ph idx="4294967295"/>
          </p:nvPr>
        </p:nvSpPr>
        <p:spPr>
          <a:xfrm>
            <a:off x="0" y="1738126"/>
            <a:ext cx="9142620" cy="3794183"/>
          </a:xfrm>
        </p:spPr>
        <p:txBody>
          <a:bodyPr/>
          <a:lstStyle/>
          <a:p>
            <a:pPr marL="0" indent="0">
              <a:buNone/>
            </a:pPr>
            <a:endParaRPr lang="en-US" sz="2500" dirty="0"/>
          </a:p>
          <a:p>
            <a:pPr lvl="1"/>
            <a:r>
              <a:rPr lang="en-US" dirty="0"/>
              <a:t>Our study determined and compared the sex-specific 99</a:t>
            </a:r>
            <a:r>
              <a:rPr lang="en-US" baseline="30000" dirty="0"/>
              <a:t>th</a:t>
            </a:r>
            <a:r>
              <a:rPr lang="en-US" dirty="0"/>
              <a:t> percentile URLs for 9 high-sensitivity (hs)-cTnI and 3 hs-cTnT assays using a ‘Universal Sample Bank’ (USB) of apparently healthy individuals as defined by a health questionnaire, medication use, and surrogate biomarkers including NT-proBNP, HbA1C, and eGFR</a:t>
            </a:r>
          </a:p>
        </p:txBody>
      </p:sp>
      <p:sp>
        <p:nvSpPr>
          <p:cNvPr id="4" name="Slide Number Placeholder 3"/>
          <p:cNvSpPr>
            <a:spLocks noGrp="1"/>
          </p:cNvSpPr>
          <p:nvPr>
            <p:ph type="sldNum" sz="quarter" idx="12"/>
          </p:nvPr>
        </p:nvSpPr>
        <p:spPr/>
        <p:txBody>
          <a:bodyPr/>
          <a:lstStyle/>
          <a:p>
            <a:fld id="{B897C2A1-9313-CA4F-AEA9-36A479C1E1AD}" type="slidenum">
              <a:rPr lang="en-US" smtClean="0"/>
              <a:pPr/>
              <a:t>3</a:t>
            </a:fld>
            <a:endParaRPr lang="en-US" dirty="0"/>
          </a:p>
        </p:txBody>
      </p:sp>
    </p:spTree>
    <p:extLst>
      <p:ext uri="{BB962C8B-B14F-4D97-AF65-F5344CB8AC3E}">
        <p14:creationId xmlns:p14="http://schemas.microsoft.com/office/powerpoint/2010/main" val="3720581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53889"/>
            <a:ext cx="7250202" cy="747396"/>
          </a:xfrm>
        </p:spPr>
        <p:txBody>
          <a:bodyPr/>
          <a:lstStyle/>
          <a:p>
            <a:r>
              <a:rPr lang="en-US" dirty="0"/>
              <a:t>Subjects</a:t>
            </a:r>
          </a:p>
        </p:txBody>
      </p:sp>
      <p:sp>
        <p:nvSpPr>
          <p:cNvPr id="3" name="Content Placeholder 2"/>
          <p:cNvSpPr>
            <a:spLocks noGrp="1"/>
          </p:cNvSpPr>
          <p:nvPr>
            <p:ph idx="4294967295"/>
          </p:nvPr>
        </p:nvSpPr>
        <p:spPr>
          <a:xfrm>
            <a:off x="0" y="1295674"/>
            <a:ext cx="9142620" cy="3794183"/>
          </a:xfrm>
        </p:spPr>
        <p:txBody>
          <a:bodyPr>
            <a:normAutofit fontScale="85000" lnSpcReduction="10000"/>
          </a:bodyPr>
          <a:lstStyle/>
          <a:p>
            <a:pPr marL="457200" lvl="1" indent="0">
              <a:buNone/>
            </a:pPr>
            <a:endParaRPr lang="en-US" b="1" dirty="0"/>
          </a:p>
          <a:p>
            <a:pPr lvl="2"/>
            <a:r>
              <a:rPr lang="en-US" sz="2600" dirty="0"/>
              <a:t>Specimens from apparently healthy subjects were obtained from the AACC Universal Sample Bank (USB)</a:t>
            </a:r>
          </a:p>
          <a:p>
            <a:pPr lvl="2"/>
            <a:r>
              <a:rPr lang="en-US" sz="2600" dirty="0"/>
              <a:t>Participants included 426 men and 417 women who were screened using a health questionnaire, medication use, and surrogate biomarkers</a:t>
            </a:r>
          </a:p>
          <a:p>
            <a:pPr lvl="2"/>
            <a:r>
              <a:rPr lang="en-US" sz="2600" dirty="0"/>
              <a:t>Participants were without any prior history of hypertension, renal failure, diabetes, congestive heart failure, heart disease, cancer, deep vein thrombosis/pulmonary embolism, warfarin use, or treatment with cardiovascular medications for known disease, and were symptom free.</a:t>
            </a:r>
          </a:p>
          <a:p>
            <a:pPr lvl="1"/>
            <a:endParaRPr lang="en-US" sz="2100"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4</a:t>
            </a:fld>
            <a:endParaRPr lang="en-US" dirty="0"/>
          </a:p>
        </p:txBody>
      </p:sp>
    </p:spTree>
    <p:extLst>
      <p:ext uri="{BB962C8B-B14F-4D97-AF65-F5344CB8AC3E}">
        <p14:creationId xmlns:p14="http://schemas.microsoft.com/office/powerpoint/2010/main" val="1024498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120" y="609745"/>
            <a:ext cx="7250202" cy="747396"/>
          </a:xfrm>
        </p:spPr>
        <p:txBody>
          <a:bodyPr/>
          <a:lstStyle/>
          <a:p>
            <a:r>
              <a:rPr lang="en-US" dirty="0"/>
              <a:t>Methods</a:t>
            </a:r>
          </a:p>
        </p:txBody>
      </p:sp>
      <p:sp>
        <p:nvSpPr>
          <p:cNvPr id="3" name="Content Placeholder 2"/>
          <p:cNvSpPr>
            <a:spLocks noGrp="1"/>
          </p:cNvSpPr>
          <p:nvPr>
            <p:ph idx="4294967295"/>
          </p:nvPr>
        </p:nvSpPr>
        <p:spPr>
          <a:xfrm>
            <a:off x="1380" y="1357141"/>
            <a:ext cx="9142620" cy="5068756"/>
          </a:xfrm>
        </p:spPr>
        <p:txBody>
          <a:bodyPr>
            <a:normAutofit fontScale="92500" lnSpcReduction="10000"/>
          </a:bodyPr>
          <a:lstStyle/>
          <a:p>
            <a:pPr lvl="1"/>
            <a:r>
              <a:rPr lang="en-US" sz="2200" dirty="0"/>
              <a:t>High-Sensitivity Cardiac Troponin I Assays Studied</a:t>
            </a:r>
          </a:p>
          <a:p>
            <a:pPr lvl="2"/>
            <a:r>
              <a:rPr lang="en-US" sz="2200" dirty="0"/>
              <a:t>Abbott Architect i2000</a:t>
            </a:r>
          </a:p>
          <a:p>
            <a:pPr lvl="2"/>
            <a:r>
              <a:rPr lang="en-US" sz="2200" dirty="0"/>
              <a:t>Beckman Coulter Access 2</a:t>
            </a:r>
          </a:p>
          <a:p>
            <a:pPr lvl="2"/>
            <a:r>
              <a:rPr lang="en-US" sz="2200" dirty="0"/>
              <a:t>ET Healthcare Pylon</a:t>
            </a:r>
          </a:p>
          <a:p>
            <a:pPr lvl="2"/>
            <a:r>
              <a:rPr lang="en-US" sz="2200" dirty="0"/>
              <a:t>Mitsubishi PATHFAST</a:t>
            </a:r>
          </a:p>
          <a:p>
            <a:pPr lvl="2"/>
            <a:r>
              <a:rPr lang="en-US" sz="2200" dirty="0"/>
              <a:t>Ortho-Clinical Diagnostics VITROS 3600</a:t>
            </a:r>
          </a:p>
          <a:p>
            <a:pPr lvl="2"/>
            <a:r>
              <a:rPr lang="en-US" sz="2200" dirty="0"/>
              <a:t>Siemens Healthineers Attelica</a:t>
            </a:r>
          </a:p>
          <a:p>
            <a:pPr lvl="2"/>
            <a:r>
              <a:rPr lang="en-US" sz="2200" dirty="0"/>
              <a:t>Siemens Healthineers ADVIA Centaur XP</a:t>
            </a:r>
          </a:p>
          <a:p>
            <a:pPr lvl="2"/>
            <a:r>
              <a:rPr lang="en-US" sz="2200" dirty="0"/>
              <a:t>Siemens Healthineers Dimension Vista 1500</a:t>
            </a:r>
          </a:p>
          <a:p>
            <a:pPr lvl="2"/>
            <a:r>
              <a:rPr lang="en-US" sz="2200" dirty="0"/>
              <a:t>Singulex Clarity</a:t>
            </a:r>
          </a:p>
          <a:p>
            <a:pPr lvl="1"/>
            <a:r>
              <a:rPr lang="en-US" sz="2200" dirty="0"/>
              <a:t>High-sensitivity cardiac troponin T assays studied</a:t>
            </a:r>
          </a:p>
          <a:p>
            <a:pPr lvl="2"/>
            <a:r>
              <a:rPr lang="en-US" sz="2200" dirty="0"/>
              <a:t>Roche Diagnostics cobas e601 (using Gen 5 reagents,)</a:t>
            </a:r>
          </a:p>
          <a:p>
            <a:pPr lvl="2"/>
            <a:r>
              <a:rPr lang="en-US" sz="2200" dirty="0"/>
              <a:t>Roche Diagnostics e602 (using hs-reagents)</a:t>
            </a:r>
          </a:p>
          <a:p>
            <a:pPr lvl="2"/>
            <a:r>
              <a:rPr lang="en-US" sz="2200" dirty="0"/>
              <a:t>ET Healthcare Pylon </a:t>
            </a:r>
          </a:p>
          <a:p>
            <a:pPr lvl="2"/>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5</a:t>
            </a:fld>
            <a:endParaRPr lang="en-US" dirty="0"/>
          </a:p>
        </p:txBody>
      </p:sp>
    </p:spTree>
    <p:extLst>
      <p:ext uri="{BB962C8B-B14F-4D97-AF65-F5344CB8AC3E}">
        <p14:creationId xmlns:p14="http://schemas.microsoft.com/office/powerpoint/2010/main" val="93761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0742"/>
            <a:ext cx="7250202" cy="747396"/>
          </a:xfrm>
        </p:spPr>
        <p:txBody>
          <a:bodyPr/>
          <a:lstStyle/>
          <a:p>
            <a:r>
              <a:rPr lang="en-US" dirty="0"/>
              <a:t>Methods</a:t>
            </a:r>
          </a:p>
        </p:txBody>
      </p:sp>
      <p:sp>
        <p:nvSpPr>
          <p:cNvPr id="3" name="Content Placeholder 2"/>
          <p:cNvSpPr>
            <a:spLocks noGrp="1"/>
          </p:cNvSpPr>
          <p:nvPr>
            <p:ph idx="4294967295"/>
          </p:nvPr>
        </p:nvSpPr>
        <p:spPr>
          <a:xfrm>
            <a:off x="1380" y="1421716"/>
            <a:ext cx="9142620" cy="5186744"/>
          </a:xfrm>
        </p:spPr>
        <p:txBody>
          <a:bodyPr>
            <a:normAutofit/>
          </a:bodyPr>
          <a:lstStyle/>
          <a:p>
            <a:pPr lvl="1"/>
            <a:r>
              <a:rPr lang="en-US" sz="2000" dirty="0"/>
              <a:t>Surrogate biomarkers used for health exclusion criteria</a:t>
            </a:r>
          </a:p>
          <a:p>
            <a:pPr lvl="2"/>
            <a:r>
              <a:rPr lang="en-US" sz="2000" dirty="0"/>
              <a:t>Hemoglobin A1c (&gt;URL 6.5%)</a:t>
            </a:r>
          </a:p>
          <a:p>
            <a:pPr lvl="2"/>
            <a:r>
              <a:rPr lang="en-US" sz="2000" dirty="0"/>
              <a:t>NT-proBNP (&gt;URL 125 ng/L)</a:t>
            </a:r>
          </a:p>
          <a:p>
            <a:pPr lvl="2"/>
            <a:r>
              <a:rPr lang="en-US" sz="2000" dirty="0"/>
              <a:t>eGFR (&lt;60 mL/min)</a:t>
            </a:r>
          </a:p>
          <a:p>
            <a:pPr lvl="2"/>
            <a:r>
              <a:rPr lang="en-US" sz="2000" dirty="0"/>
              <a:t>Statin/other cardiovascular drug use</a:t>
            </a:r>
          </a:p>
          <a:p>
            <a:pPr lvl="1"/>
            <a:r>
              <a:rPr lang="en-US" sz="2000" dirty="0"/>
              <a:t>Statistical methods for 99</a:t>
            </a:r>
            <a:r>
              <a:rPr lang="en-US" sz="2000" baseline="30000" dirty="0"/>
              <a:t>th</a:t>
            </a:r>
            <a:r>
              <a:rPr lang="en-US" sz="2000" dirty="0"/>
              <a:t> percentile determinations</a:t>
            </a:r>
          </a:p>
          <a:p>
            <a:pPr lvl="2"/>
            <a:r>
              <a:rPr lang="en-US" sz="2000" dirty="0"/>
              <a:t>Nonparametric (NP), </a:t>
            </a:r>
          </a:p>
          <a:p>
            <a:pPr lvl="2"/>
            <a:r>
              <a:rPr lang="en-US" sz="2000" dirty="0"/>
              <a:t>Harrell--Davis bootstrap (HDB)</a:t>
            </a:r>
          </a:p>
          <a:p>
            <a:pPr lvl="2"/>
            <a:r>
              <a:rPr lang="en-US" sz="2000" dirty="0"/>
              <a:t>Robust (R) </a:t>
            </a:r>
          </a:p>
          <a:p>
            <a:pPr lvl="1"/>
            <a:r>
              <a:rPr lang="en-US" sz="2000" dirty="0"/>
              <a:t>All analyses were done for the overall group and for each sex. Subgroup analysis was performed on those meeting our stricter definition of “normal/healthy” subjects following surrogate marker exclusions</a:t>
            </a:r>
          </a:p>
          <a:p>
            <a:pPr lvl="2"/>
            <a:endParaRPr lang="en-US" dirty="0"/>
          </a:p>
          <a:p>
            <a:pPr lvl="2"/>
            <a:endParaRPr lang="en-US" dirty="0"/>
          </a:p>
          <a:p>
            <a:pPr lvl="1"/>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6</a:t>
            </a:fld>
            <a:endParaRPr lang="en-US" dirty="0"/>
          </a:p>
        </p:txBody>
      </p:sp>
    </p:spTree>
    <p:extLst>
      <p:ext uri="{BB962C8B-B14F-4D97-AF65-F5344CB8AC3E}">
        <p14:creationId xmlns:p14="http://schemas.microsoft.com/office/powerpoint/2010/main" val="279245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 y="686950"/>
            <a:ext cx="7250202" cy="747396"/>
          </a:xfrm>
        </p:spPr>
        <p:txBody>
          <a:bodyPr/>
          <a:lstStyle/>
          <a:p>
            <a:r>
              <a:rPr lang="en-US" dirty="0"/>
              <a:t>Question</a:t>
            </a:r>
          </a:p>
        </p:txBody>
      </p:sp>
      <p:sp>
        <p:nvSpPr>
          <p:cNvPr id="3" name="Content Placeholder 2"/>
          <p:cNvSpPr>
            <a:spLocks noGrp="1"/>
          </p:cNvSpPr>
          <p:nvPr>
            <p:ph idx="4294967295"/>
          </p:nvPr>
        </p:nvSpPr>
        <p:spPr>
          <a:xfrm>
            <a:off x="84507" y="2003169"/>
            <a:ext cx="9059493" cy="3794183"/>
          </a:xfrm>
        </p:spPr>
        <p:txBody>
          <a:bodyPr/>
          <a:lstStyle/>
          <a:p>
            <a:pPr marL="0" indent="0">
              <a:buNone/>
            </a:pPr>
            <a:r>
              <a:rPr lang="en-US" dirty="0"/>
              <a:t>How do laboratory medicine clinical scientists, pathologists, administrative directors or clinical trialists decide what 99</a:t>
            </a:r>
            <a:r>
              <a:rPr lang="en-US" baseline="30000" dirty="0"/>
              <a:t>th</a:t>
            </a:r>
            <a:r>
              <a:rPr lang="en-US" dirty="0"/>
              <a:t> percentile URLs to use and whether sex-specific or overall URLs should be used in clinical practice or studies?</a:t>
            </a:r>
          </a:p>
        </p:txBody>
      </p:sp>
      <p:sp>
        <p:nvSpPr>
          <p:cNvPr id="4" name="Slide Number Placeholder 3"/>
          <p:cNvSpPr>
            <a:spLocks noGrp="1"/>
          </p:cNvSpPr>
          <p:nvPr>
            <p:ph type="sldNum" sz="quarter" idx="12"/>
          </p:nvPr>
        </p:nvSpPr>
        <p:spPr/>
        <p:txBody>
          <a:bodyPr/>
          <a:lstStyle/>
          <a:p>
            <a:fld id="{B897C2A1-9313-CA4F-AEA9-36A479C1E1AD}" type="slidenum">
              <a:rPr lang="en-US" smtClean="0"/>
              <a:pPr/>
              <a:t>7</a:t>
            </a:fld>
            <a:endParaRPr lang="en-US" dirty="0"/>
          </a:p>
        </p:txBody>
      </p:sp>
    </p:spTree>
    <p:extLst>
      <p:ext uri="{BB962C8B-B14F-4D97-AF65-F5344CB8AC3E}">
        <p14:creationId xmlns:p14="http://schemas.microsoft.com/office/powerpoint/2010/main" val="3935538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 y="614517"/>
            <a:ext cx="7250202" cy="747396"/>
          </a:xfrm>
        </p:spPr>
        <p:txBody>
          <a:bodyPr/>
          <a:lstStyle/>
          <a:p>
            <a:r>
              <a:rPr lang="en-US" dirty="0"/>
              <a:t>Results</a:t>
            </a:r>
          </a:p>
        </p:txBody>
      </p:sp>
      <p:sp>
        <p:nvSpPr>
          <p:cNvPr id="3" name="Content Placeholder 2"/>
          <p:cNvSpPr>
            <a:spLocks noGrp="1"/>
          </p:cNvSpPr>
          <p:nvPr>
            <p:ph idx="4294967295"/>
          </p:nvPr>
        </p:nvSpPr>
        <p:spPr>
          <a:xfrm>
            <a:off x="1380" y="1361913"/>
            <a:ext cx="9142620" cy="5063984"/>
          </a:xfrm>
        </p:spPr>
        <p:txBody>
          <a:bodyPr>
            <a:normAutofit/>
          </a:bodyPr>
          <a:lstStyle/>
          <a:p>
            <a:pPr lvl="1"/>
            <a:r>
              <a:rPr lang="en-US" sz="1900" dirty="0"/>
              <a:t>Subjects were ages 19 to 91 years, Caucasian 58%, African American 27%, Pacific Islander/Asian 11%, other 4%, Hispanic 8%, and non-Hispanic 92%. </a:t>
            </a:r>
          </a:p>
          <a:p>
            <a:pPr lvl="1"/>
            <a:r>
              <a:rPr lang="en-US" sz="1900" dirty="0"/>
              <a:t>The overall and sex-specific 99</a:t>
            </a:r>
            <a:r>
              <a:rPr lang="en-US" sz="1900" baseline="30000" dirty="0"/>
              <a:t>th</a:t>
            </a:r>
            <a:r>
              <a:rPr lang="en-US" sz="1900" dirty="0"/>
              <a:t> percentiles for all assays, before and after exclusions (n = 694), were influenced by the statistical method used, with substantial differences noted between and within both hs-cTnI and hs-cTnT assays.</a:t>
            </a:r>
          </a:p>
          <a:p>
            <a:pPr lvl="1"/>
            <a:r>
              <a:rPr lang="en-US" sz="1900" dirty="0"/>
              <a:t>Men had higher 99</a:t>
            </a:r>
            <a:r>
              <a:rPr lang="en-US" sz="1900" baseline="30000" dirty="0"/>
              <a:t>th</a:t>
            </a:r>
            <a:r>
              <a:rPr lang="en-US" sz="1900" dirty="0"/>
              <a:t> percentiles (ng/L) than women. </a:t>
            </a:r>
          </a:p>
          <a:p>
            <a:pPr lvl="1"/>
            <a:r>
              <a:rPr lang="en-US" sz="1900" dirty="0"/>
              <a:t>The Roche cTnT and Beckman and Abbott cTnI assays (after exclusions) did not measure cTn values at ≥ the limit of detection (LoD) in ≥50% women.</a:t>
            </a:r>
          </a:p>
          <a:p>
            <a:pPr lvl="1"/>
            <a:r>
              <a:rPr lang="en-US" sz="1900" dirty="0"/>
              <a:t>Some assays demonstrated near Gaussian distributions, while others did not because those assays’ lower analytical sensitivity to detect women at low concentrations were below the LoD.</a:t>
            </a:r>
          </a:p>
          <a:p>
            <a:pPr lvl="1"/>
            <a:r>
              <a:rPr lang="en-US" sz="1900" dirty="0"/>
              <a:t>99</a:t>
            </a:r>
            <a:r>
              <a:rPr lang="en-US" sz="1900" baseline="30000" dirty="0"/>
              <a:t>th</a:t>
            </a:r>
            <a:r>
              <a:rPr lang="en-US" sz="1900" dirty="0"/>
              <a:t> Percentiles post exclusions when stratified by age tertiles for each assay did not demonstrate a consistent trend towards higher concentrations with increasing age</a:t>
            </a:r>
          </a:p>
          <a:p>
            <a:pPr fontAlgn="base"/>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8</a:t>
            </a:fld>
            <a:endParaRPr lang="en-US" dirty="0"/>
          </a:p>
        </p:txBody>
      </p:sp>
    </p:spTree>
    <p:extLst>
      <p:ext uri="{BB962C8B-B14F-4D97-AF65-F5344CB8AC3E}">
        <p14:creationId xmlns:p14="http://schemas.microsoft.com/office/powerpoint/2010/main" val="1042010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630432" y="1551138"/>
            <a:ext cx="7112727" cy="3517340"/>
          </a:xfrm>
        </p:spPr>
        <p:txBody>
          <a:bodyPr/>
          <a:lstStyle/>
          <a:p>
            <a:endParaRPr lang="en-US" dirty="0"/>
          </a:p>
          <a:p>
            <a:endParaRPr lang="en-US" dirty="0"/>
          </a:p>
        </p:txBody>
      </p:sp>
      <p:sp>
        <p:nvSpPr>
          <p:cNvPr id="4" name="Slide Number Placeholder 3"/>
          <p:cNvSpPr>
            <a:spLocks noGrp="1"/>
          </p:cNvSpPr>
          <p:nvPr>
            <p:ph type="sldNum" sz="quarter" idx="12"/>
          </p:nvPr>
        </p:nvSpPr>
        <p:spPr/>
        <p:txBody>
          <a:bodyPr/>
          <a:lstStyle/>
          <a:p>
            <a:fld id="{B897C2A1-9313-CA4F-AEA9-36A479C1E1AD}" type="slidenum">
              <a:rPr lang="en-US" smtClean="0"/>
              <a:pPr/>
              <a:t>9</a:t>
            </a:fld>
            <a:endParaRPr lang="en-US" dirty="0"/>
          </a:p>
        </p:txBody>
      </p:sp>
      <p:sp>
        <p:nvSpPr>
          <p:cNvPr id="7" name="TextBox 6"/>
          <p:cNvSpPr txBox="1"/>
          <p:nvPr/>
        </p:nvSpPr>
        <p:spPr>
          <a:xfrm>
            <a:off x="136336" y="106068"/>
            <a:ext cx="9006284" cy="400110"/>
          </a:xfrm>
          <a:prstGeom prst="rect">
            <a:avLst/>
          </a:prstGeom>
          <a:noFill/>
        </p:spPr>
        <p:txBody>
          <a:bodyPr wrap="square" rtlCol="0">
            <a:spAutoFit/>
          </a:bodyPr>
          <a:lstStyle/>
          <a:p>
            <a:r>
              <a:rPr lang="en-US" sz="2000" b="1" dirty="0">
                <a:latin typeface="+mj-lt"/>
              </a:rPr>
              <a:t>hs-cTn Assays: 99</a:t>
            </a:r>
            <a:r>
              <a:rPr lang="en-US" sz="2000" b="1" baseline="30000" dirty="0">
                <a:latin typeface="+mj-lt"/>
              </a:rPr>
              <a:t>th</a:t>
            </a:r>
            <a:r>
              <a:rPr lang="en-US" sz="2000" b="1" dirty="0">
                <a:latin typeface="+mj-lt"/>
              </a:rPr>
              <a:t> Percentiles &amp; Measurable Values</a:t>
            </a:r>
          </a:p>
        </p:txBody>
      </p:sp>
      <p:sp>
        <p:nvSpPr>
          <p:cNvPr id="3" name="Rectangle 2"/>
          <p:cNvSpPr/>
          <p:nvPr/>
        </p:nvSpPr>
        <p:spPr>
          <a:xfrm>
            <a:off x="2048684" y="5769490"/>
            <a:ext cx="6840188" cy="923330"/>
          </a:xfrm>
          <a:prstGeom prst="rect">
            <a:avLst/>
          </a:prstGeom>
          <a:solidFill>
            <a:schemeClr val="bg1">
              <a:lumMod val="75000"/>
            </a:schemeClr>
          </a:solidFill>
        </p:spPr>
        <p:txBody>
          <a:bodyPr wrap="square">
            <a:spAutoFit/>
          </a:bodyPr>
          <a:lstStyle/>
          <a:p>
            <a:r>
              <a:rPr lang="en-US" b="1" dirty="0">
                <a:solidFill>
                  <a:srgbClr val="B11F24"/>
                </a:solidFill>
              </a:rPr>
              <a:t>Fig 1</a:t>
            </a:r>
            <a:r>
              <a:rPr lang="en-US" dirty="0">
                <a:solidFill>
                  <a:srgbClr val="B11F24"/>
                </a:solidFill>
              </a:rPr>
              <a:t>. </a:t>
            </a:r>
            <a:r>
              <a:rPr lang="en-US" altLang="en-US" dirty="0"/>
              <a:t>Schematic representation of  hs-cTnI and hs-cTnT assays percentages of measurable concentrations (≥ </a:t>
            </a:r>
            <a:r>
              <a:rPr lang="en-US" altLang="en-US" dirty="0" err="1"/>
              <a:t>LoD</a:t>
            </a:r>
            <a:r>
              <a:rPr lang="en-US" altLang="en-US" dirty="0"/>
              <a:t>) [●] and non-parametric 99</a:t>
            </a:r>
            <a:r>
              <a:rPr lang="en-US" altLang="en-US" baseline="30000" dirty="0"/>
              <a:t>th</a:t>
            </a:r>
            <a:r>
              <a:rPr lang="en-US" altLang="en-US" dirty="0"/>
              <a:t> percentile URLs [bars]</a:t>
            </a:r>
            <a:endParaRPr lang="en-US" i="1" dirty="0"/>
          </a:p>
        </p:txBody>
      </p:sp>
      <p:pic>
        <p:nvPicPr>
          <p:cNvPr id="8" name="New picture">
            <a:extLst>
              <a:ext uri="{FF2B5EF4-FFF2-40B4-BE49-F238E27FC236}">
                <a16:creationId xmlns:a16="http://schemas.microsoft.com/office/drawing/2014/main" id="{39D2B15E-C116-FB44-92D9-51BD1328C6F6}"/>
              </a:ext>
            </a:extLst>
          </p:cNvPr>
          <p:cNvPicPr/>
          <p:nvPr/>
        </p:nvPicPr>
        <p:blipFill>
          <a:blip r:embed="rId2"/>
          <a:stretch>
            <a:fillRect/>
          </a:stretch>
        </p:blipFill>
        <p:spPr>
          <a:xfrm>
            <a:off x="1096905" y="698538"/>
            <a:ext cx="6646254" cy="4878592"/>
          </a:xfrm>
          <a:prstGeom prst="rect">
            <a:avLst/>
          </a:prstGeom>
        </p:spPr>
      </p:pic>
    </p:spTree>
    <p:extLst>
      <p:ext uri="{BB962C8B-B14F-4D97-AF65-F5344CB8AC3E}">
        <p14:creationId xmlns:p14="http://schemas.microsoft.com/office/powerpoint/2010/main" val="781121041"/>
      </p:ext>
    </p:extLst>
  </p:cSld>
  <p:clrMapOvr>
    <a:masterClrMapping/>
  </p:clrMapOvr>
</p:sld>
</file>

<file path=ppt/theme/theme1.xml><?xml version="1.0" encoding="utf-8"?>
<a:theme xmlns:a="http://schemas.openxmlformats.org/drawingml/2006/main" name="Office Theme">
  <a:themeElements>
    <a:clrScheme name="Custom 32">
      <a:dk1>
        <a:srgbClr val="1F1F1F"/>
      </a:dk1>
      <a:lt1>
        <a:sysClr val="window" lastClr="FFFFFF"/>
      </a:lt1>
      <a:dk2>
        <a:srgbClr val="636463"/>
      </a:dk2>
      <a:lt2>
        <a:srgbClr val="EEECE1"/>
      </a:lt2>
      <a:accent1>
        <a:srgbClr val="B11F24"/>
      </a:accent1>
      <a:accent2>
        <a:srgbClr val="005A84"/>
      </a:accent2>
      <a:accent3>
        <a:srgbClr val="E2A856"/>
      </a:accent3>
      <a:accent4>
        <a:srgbClr val="81ADA8"/>
      </a:accent4>
      <a:accent5>
        <a:srgbClr val="636463"/>
      </a:accent5>
      <a:accent6>
        <a:srgbClr val="328CB6"/>
      </a:accent6>
      <a:hlink>
        <a:srgbClr val="81ADA8"/>
      </a:hlink>
      <a:folHlink>
        <a:srgbClr val="81ADA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5029</TotalTime>
  <Words>713</Words>
  <Application>Microsoft Office PowerPoint</Application>
  <PresentationFormat>On-screen Show (4:3)</PresentationFormat>
  <Paragraphs>105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Courier New</vt:lpstr>
      <vt:lpstr>Times New Roman</vt:lpstr>
      <vt:lpstr>Office Theme</vt:lpstr>
      <vt:lpstr>PowerPoint Presentation</vt:lpstr>
      <vt:lpstr>Introduction</vt:lpstr>
      <vt:lpstr>Study Goals</vt:lpstr>
      <vt:lpstr>Subjects</vt:lpstr>
      <vt:lpstr>Methods</vt:lpstr>
      <vt:lpstr>Methods</vt:lpstr>
      <vt:lpstr>Question</vt:lpstr>
      <vt:lpstr>Results</vt:lpstr>
      <vt:lpstr>PowerPoint Presentation</vt:lpstr>
      <vt:lpstr>PowerPoint Presentation</vt:lpstr>
      <vt:lpstr>PowerPoint Presentation</vt:lpstr>
      <vt:lpstr>PowerPoint Presentation</vt:lpstr>
      <vt:lpstr>Question</vt:lpstr>
      <vt:lpstr>Discussion</vt:lpstr>
      <vt:lpstr>Editorial Critiques of Manuscript by Gore &amp;  de Lemos, with Responses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Laboratory Statistics and Quality Control</dc:title>
  <dc:creator>Christine Page</dc:creator>
  <cp:lastModifiedBy>Erin Roberts</cp:lastModifiedBy>
  <cp:revision>196</cp:revision>
  <cp:lastPrinted>2020-03-28T20:44:51Z</cp:lastPrinted>
  <dcterms:created xsi:type="dcterms:W3CDTF">2014-07-07T15:02:10Z</dcterms:created>
  <dcterms:modified xsi:type="dcterms:W3CDTF">2020-03-31T12:35:07Z</dcterms:modified>
</cp:coreProperties>
</file>