
<file path=[Content_Types].xml><?xml version="1.0" encoding="utf-8"?>
<Types xmlns="http://schemas.openxmlformats.org/package/2006/content-types">
  <Default Extension="emf" ContentType="image/x-emf"/>
  <Default Extension="gif" ContentType="image/gif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60" r:id="rId2"/>
    <p:sldId id="257" r:id="rId3"/>
    <p:sldId id="264" r:id="rId4"/>
    <p:sldId id="271" r:id="rId5"/>
    <p:sldId id="266" r:id="rId6"/>
    <p:sldId id="267" r:id="rId7"/>
    <p:sldId id="272" r:id="rId8"/>
    <p:sldId id="258" r:id="rId9"/>
    <p:sldId id="268" r:id="rId10"/>
    <p:sldId id="263" r:id="rId11"/>
    <p:sldId id="269" r:id="rId12"/>
    <p:sldId id="270" r:id="rId13"/>
    <p:sldId id="273" r:id="rId14"/>
    <p:sldId id="261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11F2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 snapToGrid="0" snapToObjects="1">
      <p:cViewPr varScale="1">
        <p:scale>
          <a:sx n="67" d="100"/>
          <a:sy n="67" d="100"/>
        </p:scale>
        <p:origin x="1260" y="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68" d="100"/>
          <a:sy n="68" d="100"/>
        </p:scale>
        <p:origin x="-2694" y="-11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383FFA-3E67-DB41-B3A2-21169D97D067}" type="datetimeFigureOut">
              <a:rPr lang="en-US" smtClean="0"/>
              <a:pPr/>
              <a:t>11/19/2020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0BE9DC-4AA4-B44E-8F32-4AD1D72B177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413489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1524B2-032A-9342-AADA-6B28D1DAB08B}" type="datetimeFigureOut">
              <a:rPr lang="en-US" smtClean="0"/>
              <a:pPr/>
              <a:t>11/19/2020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CF8BBE-5964-3B4B-9F39-2C8B2758F63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856051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gif"/><Relationship Id="rId3" Type="http://schemas.openxmlformats.org/officeDocument/2006/relationships/image" Target="../media/image3.png"/><Relationship Id="rId7" Type="http://schemas.openxmlformats.org/officeDocument/2006/relationships/hyperlink" Target="https://www.facebook.com/ClinicalChemistry" TargetMode="External"/><Relationship Id="rId2" Type="http://schemas.openxmlformats.org/officeDocument/2006/relationships/hyperlink" Target="https://www.youtube.com/user/ClinicalChemistry" TargetMode="External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hyperlink" Target="https://twitter.com/Clin_Chem_AACC" TargetMode="Externa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-1380" y="3836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000">
                <a:solidFill>
                  <a:schemeClr val="accent4"/>
                </a:solidFill>
                <a:latin typeface="Arial"/>
                <a:cs typeface="Arial"/>
              </a:defRPr>
            </a:lvl1pPr>
          </a:lstStyle>
          <a:p>
            <a:fld id="{B897C2A1-9313-CA4F-AEA9-36A479C1E1A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Title 1"/>
          <p:cNvSpPr txBox="1">
            <a:spLocks/>
          </p:cNvSpPr>
          <p:nvPr userDrawn="1"/>
        </p:nvSpPr>
        <p:spPr>
          <a:xfrm>
            <a:off x="685800" y="1328968"/>
            <a:ext cx="3304744" cy="391145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3600" b="1" kern="1200">
                <a:solidFill>
                  <a:srgbClr val="1F1F1F"/>
                </a:solidFill>
                <a:latin typeface="Arial"/>
                <a:ea typeface="+mj-ea"/>
                <a:cs typeface="Arial"/>
              </a:defRPr>
            </a:lvl1pPr>
          </a:lstStyle>
          <a:p>
            <a:br>
              <a:rPr lang="en-US" sz="4000">
                <a:solidFill>
                  <a:schemeClr val="bg1">
                    <a:lumMod val="50000"/>
                  </a:schemeClr>
                </a:solidFill>
              </a:rPr>
            </a:br>
            <a:endParaRPr lang="en-US" sz="67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" name="TextBox 1"/>
          <p:cNvSpPr txBox="1"/>
          <p:nvPr userDrawn="1"/>
        </p:nvSpPr>
        <p:spPr>
          <a:xfrm>
            <a:off x="-1380" y="867303"/>
            <a:ext cx="9144000" cy="92333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5400" b="0" dirty="0">
                <a:solidFill>
                  <a:srgbClr val="B11F24"/>
                </a:solidFill>
              </a:rPr>
              <a:t>Journal Club</a:t>
            </a:r>
          </a:p>
        </p:txBody>
      </p:sp>
      <p:pic>
        <p:nvPicPr>
          <p:cNvPr id="8" name="Picture 7" descr="AACC+tag_horiz_rgb.eps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657" y="199780"/>
            <a:ext cx="2386209" cy="392887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320800"/>
            <a:ext cx="2057400" cy="48053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320800"/>
            <a:ext cx="6019800" cy="4805363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1303175" y="693855"/>
            <a:ext cx="7250202" cy="747396"/>
          </a:xfrm>
        </p:spPr>
        <p:txBody>
          <a:bodyPr/>
          <a:lstStyle/>
          <a:p>
            <a:r>
              <a:rPr lang="en-US" dirty="0"/>
              <a:t>Slide headline goes here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1303175" y="1441251"/>
            <a:ext cx="7250202" cy="3794183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Slide text goes here.</a:t>
            </a:r>
          </a:p>
          <a:p>
            <a:pPr lvl="1"/>
            <a:r>
              <a:rPr lang="en-US" dirty="0"/>
              <a:t>Bulleted list item</a:t>
            </a:r>
          </a:p>
          <a:p>
            <a:pPr lvl="1"/>
            <a:r>
              <a:rPr lang="en-US" dirty="0"/>
              <a:t>Bulleted list item</a:t>
            </a:r>
          </a:p>
          <a:p>
            <a:pPr lvl="1"/>
            <a:r>
              <a:rPr lang="en-US" dirty="0"/>
              <a:t>Bulleted list item</a:t>
            </a:r>
          </a:p>
          <a:p>
            <a:pPr marL="0" indent="0">
              <a:buNone/>
            </a:pPr>
            <a:r>
              <a:rPr lang="en-US" dirty="0"/>
              <a:t>Slide text goes here.</a:t>
            </a:r>
          </a:p>
          <a:p>
            <a:pPr lvl="1"/>
            <a:r>
              <a:rPr lang="en-US" dirty="0"/>
              <a:t>Bulleted list item</a:t>
            </a:r>
          </a:p>
          <a:p>
            <a:pPr lvl="1"/>
            <a:r>
              <a:rPr lang="en-US" dirty="0"/>
              <a:t>Bulleted list item</a:t>
            </a:r>
          </a:p>
          <a:p>
            <a:pPr lvl="1"/>
            <a:r>
              <a:rPr lang="en-US" dirty="0"/>
              <a:t>Bulleted list item</a:t>
            </a:r>
          </a:p>
          <a:p>
            <a:pPr lvl="1"/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" name="TextBox 1"/>
          <p:cNvSpPr txBox="1">
            <a:spLocks noChangeArrowheads="1"/>
          </p:cNvSpPr>
          <p:nvPr userDrawn="1"/>
        </p:nvSpPr>
        <p:spPr bwMode="auto">
          <a:xfrm flipH="1">
            <a:off x="1333409" y="1388341"/>
            <a:ext cx="6375581" cy="26161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sz="2000" dirty="0">
              <a:solidFill>
                <a:srgbClr val="7F7F7F"/>
              </a:solidFill>
              <a:latin typeface="Times New Roman" pitchFamily="18" charset="0"/>
              <a:ea typeface="MS PGothic" pitchFamily="34" charset="-128"/>
            </a:endParaRPr>
          </a:p>
          <a:p>
            <a:pPr algn="ctr" defTabSz="914400" eaLnBrk="1" hangingPunct="1">
              <a:defRPr/>
            </a:pPr>
            <a:r>
              <a:rPr lang="en-US" sz="2400" kern="1200" dirty="0">
                <a:solidFill>
                  <a:srgbClr val="000000"/>
                </a:solidFill>
                <a:latin typeface="Arial" charset="0"/>
                <a:ea typeface="+mn-ea"/>
                <a:cs typeface="Arial" charset="0"/>
              </a:rPr>
              <a:t>Thank you for participating in this month’s</a:t>
            </a:r>
          </a:p>
          <a:p>
            <a:pPr algn="ctr" defTabSz="914400" eaLnBrk="1" hangingPunct="1">
              <a:defRPr/>
            </a:pPr>
            <a:r>
              <a:rPr lang="en-US" sz="2400" i="1" kern="1200" dirty="0">
                <a:solidFill>
                  <a:srgbClr val="000000"/>
                </a:solidFill>
                <a:latin typeface="Arial" charset="0"/>
                <a:ea typeface="+mn-ea"/>
                <a:cs typeface="Arial" charset="0"/>
              </a:rPr>
              <a:t>Clinical Chemistry </a:t>
            </a:r>
            <a:r>
              <a:rPr lang="en-US" sz="2400" kern="1200" dirty="0">
                <a:solidFill>
                  <a:srgbClr val="000000"/>
                </a:solidFill>
                <a:latin typeface="Arial" charset="0"/>
                <a:ea typeface="+mn-ea"/>
                <a:cs typeface="Arial" charset="0"/>
              </a:rPr>
              <a:t>Journal Club.</a:t>
            </a:r>
          </a:p>
          <a:p>
            <a:pPr algn="ctr" defTabSz="914400" eaLnBrk="1" hangingPunct="1">
              <a:defRPr/>
            </a:pPr>
            <a:endParaRPr lang="en-US" sz="2400" kern="1200" dirty="0">
              <a:solidFill>
                <a:srgbClr val="000000"/>
              </a:solidFill>
              <a:latin typeface="Arial" charset="0"/>
              <a:ea typeface="+mn-ea"/>
              <a:cs typeface="Arial" charset="0"/>
            </a:endParaRPr>
          </a:p>
          <a:p>
            <a:pPr algn="ctr" defTabSz="914400" eaLnBrk="1" hangingPunct="1">
              <a:defRPr/>
            </a:pPr>
            <a:r>
              <a:rPr lang="en-US" sz="2400" kern="1200" dirty="0">
                <a:solidFill>
                  <a:srgbClr val="000000"/>
                </a:solidFill>
                <a:latin typeface="Arial" charset="0"/>
                <a:ea typeface="+mn-ea"/>
                <a:cs typeface="Arial" charset="0"/>
              </a:rPr>
              <a:t>Additional Journal Clubs are available at</a:t>
            </a:r>
          </a:p>
          <a:p>
            <a:pPr algn="ctr" defTabSz="914400" eaLnBrk="1" hangingPunct="1">
              <a:defRPr/>
            </a:pPr>
            <a:r>
              <a:rPr lang="en-US" sz="2400" kern="1200" dirty="0">
                <a:solidFill>
                  <a:srgbClr val="B11F24"/>
                </a:solidFill>
                <a:latin typeface="Arial" charset="0"/>
                <a:ea typeface="+mn-ea"/>
                <a:cs typeface="Arial" charset="0"/>
              </a:rPr>
              <a:t>www.clinchem.org</a:t>
            </a:r>
          </a:p>
          <a:p>
            <a:pPr algn="ctr" defTabSz="914400" eaLnBrk="1" hangingPunct="1">
              <a:defRPr/>
            </a:pPr>
            <a:endParaRPr lang="en-US" sz="2400" kern="1200" dirty="0">
              <a:solidFill>
                <a:srgbClr val="C00000"/>
              </a:solidFill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9" name="TextBox 2"/>
          <p:cNvSpPr txBox="1">
            <a:spLocks noChangeArrowheads="1"/>
          </p:cNvSpPr>
          <p:nvPr userDrawn="1"/>
        </p:nvSpPr>
        <p:spPr bwMode="auto">
          <a:xfrm>
            <a:off x="3881730" y="4300850"/>
            <a:ext cx="1270000" cy="400050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28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28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28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28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28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28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28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28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28" charset="-128"/>
              </a:defRPr>
            </a:lvl9pPr>
          </a:lstStyle>
          <a:p>
            <a:pPr defTabSz="914400" eaLnBrk="1" hangingPunct="1">
              <a:defRPr/>
            </a:pPr>
            <a:r>
              <a:rPr lang="en-US" sz="2000" dirty="0">
                <a:solidFill>
                  <a:srgbClr val="000000"/>
                </a:solidFill>
                <a:latin typeface="+mn-lt"/>
              </a:rPr>
              <a:t>Follow us</a:t>
            </a:r>
          </a:p>
        </p:txBody>
      </p:sp>
      <p:pic>
        <p:nvPicPr>
          <p:cNvPr id="10" name="Picture 9" descr="http://upload.wikimedia.org/wikipedia/commons/4/41/YouTube_icon_block.png">
            <a:hlinkClick r:id="rId2"/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00942" y="4868949"/>
            <a:ext cx="457200" cy="457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10" descr="http://icons.iconarchive.com/icons/limav/flat-gradient-social/512/Twitter-icon.png">
            <a:hlinkClick r:id="rId4"/>
          </p:cNvPr>
          <p:cNvPicPr>
            <a:picLocks noChangeAspect="1" noChangeArrowheads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004" y="4845879"/>
            <a:ext cx="501726" cy="5015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11"/>
          <p:cNvPicPr>
            <a:picLocks noChangeAspect="1" noChangeArrowheads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29409" y="4868062"/>
            <a:ext cx="45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" name="Picture 12">
            <a:hlinkClick r:id="rId7"/>
          </p:cNvPr>
          <p:cNvPicPr>
            <a:picLocks noChangeAspect="1" noChangeArrowheads="1"/>
          </p:cNvPicPr>
          <p:nvPr userDrawn="1"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3454690" y="4852947"/>
            <a:ext cx="457200" cy="4890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69672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96720"/>
            <a:ext cx="5111750" cy="442944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97200"/>
            <a:ext cx="3008313" cy="31289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1798319"/>
            <a:ext cx="5486400" cy="292925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03175" y="812591"/>
            <a:ext cx="7250202" cy="74739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03175" y="1559987"/>
            <a:ext cx="7250202" cy="37941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11850" y="6243335"/>
            <a:ext cx="73077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000">
                <a:solidFill>
                  <a:srgbClr val="81ADA8"/>
                </a:solidFill>
                <a:latin typeface="Arial"/>
                <a:cs typeface="Arial"/>
              </a:defRPr>
            </a:lvl1pPr>
          </a:lstStyle>
          <a:p>
            <a:fld id="{B897C2A1-9313-CA4F-AEA9-36A479C1E1AD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4" name="Straight Connector 13"/>
          <p:cNvCxnSpPr/>
          <p:nvPr/>
        </p:nvCxnSpPr>
        <p:spPr>
          <a:xfrm>
            <a:off x="1935678" y="6459403"/>
            <a:ext cx="6042561" cy="0"/>
          </a:xfrm>
          <a:prstGeom prst="line">
            <a:avLst/>
          </a:prstGeom>
          <a:ln w="6350" cap="flat" cmpd="sng" algn="ctr">
            <a:solidFill>
              <a:schemeClr val="accent4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7" name="Picture 6" descr="ClinChem_2lines_title_B12025.eps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866" y="6046297"/>
            <a:ext cx="1871134" cy="777838"/>
          </a:xfrm>
          <a:prstGeom prst="rect">
            <a:avLst/>
          </a:prstGeom>
        </p:spPr>
      </p:pic>
      <p:pic>
        <p:nvPicPr>
          <p:cNvPr id="4" name="Picture 3" descr="AACC+tag_horiz_rgb.eps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0927" y="276426"/>
            <a:ext cx="2023533" cy="333173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000" b="1" kern="1200">
          <a:solidFill>
            <a:schemeClr val="tx1"/>
          </a:solidFill>
          <a:latin typeface="Arial"/>
          <a:ea typeface="+mj-ea"/>
          <a:cs typeface="Arial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Arial"/>
          <a:ea typeface="+mn-ea"/>
          <a:cs typeface="Arial"/>
        </a:defRPr>
      </a:lvl2pPr>
      <a:lvl3pPr marL="1143000" indent="-228600" algn="l" defTabSz="457200" rtl="0" eaLnBrk="1" latinLnBrk="0" hangingPunct="1">
        <a:spcBef>
          <a:spcPct val="20000"/>
        </a:spcBef>
        <a:buSzPct val="70000"/>
        <a:buFont typeface="Courier New"/>
        <a:buChar char="o"/>
        <a:defRPr sz="2400" kern="1200">
          <a:solidFill>
            <a:schemeClr val="tx1"/>
          </a:solidFill>
          <a:latin typeface="Arial"/>
          <a:ea typeface="+mn-ea"/>
          <a:cs typeface="Arial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400" kern="1200">
          <a:solidFill>
            <a:schemeClr val="tx1"/>
          </a:solidFill>
          <a:latin typeface="Arial"/>
          <a:ea typeface="+mn-ea"/>
          <a:cs typeface="Arial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400" kern="1200">
          <a:solidFill>
            <a:schemeClr val="tx1"/>
          </a:solidFill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hyperlink" Target="https://doi.org/10.1093/clinchem/hvaa203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3"/>
          <p:cNvSpPr txBox="1">
            <a:spLocks/>
          </p:cNvSpPr>
          <p:nvPr/>
        </p:nvSpPr>
        <p:spPr>
          <a:xfrm>
            <a:off x="3719745" y="1971073"/>
            <a:ext cx="5343896" cy="470840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txBody>
          <a:bodyPr rtlCol="0">
            <a:normAutofit fontScale="47500" lnSpcReduction="2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SzPct val="70000"/>
              <a:buFont typeface="Courier New"/>
              <a:buChar char="o"/>
              <a:defRPr sz="24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4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4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sz="1600" b="1" dirty="0"/>
          </a:p>
          <a:p>
            <a:pPr marL="0" indent="0">
              <a:buNone/>
            </a:pPr>
            <a:r>
              <a:rPr lang="en-US" sz="4200" b="1" dirty="0"/>
              <a:t>Is It Time to Remove Total Calcium from the Basic and Comprehensive Metabolic Panels? Assessing the Effects of American Medical Association–Approved Chemical Test Panels on Laboratory Utilization </a:t>
            </a:r>
          </a:p>
          <a:p>
            <a:pPr marL="0" indent="0">
              <a:buNone/>
            </a:pPr>
            <a:endParaRPr lang="en-US" sz="4200" dirty="0"/>
          </a:p>
          <a:p>
            <a:pPr marL="0" indent="0">
              <a:buNone/>
            </a:pPr>
            <a:r>
              <a:rPr lang="sv-SE" sz="4200" dirty="0"/>
              <a:t>B.M. Katzman, S.C. Bryant, B.S. Karon</a:t>
            </a:r>
          </a:p>
          <a:p>
            <a:pPr marL="0" indent="0">
              <a:buNone/>
            </a:pPr>
            <a:endParaRPr lang="en-US" sz="4200" dirty="0">
              <a:latin typeface="Arial" pitchFamily="34" charset="0"/>
              <a:cs typeface="Arial" pitchFamily="34" charset="0"/>
            </a:endParaRPr>
          </a:p>
          <a:p>
            <a:pPr marL="0" indent="0">
              <a:buFont typeface="Arial" charset="0"/>
              <a:buNone/>
              <a:defRPr/>
            </a:pPr>
            <a:r>
              <a:rPr lang="en-US" sz="4200" dirty="0">
                <a:latin typeface="Arial" pitchFamily="34" charset="0"/>
                <a:cs typeface="Arial" pitchFamily="34" charset="0"/>
              </a:rPr>
              <a:t>November 2020</a:t>
            </a:r>
            <a:endParaRPr lang="en-US" sz="4200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marL="0" indent="0">
              <a:buFont typeface="Arial" pitchFamily="34" charset="0"/>
              <a:buNone/>
              <a:defRPr/>
            </a:pPr>
            <a:endParaRPr lang="en-US" sz="4200" dirty="0">
              <a:latin typeface="Arial" pitchFamily="34" charset="0"/>
              <a:cs typeface="Arial" pitchFamily="34" charset="0"/>
            </a:endParaRPr>
          </a:p>
          <a:p>
            <a:pPr marL="0" indent="0">
              <a:buFont typeface="Arial" pitchFamily="34" charset="0"/>
              <a:buNone/>
              <a:defRPr/>
            </a:pPr>
            <a:r>
              <a:rPr lang="en-US" sz="4400" dirty="0">
                <a:hlinkClick r:id="rId2"/>
              </a:rPr>
              <a:t>https://doi.org/10.1093/clinchem/hvaa203</a:t>
            </a:r>
            <a:endParaRPr lang="en-US" sz="4400" dirty="0"/>
          </a:p>
          <a:p>
            <a:pPr marL="0" indent="0">
              <a:buFont typeface="Arial" pitchFamily="34" charset="0"/>
              <a:buNone/>
              <a:defRPr/>
            </a:pPr>
            <a:endParaRPr lang="en-US" sz="4200" dirty="0">
              <a:latin typeface="Arial" pitchFamily="34" charset="0"/>
              <a:cs typeface="Arial" pitchFamily="34" charset="0"/>
            </a:endParaRPr>
          </a:p>
          <a:p>
            <a:pPr marL="0" indent="0">
              <a:buFont typeface="Arial" pitchFamily="34" charset="0"/>
              <a:buNone/>
              <a:defRPr/>
            </a:pPr>
            <a:r>
              <a:rPr lang="en-US" sz="3800" dirty="0">
                <a:latin typeface="Arial" pitchFamily="34" charset="0"/>
                <a:cs typeface="Arial" pitchFamily="34" charset="0"/>
              </a:rPr>
              <a:t>© Copyright 2020 by the American Association for Clinical Chemistry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F50C317-C05E-43FD-94C5-04504C5DCB9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359" y="1971072"/>
            <a:ext cx="3522838" cy="47084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69885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half" idx="4294967295"/>
          </p:nvPr>
        </p:nvSpPr>
        <p:spPr>
          <a:xfrm>
            <a:off x="630432" y="1551138"/>
            <a:ext cx="7112727" cy="3517340"/>
          </a:xfrm>
        </p:spPr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65716" y="696003"/>
            <a:ext cx="824613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>
                <a:latin typeface="+mj-lt"/>
              </a:rPr>
              <a:t>Percentage of Total Calcium Orders with Abnormal Results</a:t>
            </a:r>
          </a:p>
        </p:txBody>
      </p:sp>
      <p:sp>
        <p:nvSpPr>
          <p:cNvPr id="3" name="Rectangle 2"/>
          <p:cNvSpPr/>
          <p:nvPr/>
        </p:nvSpPr>
        <p:spPr>
          <a:xfrm>
            <a:off x="2066306" y="5353835"/>
            <a:ext cx="6828312" cy="92333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rgbClr val="B11F24"/>
                </a:solidFill>
              </a:rPr>
              <a:t>Figure 1. </a:t>
            </a:r>
            <a:r>
              <a:rPr lang="en-US" dirty="0">
                <a:solidFill>
                  <a:srgbClr val="B11F24"/>
                </a:solidFill>
              </a:rPr>
              <a:t>Percentage of total calcium orders with abnormal</a:t>
            </a:r>
          </a:p>
          <a:p>
            <a:r>
              <a:rPr lang="en-US" dirty="0">
                <a:solidFill>
                  <a:srgbClr val="B11F24"/>
                </a:solidFill>
              </a:rPr>
              <a:t>results before and after implementation of BMP and CMP</a:t>
            </a:r>
          </a:p>
          <a:p>
            <a:r>
              <a:rPr lang="en-US" dirty="0">
                <a:solidFill>
                  <a:srgbClr val="B11F24"/>
                </a:solidFill>
              </a:rPr>
              <a:t>panels in the EHR</a:t>
            </a:r>
            <a:endParaRPr lang="en-US" i="1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70365" y="1864666"/>
            <a:ext cx="4803270" cy="3165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431017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half" idx="4294967295"/>
          </p:nvPr>
        </p:nvSpPr>
        <p:spPr>
          <a:xfrm>
            <a:off x="630432" y="1551138"/>
            <a:ext cx="7112727" cy="3517340"/>
          </a:xfrm>
        </p:spPr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65716" y="696003"/>
            <a:ext cx="872890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>
                <a:latin typeface="+mj-lt"/>
              </a:rPr>
              <a:t>Calcium-Related Diagnoses </a:t>
            </a:r>
          </a:p>
        </p:txBody>
      </p:sp>
      <p:sp>
        <p:nvSpPr>
          <p:cNvPr id="3" name="Rectangle 2"/>
          <p:cNvSpPr/>
          <p:nvPr/>
        </p:nvSpPr>
        <p:spPr>
          <a:xfrm>
            <a:off x="2066306" y="5353835"/>
            <a:ext cx="6828312" cy="646331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rgbClr val="B11F24"/>
                </a:solidFill>
              </a:rPr>
              <a:t>Table 3. </a:t>
            </a:r>
            <a:r>
              <a:rPr lang="en-US" dirty="0">
                <a:solidFill>
                  <a:srgbClr val="B11F24"/>
                </a:solidFill>
              </a:rPr>
              <a:t>Rate of calcium-related diagnoses before and after EHR implementation</a:t>
            </a:r>
            <a:endParaRPr lang="en-US" i="1" dirty="0"/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491"/>
          <a:stretch/>
        </p:blipFill>
        <p:spPr bwMode="auto">
          <a:xfrm>
            <a:off x="186508" y="2459615"/>
            <a:ext cx="8770984" cy="19387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089258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26" y="653889"/>
            <a:ext cx="8866909" cy="747396"/>
          </a:xfrm>
        </p:spPr>
        <p:txBody>
          <a:bodyPr>
            <a:noAutofit/>
          </a:bodyPr>
          <a:lstStyle/>
          <a:p>
            <a:r>
              <a:rPr lang="en-US" dirty="0"/>
              <a:t>Discussion Question: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760021" y="1738126"/>
            <a:ext cx="8190014" cy="4505209"/>
          </a:xfrm>
        </p:spPr>
        <p:txBody>
          <a:bodyPr>
            <a:noAutofit/>
          </a:bodyPr>
          <a:lstStyle/>
          <a:p>
            <a:r>
              <a:rPr lang="en-US" sz="1800" dirty="0"/>
              <a:t>What strategies can be employed by institutions to address </a:t>
            </a:r>
            <a:r>
              <a:rPr lang="en-US" sz="1800" dirty="0" err="1"/>
              <a:t>misutilization</a:t>
            </a:r>
            <a:r>
              <a:rPr lang="en-US" sz="1800" dirty="0"/>
              <a:t>, </a:t>
            </a:r>
            <a:r>
              <a:rPr lang="en-US" sz="1800" dirty="0" err="1"/>
              <a:t>overutlization</a:t>
            </a:r>
            <a:r>
              <a:rPr lang="en-US" sz="1800" dirty="0"/>
              <a:t>, and underutilization of laboratory tests?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61141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26" y="653889"/>
            <a:ext cx="8866909" cy="747396"/>
          </a:xfrm>
        </p:spPr>
        <p:txBody>
          <a:bodyPr>
            <a:noAutofit/>
          </a:bodyPr>
          <a:lstStyle/>
          <a:p>
            <a:r>
              <a:rPr lang="en-US" dirty="0"/>
              <a:t>Discussion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760021" y="1569705"/>
            <a:ext cx="8190014" cy="4505209"/>
          </a:xfrm>
        </p:spPr>
        <p:txBody>
          <a:bodyPr>
            <a:noAutofit/>
          </a:bodyPr>
          <a:lstStyle/>
          <a:p>
            <a:r>
              <a:rPr lang="en-US" sz="1800" dirty="0"/>
              <a:t>Volume of total calcium orders increased by 3-fold post-implementation of panel testing</a:t>
            </a:r>
          </a:p>
          <a:p>
            <a:endParaRPr lang="en-US" sz="1050" dirty="0"/>
          </a:p>
          <a:p>
            <a:r>
              <a:rPr lang="en-US" sz="1800" dirty="0"/>
              <a:t>Rate of low calcium values increased post-implementation because of the shift toward more inpatient testing; however, percentage of abnormal results within each patient population (inpatient, outpatient, ED) decreased </a:t>
            </a:r>
          </a:p>
          <a:p>
            <a:endParaRPr lang="en-US" sz="1050" dirty="0"/>
          </a:p>
          <a:p>
            <a:r>
              <a:rPr lang="en-US" sz="1800" dirty="0"/>
              <a:t>Prevalence of hypo- and </a:t>
            </a:r>
            <a:r>
              <a:rPr lang="en-US" sz="1800" dirty="0" err="1"/>
              <a:t>hypercalcemia</a:t>
            </a:r>
            <a:r>
              <a:rPr lang="en-US" sz="1800" dirty="0"/>
              <a:t>-related diagnoses among patients in the 5 months after implementation did not change significantly (1.29% before implementation vs. 1.27% after implementation)</a:t>
            </a:r>
          </a:p>
          <a:p>
            <a:endParaRPr lang="en-US" sz="1050" dirty="0"/>
          </a:p>
          <a:p>
            <a:r>
              <a:rPr lang="en-US" sz="1800" dirty="0"/>
              <a:t>Direct variable cost to the laboratory to perform the incremental calcium testing was estimated at ~$480,000 per year</a:t>
            </a:r>
          </a:p>
          <a:p>
            <a:endParaRPr lang="en-US" sz="1050" dirty="0"/>
          </a:p>
          <a:p>
            <a:r>
              <a:rPr lang="en-US" sz="1800" dirty="0"/>
              <a:t>Other disease-oriented group tests warrant critical evaluation to determine whether they, too, include tests that may have limited diagnostic utility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091351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18504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27" y="653889"/>
            <a:ext cx="7250202" cy="747396"/>
          </a:xfrm>
        </p:spPr>
        <p:txBody>
          <a:bodyPr/>
          <a:lstStyle/>
          <a:p>
            <a:r>
              <a:rPr lang="en-US" dirty="0"/>
              <a:t>Introduction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760021" y="1405861"/>
            <a:ext cx="7793356" cy="4505209"/>
          </a:xfrm>
        </p:spPr>
        <p:txBody>
          <a:bodyPr>
            <a:normAutofit/>
          </a:bodyPr>
          <a:lstStyle/>
          <a:p>
            <a:r>
              <a:rPr lang="en-US" sz="2000" dirty="0"/>
              <a:t>Utilization of clinical laboratory testing services has rapidly increased in recent years</a:t>
            </a:r>
          </a:p>
          <a:p>
            <a:pPr lvl="1"/>
            <a:r>
              <a:rPr lang="en-US" sz="1800" dirty="0"/>
              <a:t>Generated more than $87 billion in revenue in 2017</a:t>
            </a:r>
          </a:p>
          <a:p>
            <a:pPr lvl="1"/>
            <a:r>
              <a:rPr lang="en-US" sz="1800" dirty="0"/>
              <a:t>Accounted for ~3% of annual healthcare spending in the United States</a:t>
            </a:r>
          </a:p>
          <a:p>
            <a:r>
              <a:rPr lang="en-US" sz="2000" dirty="0"/>
              <a:t>Organ- or disease-oriented test panels approved by the American Medical Association (AMA) were published in 1998</a:t>
            </a:r>
          </a:p>
          <a:p>
            <a:pPr lvl="1"/>
            <a:r>
              <a:rPr lang="en-US" sz="1800" dirty="0"/>
              <a:t>Aimed to control costs and facilitate review of utilization and the medical necessity of laboratory testing</a:t>
            </a:r>
          </a:p>
          <a:p>
            <a:r>
              <a:rPr lang="en-US" sz="2000" dirty="0"/>
              <a:t>Basic metabolic panel (BMP) and comprehensive metabolic panel (CMP) are two of the most commonly ordered AMA panels</a:t>
            </a:r>
          </a:p>
          <a:p>
            <a:pPr lvl="1"/>
            <a:r>
              <a:rPr lang="en-US" sz="1800" dirty="0"/>
              <a:t>Necessity of individual tests within these panels has not been well-established.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26" y="653889"/>
            <a:ext cx="8866909" cy="747396"/>
          </a:xfrm>
        </p:spPr>
        <p:txBody>
          <a:bodyPr>
            <a:noAutofit/>
          </a:bodyPr>
          <a:lstStyle/>
          <a:p>
            <a:r>
              <a:rPr lang="en-US" dirty="0"/>
              <a:t>Unique Opportunity to Evaluate Test Utility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760020" y="1738126"/>
            <a:ext cx="8032997" cy="4505209"/>
          </a:xfrm>
        </p:spPr>
        <p:txBody>
          <a:bodyPr>
            <a:normAutofit/>
          </a:bodyPr>
          <a:lstStyle/>
          <a:p>
            <a:r>
              <a:rPr lang="en-US" sz="2000" dirty="0"/>
              <a:t>In 2018, Mayo Clinic implemented an enterprise-wide electronic health record (EHR)</a:t>
            </a:r>
          </a:p>
          <a:p>
            <a:pPr lvl="1"/>
            <a:r>
              <a:rPr lang="en-US" sz="1800" dirty="0"/>
              <a:t>Decision to offer 10 most commonly ordered AMA panels with EHR/ordering system at all Mayo Clinic sites</a:t>
            </a:r>
          </a:p>
          <a:p>
            <a:r>
              <a:rPr lang="en-US" sz="2000" dirty="0"/>
              <a:t>Prior to EHR convergence, no AMA chemistry panels were offered</a:t>
            </a:r>
          </a:p>
          <a:p>
            <a:pPr lvl="1"/>
            <a:r>
              <a:rPr lang="en-US" sz="1800" dirty="0"/>
              <a:t>Providers were asked to order specific tests individually needed to assess electrolytes, glucose, renal function, and hepatic function based on patient disease, symptoms, etc.</a:t>
            </a:r>
          </a:p>
          <a:p>
            <a:r>
              <a:rPr lang="en-US" sz="2000" dirty="0"/>
              <a:t>For hospital inpatients, the most common grouping of orders included all components of the BMP, with the exception of total calcium</a:t>
            </a:r>
          </a:p>
          <a:p>
            <a:pPr lvl="1"/>
            <a:r>
              <a:rPr lang="en-US" sz="1800" dirty="0"/>
              <a:t>Opportunity to evaluate test-ordering patterns before and after implementation of the new EHR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93018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26" y="653889"/>
            <a:ext cx="8866909" cy="747396"/>
          </a:xfrm>
        </p:spPr>
        <p:txBody>
          <a:bodyPr>
            <a:noAutofit/>
          </a:bodyPr>
          <a:lstStyle/>
          <a:p>
            <a:r>
              <a:rPr lang="en-US" dirty="0"/>
              <a:t>Discussion Question: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760021" y="1738126"/>
            <a:ext cx="7793356" cy="4505209"/>
          </a:xfrm>
        </p:spPr>
        <p:txBody>
          <a:bodyPr>
            <a:normAutofit/>
          </a:bodyPr>
          <a:lstStyle/>
          <a:p>
            <a:r>
              <a:rPr lang="en-US" sz="2000" dirty="0"/>
              <a:t>What are the drivers of utilization management efforts?</a:t>
            </a:r>
            <a:endParaRPr lang="en-US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12030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26" y="653889"/>
            <a:ext cx="8866909" cy="747396"/>
          </a:xfrm>
        </p:spPr>
        <p:txBody>
          <a:bodyPr>
            <a:noAutofit/>
          </a:bodyPr>
          <a:lstStyle/>
          <a:p>
            <a:r>
              <a:rPr lang="en-US" dirty="0"/>
              <a:t>Materials and Methods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760021" y="1569705"/>
            <a:ext cx="7793356" cy="4505209"/>
          </a:xfrm>
        </p:spPr>
        <p:txBody>
          <a:bodyPr>
            <a:noAutofit/>
          </a:bodyPr>
          <a:lstStyle/>
          <a:p>
            <a:r>
              <a:rPr lang="en-US" sz="2000" dirty="0"/>
              <a:t>Retrospective review of total calcium-containing test orders for Mayo Clinic Rochester patients (for adults ≥18 years) obtained from the Laboratory Information System for the months of April 2018 and June 2018, pre- and post-implementation of AMA panels</a:t>
            </a:r>
          </a:p>
          <a:p>
            <a:endParaRPr lang="en-US" sz="2000" dirty="0"/>
          </a:p>
          <a:p>
            <a:r>
              <a:rPr lang="en-US" sz="2000" dirty="0"/>
              <a:t>Test volumes were categorized:</a:t>
            </a:r>
          </a:p>
          <a:p>
            <a:pPr lvl="1"/>
            <a:r>
              <a:rPr lang="en-US" sz="1800" dirty="0"/>
              <a:t>According to the panel in which calcium was included</a:t>
            </a:r>
          </a:p>
          <a:p>
            <a:pPr lvl="1"/>
            <a:r>
              <a:rPr lang="en-US" sz="1800" dirty="0"/>
              <a:t>By patient location (inpatient, outpatient, or emergency department [ED]) at the time of order</a:t>
            </a:r>
          </a:p>
          <a:p>
            <a:pPr lvl="1"/>
            <a:endParaRPr lang="en-US" sz="1800" dirty="0"/>
          </a:p>
          <a:p>
            <a:r>
              <a:rPr lang="en-US" sz="2000" dirty="0"/>
              <a:t>Percentages of abnormal results (high or low) before and after the implementation of AMA panels were compared</a:t>
            </a:r>
          </a:p>
          <a:p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88228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26" y="653889"/>
            <a:ext cx="8866909" cy="747396"/>
          </a:xfrm>
        </p:spPr>
        <p:txBody>
          <a:bodyPr>
            <a:noAutofit/>
          </a:bodyPr>
          <a:lstStyle/>
          <a:p>
            <a:r>
              <a:rPr lang="en-US" dirty="0"/>
              <a:t>Materials and Methods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741549" y="1738126"/>
            <a:ext cx="7793356" cy="4505209"/>
          </a:xfrm>
        </p:spPr>
        <p:txBody>
          <a:bodyPr>
            <a:noAutofit/>
          </a:bodyPr>
          <a:lstStyle/>
          <a:p>
            <a:r>
              <a:rPr lang="en-US" sz="2000" dirty="0"/>
              <a:t>Institutional databases were queried for:</a:t>
            </a:r>
          </a:p>
          <a:p>
            <a:pPr lvl="1"/>
            <a:r>
              <a:rPr lang="en-US" sz="1800" dirty="0"/>
              <a:t>Unique patients during the 5 months before EHR implementation (December 2017–April 2018) and 5 months after EHR implementation (June 2018–October 2018) </a:t>
            </a:r>
          </a:p>
          <a:p>
            <a:pPr lvl="1"/>
            <a:r>
              <a:rPr lang="en-US" sz="1800" dirty="0"/>
              <a:t>Corresponding International Classification of Diseases, Ninth and Tenth Revision (ICD-9/10) codes</a:t>
            </a:r>
          </a:p>
          <a:p>
            <a:pPr lvl="2"/>
            <a:r>
              <a:rPr lang="en-US" sz="1800" dirty="0"/>
              <a:t>Patients were classified as having any diagnoses related to hyper- or </a:t>
            </a:r>
            <a:r>
              <a:rPr lang="en-US" sz="1800" dirty="0" err="1"/>
              <a:t>hypocalcemia</a:t>
            </a:r>
            <a:r>
              <a:rPr lang="en-US" sz="1800" dirty="0"/>
              <a:t> or parathyroid disorders</a:t>
            </a:r>
          </a:p>
          <a:p>
            <a:pPr lvl="2"/>
            <a:endParaRPr lang="en-US" sz="1800" dirty="0"/>
          </a:p>
          <a:p>
            <a:r>
              <a:rPr lang="en-US" sz="2000" dirty="0"/>
              <a:t>Differences in percentage of unique patients with calcium-related diagnoses during the 2 time periods (a prevalence estimate) were assessed using a Poisson model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15626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26" y="653889"/>
            <a:ext cx="8866909" cy="747396"/>
          </a:xfrm>
        </p:spPr>
        <p:txBody>
          <a:bodyPr>
            <a:noAutofit/>
          </a:bodyPr>
          <a:lstStyle/>
          <a:p>
            <a:r>
              <a:rPr lang="en-US" dirty="0"/>
              <a:t>Discussion Question: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741549" y="1738126"/>
            <a:ext cx="7793356" cy="4505209"/>
          </a:xfrm>
        </p:spPr>
        <p:txBody>
          <a:bodyPr>
            <a:noAutofit/>
          </a:bodyPr>
          <a:lstStyle/>
          <a:p>
            <a:r>
              <a:rPr lang="en-US" sz="2000" dirty="0"/>
              <a:t>What are some of the limitations associated with this study design?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39469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half" idx="4294967295"/>
          </p:nvPr>
        </p:nvSpPr>
        <p:spPr>
          <a:xfrm>
            <a:off x="630432" y="1551138"/>
            <a:ext cx="7112727" cy="3517340"/>
          </a:xfrm>
        </p:spPr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65833" y="696003"/>
            <a:ext cx="897816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>
                <a:latin typeface="+mj-lt"/>
              </a:rPr>
              <a:t>Volume of Total Calcium Orders By Order Type</a:t>
            </a:r>
          </a:p>
        </p:txBody>
      </p:sp>
      <p:sp>
        <p:nvSpPr>
          <p:cNvPr id="3" name="Rectangle 2"/>
          <p:cNvSpPr/>
          <p:nvPr/>
        </p:nvSpPr>
        <p:spPr>
          <a:xfrm>
            <a:off x="2078181" y="5251519"/>
            <a:ext cx="6840188" cy="646331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rgbClr val="B11F24"/>
                </a:solidFill>
              </a:rPr>
              <a:t>Table 1</a:t>
            </a:r>
            <a:r>
              <a:rPr lang="en-US" dirty="0">
                <a:solidFill>
                  <a:srgbClr val="B11F24"/>
                </a:solidFill>
              </a:rPr>
              <a:t>. Volume (percentage) of total calcium tests by order type before (April 2018) and after (June 2018) EHR implementation</a:t>
            </a:r>
            <a:endParaRPr lang="en-US" i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3173"/>
          <a:stretch/>
        </p:blipFill>
        <p:spPr bwMode="auto">
          <a:xfrm>
            <a:off x="76948" y="2458913"/>
            <a:ext cx="8990105" cy="18108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460279" y="4085117"/>
            <a:ext cx="746229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/>
              <a:t>Total Number of Calcium Tests			   11 371						        34 587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half" idx="4294967295"/>
          </p:nvPr>
        </p:nvSpPr>
        <p:spPr>
          <a:xfrm>
            <a:off x="630432" y="1551138"/>
            <a:ext cx="7112727" cy="3517340"/>
          </a:xfrm>
        </p:spPr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65833" y="696003"/>
            <a:ext cx="897816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>
                <a:latin typeface="+mj-lt"/>
              </a:rPr>
              <a:t>Volume of Total Calcium Orders By Ordering Location</a:t>
            </a:r>
          </a:p>
        </p:txBody>
      </p:sp>
      <p:sp>
        <p:nvSpPr>
          <p:cNvPr id="3" name="Rectangle 2"/>
          <p:cNvSpPr/>
          <p:nvPr/>
        </p:nvSpPr>
        <p:spPr>
          <a:xfrm>
            <a:off x="2078181" y="5279145"/>
            <a:ext cx="6840188" cy="646331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rgbClr val="B11F24"/>
                </a:solidFill>
              </a:rPr>
              <a:t>Table 2</a:t>
            </a:r>
            <a:r>
              <a:rPr lang="en-US" dirty="0">
                <a:solidFill>
                  <a:srgbClr val="B11F24"/>
                </a:solidFill>
              </a:rPr>
              <a:t>. Volume of total calcium tests by ordering location before (April 2018) and after (June 2018) EHR implementation</a:t>
            </a:r>
            <a:endParaRPr lang="en-US" i="1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475"/>
          <a:stretch/>
        </p:blipFill>
        <p:spPr bwMode="auto">
          <a:xfrm>
            <a:off x="328225" y="2146987"/>
            <a:ext cx="8487550" cy="25640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426408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32">
      <a:dk1>
        <a:srgbClr val="1F1F1F"/>
      </a:dk1>
      <a:lt1>
        <a:sysClr val="window" lastClr="FFFFFF"/>
      </a:lt1>
      <a:dk2>
        <a:srgbClr val="636463"/>
      </a:dk2>
      <a:lt2>
        <a:srgbClr val="EEECE1"/>
      </a:lt2>
      <a:accent1>
        <a:srgbClr val="B11F24"/>
      </a:accent1>
      <a:accent2>
        <a:srgbClr val="005A84"/>
      </a:accent2>
      <a:accent3>
        <a:srgbClr val="E2A856"/>
      </a:accent3>
      <a:accent4>
        <a:srgbClr val="81ADA8"/>
      </a:accent4>
      <a:accent5>
        <a:srgbClr val="636463"/>
      </a:accent5>
      <a:accent6>
        <a:srgbClr val="328CB6"/>
      </a:accent6>
      <a:hlink>
        <a:srgbClr val="81ADA8"/>
      </a:hlink>
      <a:folHlink>
        <a:srgbClr val="81ADA8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1594</TotalTime>
  <Words>793</Words>
  <Application>Microsoft Office PowerPoint</Application>
  <PresentationFormat>On-screen Show (4:3)</PresentationFormat>
  <Paragraphs>80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Calibri</vt:lpstr>
      <vt:lpstr>Courier New</vt:lpstr>
      <vt:lpstr>Times New Roman</vt:lpstr>
      <vt:lpstr>Office Theme</vt:lpstr>
      <vt:lpstr>PowerPoint Presentation</vt:lpstr>
      <vt:lpstr>Introduction</vt:lpstr>
      <vt:lpstr>Unique Opportunity to Evaluate Test Utility</vt:lpstr>
      <vt:lpstr>Discussion Question:</vt:lpstr>
      <vt:lpstr>Materials and Methods</vt:lpstr>
      <vt:lpstr>Materials and Methods (cont.)</vt:lpstr>
      <vt:lpstr>Discussion Question:</vt:lpstr>
      <vt:lpstr>PowerPoint Presentation</vt:lpstr>
      <vt:lpstr>PowerPoint Presentation</vt:lpstr>
      <vt:lpstr>PowerPoint Presentation</vt:lpstr>
      <vt:lpstr>PowerPoint Presentation</vt:lpstr>
      <vt:lpstr>Discussion Question:</vt:lpstr>
      <vt:lpstr>Discussion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Laboratory Statistics and Quality Control</dc:title>
  <dc:creator>Christine Page</dc:creator>
  <cp:lastModifiedBy>Erin Roberts</cp:lastModifiedBy>
  <cp:revision>136</cp:revision>
  <dcterms:created xsi:type="dcterms:W3CDTF">2014-07-07T15:02:10Z</dcterms:created>
  <dcterms:modified xsi:type="dcterms:W3CDTF">2020-11-19T20:56:24Z</dcterms:modified>
</cp:coreProperties>
</file>