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0" r:id="rId2"/>
    <p:sldId id="271" r:id="rId3"/>
    <p:sldId id="257" r:id="rId4"/>
    <p:sldId id="264" r:id="rId5"/>
    <p:sldId id="265" r:id="rId6"/>
    <p:sldId id="270" r:id="rId7"/>
    <p:sldId id="263" r:id="rId8"/>
    <p:sldId id="266" r:id="rId9"/>
    <p:sldId id="267" r:id="rId10"/>
    <p:sldId id="268" r:id="rId11"/>
    <p:sldId id="269" r:id="rId12"/>
    <p:sldId id="258" r:id="rId13"/>
    <p:sldId id="274" r:id="rId14"/>
    <p:sldId id="275" r:id="rId15"/>
    <p:sldId id="273" r:id="rId16"/>
    <p:sldId id="272" r:id="rId17"/>
    <p:sldId id="261" r:id="rId1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C2C1"/>
    <a:srgbClr val="EE85E6"/>
    <a:srgbClr val="B11F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4"/>
    <p:restoredTop sz="96897"/>
  </p:normalViewPr>
  <p:slideViewPr>
    <p:cSldViewPr snapToGrid="0" snapToObjects="1">
      <p:cViewPr varScale="1">
        <p:scale>
          <a:sx n="67" d="100"/>
          <a:sy n="67" d="100"/>
        </p:scale>
        <p:origin x="126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-2694" y="-114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83FFA-3E67-DB41-B3A2-21169D97D067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BE9DC-4AA4-B44E-8F32-4AD1D72B1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34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524B2-032A-9342-AADA-6B28D1DAB08B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F8BBE-5964-3B4B-9F39-2C8B2758F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605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ClinicalChemistry" TargetMode="External"/><Relationship Id="rId2" Type="http://schemas.openxmlformats.org/officeDocument/2006/relationships/hyperlink" Target="https://www.youtube.com/user/ClinicalChemistry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twitter.com/Clin_Chem_AACC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380" y="3836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accent4"/>
                </a:solidFill>
                <a:latin typeface="Arial"/>
                <a:cs typeface="Arial"/>
              </a:defRPr>
            </a:lvl1pPr>
          </a:lstStyle>
          <a:p>
            <a:fld id="{B897C2A1-9313-CA4F-AEA9-36A479C1E1A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685800" y="1328968"/>
            <a:ext cx="3304744" cy="39114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1F1F1F"/>
                </a:solidFill>
                <a:latin typeface="Arial"/>
                <a:ea typeface="+mj-ea"/>
                <a:cs typeface="Arial"/>
              </a:defRPr>
            </a:lvl1pPr>
          </a:lstStyle>
          <a:p>
            <a:br>
              <a:rPr lang="en-US" sz="4000">
                <a:solidFill>
                  <a:schemeClr val="bg1">
                    <a:lumMod val="50000"/>
                  </a:schemeClr>
                </a:solidFill>
              </a:rPr>
            </a:br>
            <a:endParaRPr lang="en-US" sz="6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-1380" y="867303"/>
            <a:ext cx="9144000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0" dirty="0">
                <a:solidFill>
                  <a:srgbClr val="B11F24"/>
                </a:solidFill>
              </a:rPr>
              <a:t>Journal Club</a:t>
            </a:r>
          </a:p>
        </p:txBody>
      </p:sp>
      <p:pic>
        <p:nvPicPr>
          <p:cNvPr id="8" name="Picture 7" descr="AACC+tag_horiz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57" y="199780"/>
            <a:ext cx="2386209" cy="3928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20800"/>
            <a:ext cx="2057400" cy="4805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20800"/>
            <a:ext cx="6019800" cy="48053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03175" y="693855"/>
            <a:ext cx="7250202" cy="747396"/>
          </a:xfrm>
        </p:spPr>
        <p:txBody>
          <a:bodyPr/>
          <a:lstStyle/>
          <a:p>
            <a:r>
              <a:rPr lang="en-US" dirty="0"/>
              <a:t>Slide headline goes here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03175" y="1441251"/>
            <a:ext cx="7250202" cy="37941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Slide text goes here.</a:t>
            </a:r>
          </a:p>
          <a:p>
            <a:pPr lvl="1"/>
            <a:r>
              <a:rPr lang="en-US" dirty="0"/>
              <a:t>Bulleted list item</a:t>
            </a:r>
          </a:p>
          <a:p>
            <a:pPr lvl="1"/>
            <a:r>
              <a:rPr lang="en-US" dirty="0"/>
              <a:t>Bulleted list item</a:t>
            </a:r>
          </a:p>
          <a:p>
            <a:pPr lvl="1"/>
            <a:r>
              <a:rPr lang="en-US" dirty="0"/>
              <a:t>Bulleted list item</a:t>
            </a:r>
          </a:p>
          <a:p>
            <a:pPr marL="0" indent="0">
              <a:buNone/>
            </a:pPr>
            <a:r>
              <a:rPr lang="en-US" dirty="0"/>
              <a:t>Slide text goes here.</a:t>
            </a:r>
          </a:p>
          <a:p>
            <a:pPr lvl="1"/>
            <a:r>
              <a:rPr lang="en-US" dirty="0"/>
              <a:t>Bulleted list item</a:t>
            </a:r>
          </a:p>
          <a:p>
            <a:pPr lvl="1"/>
            <a:r>
              <a:rPr lang="en-US" dirty="0"/>
              <a:t>Bulleted list item</a:t>
            </a:r>
          </a:p>
          <a:p>
            <a:pPr lvl="1"/>
            <a:r>
              <a:rPr lang="en-US" dirty="0"/>
              <a:t>Bulleted list item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1"/>
          <p:cNvSpPr txBox="1">
            <a:spLocks noChangeArrowheads="1"/>
          </p:cNvSpPr>
          <p:nvPr userDrawn="1"/>
        </p:nvSpPr>
        <p:spPr bwMode="auto">
          <a:xfrm flipH="1">
            <a:off x="1333409" y="1388341"/>
            <a:ext cx="6375581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7F7F7F"/>
              </a:solidFill>
              <a:latin typeface="Times New Roman" pitchFamily="18" charset="0"/>
              <a:ea typeface="MS PGothic" pitchFamily="34" charset="-128"/>
            </a:endParaRPr>
          </a:p>
          <a:p>
            <a:pPr algn="ctr" defTabSz="914400" eaLnBrk="1" hangingPunct="1"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Thank you for participating in this month’s</a:t>
            </a:r>
          </a:p>
          <a:p>
            <a:pPr algn="ctr" defTabSz="914400" eaLnBrk="1" hangingPunct="1">
              <a:defRPr/>
            </a:pPr>
            <a:r>
              <a:rPr lang="en-US" sz="2400" i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Clinical Chemistry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Journal Club.</a:t>
            </a:r>
          </a:p>
          <a:p>
            <a:pPr algn="ctr" defTabSz="914400" eaLnBrk="1" hangingPunct="1">
              <a:defRPr/>
            </a:pPr>
            <a:endParaRPr lang="en-US" sz="24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  <a:p>
            <a:pPr algn="ctr" defTabSz="914400" eaLnBrk="1" hangingPunct="1"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Additional Journal Clubs are available at</a:t>
            </a:r>
          </a:p>
          <a:p>
            <a:pPr algn="ctr" defTabSz="914400" eaLnBrk="1" hangingPunct="1">
              <a:defRPr/>
            </a:pPr>
            <a:r>
              <a:rPr lang="en-US" sz="2400" kern="1200" dirty="0">
                <a:solidFill>
                  <a:srgbClr val="B11F24"/>
                </a:solidFill>
                <a:latin typeface="Arial" charset="0"/>
                <a:ea typeface="+mn-ea"/>
                <a:cs typeface="Arial" charset="0"/>
              </a:rPr>
              <a:t>www.clinchem.org</a:t>
            </a:r>
          </a:p>
          <a:p>
            <a:pPr algn="ctr" defTabSz="914400" eaLnBrk="1" hangingPunct="1">
              <a:defRPr/>
            </a:pPr>
            <a:endParaRPr lang="en-US" sz="2400" kern="1200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 userDrawn="1"/>
        </p:nvSpPr>
        <p:spPr bwMode="auto">
          <a:xfrm>
            <a:off x="3881730" y="4300850"/>
            <a:ext cx="1270000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8" charset="-128"/>
              </a:defRPr>
            </a:lvl9pPr>
          </a:lstStyle>
          <a:p>
            <a:pPr defTabSz="914400"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Follow us</a:t>
            </a:r>
          </a:p>
        </p:txBody>
      </p:sp>
      <p:pic>
        <p:nvPicPr>
          <p:cNvPr id="10" name="Picture 9" descr="http://upload.wikimedia.org/wikipedia/commons/4/41/YouTube_icon_block.pn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942" y="4868949"/>
            <a:ext cx="457200" cy="45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ttp://icons.iconarchive.com/icons/limav/flat-gradient-social/512/Twitter-icon.png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004" y="4845879"/>
            <a:ext cx="501726" cy="50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409" y="4868062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hlinkClick r:id="rId7"/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54690" y="4852947"/>
            <a:ext cx="457200" cy="48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672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96720"/>
            <a:ext cx="5111750" cy="442944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97200"/>
            <a:ext cx="3008313" cy="3128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798319"/>
            <a:ext cx="5486400" cy="29292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3175" y="812591"/>
            <a:ext cx="7250202" cy="7473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175" y="1559987"/>
            <a:ext cx="7250202" cy="3794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850" y="6243335"/>
            <a:ext cx="7307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rgbClr val="81ADA8"/>
                </a:solidFill>
                <a:latin typeface="Arial"/>
                <a:cs typeface="Arial"/>
              </a:defRPr>
            </a:lvl1pPr>
          </a:lstStyle>
          <a:p>
            <a:fld id="{B897C2A1-9313-CA4F-AEA9-36A479C1E1A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935678" y="6459403"/>
            <a:ext cx="6042561" cy="0"/>
          </a:xfrm>
          <a:prstGeom prst="line">
            <a:avLst/>
          </a:prstGeom>
          <a:ln w="63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linChem_2lines_title_B12025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" y="6046297"/>
            <a:ext cx="1871134" cy="777838"/>
          </a:xfrm>
          <a:prstGeom prst="rect">
            <a:avLst/>
          </a:prstGeom>
        </p:spPr>
      </p:pic>
      <p:pic>
        <p:nvPicPr>
          <p:cNvPr id="4" name="Picture 3" descr="AACC+tag_horiz_rgb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27" y="276426"/>
            <a:ext cx="2023533" cy="3331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70000"/>
        <a:buFont typeface="Courier New"/>
        <a:buChar char="o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doi.org/10.1093/clinchem/hvaa175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>
          <a:xfrm>
            <a:off x="3719745" y="1971073"/>
            <a:ext cx="5343896" cy="470840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0000"/>
              <a:buFont typeface="Courier New"/>
              <a:buChar char="o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4200" b="1" dirty="0"/>
              <a:t>Time-Dependent Apparent Increase in dd-</a:t>
            </a:r>
            <a:r>
              <a:rPr lang="en-US" sz="4200" b="1" dirty="0" err="1"/>
              <a:t>cfDNA</a:t>
            </a:r>
            <a:r>
              <a:rPr lang="en-US" sz="4200" b="1" dirty="0"/>
              <a:t> Percentage in Clinically Stable Patients Between One and Five Years Following Kidney Transplantation</a:t>
            </a:r>
          </a:p>
          <a:p>
            <a:pPr marL="0" indent="0">
              <a:buNone/>
            </a:pPr>
            <a:endParaRPr lang="en-US" sz="4200" dirty="0"/>
          </a:p>
          <a:p>
            <a:pPr marL="0" indent="0">
              <a:buNone/>
            </a:pPr>
            <a:r>
              <a:rPr lang="en-US" sz="4200" dirty="0">
                <a:latin typeface="Arial" pitchFamily="34" charset="0"/>
                <a:cs typeface="Arial" pitchFamily="34" charset="0"/>
              </a:rPr>
              <a:t>E. </a:t>
            </a:r>
            <a:r>
              <a:rPr lang="en-US" sz="4200" dirty="0" err="1">
                <a:latin typeface="Arial" pitchFamily="34" charset="0"/>
                <a:cs typeface="Arial" pitchFamily="34" charset="0"/>
              </a:rPr>
              <a:t>Schütz</a:t>
            </a:r>
            <a:r>
              <a:rPr lang="en-US" sz="4200" dirty="0">
                <a:latin typeface="Arial" pitchFamily="34" charset="0"/>
                <a:cs typeface="Arial" pitchFamily="34" charset="0"/>
              </a:rPr>
              <a:t>, T. </a:t>
            </a:r>
            <a:r>
              <a:rPr lang="en-US" sz="4200" dirty="0" err="1">
                <a:latin typeface="Arial" pitchFamily="34" charset="0"/>
                <a:cs typeface="Arial" pitchFamily="34" charset="0"/>
              </a:rPr>
              <a:t>Asendorf</a:t>
            </a:r>
            <a:r>
              <a:rPr lang="en-US" sz="4200" dirty="0">
                <a:latin typeface="Arial" pitchFamily="34" charset="0"/>
                <a:cs typeface="Arial" pitchFamily="34" charset="0"/>
              </a:rPr>
              <a:t>, J. Beck, V. </a:t>
            </a:r>
            <a:r>
              <a:rPr lang="en-US" sz="4200" dirty="0" err="1">
                <a:latin typeface="Arial" pitchFamily="34" charset="0"/>
                <a:cs typeface="Arial" pitchFamily="34" charset="0"/>
              </a:rPr>
              <a:t>Schauerte</a:t>
            </a:r>
            <a:r>
              <a:rPr lang="en-US" sz="4200" dirty="0">
                <a:latin typeface="Arial" pitchFamily="34" charset="0"/>
                <a:cs typeface="Arial" pitchFamily="34" charset="0"/>
              </a:rPr>
              <a:t>, N. </a:t>
            </a:r>
            <a:r>
              <a:rPr lang="en-US" sz="4200" dirty="0" err="1">
                <a:latin typeface="Arial" pitchFamily="34" charset="0"/>
                <a:cs typeface="Arial" pitchFamily="34" charset="0"/>
              </a:rPr>
              <a:t>Mettenmeyer</a:t>
            </a:r>
            <a:r>
              <a:rPr lang="en-US" sz="4200" dirty="0">
                <a:latin typeface="Arial" pitchFamily="34" charset="0"/>
                <a:cs typeface="Arial" pitchFamily="34" charset="0"/>
              </a:rPr>
              <a:t>, M. </a:t>
            </a:r>
            <a:r>
              <a:rPr lang="en-US" sz="4200" dirty="0" err="1">
                <a:latin typeface="Arial" pitchFamily="34" charset="0"/>
                <a:cs typeface="Arial" pitchFamily="34" charset="0"/>
              </a:rPr>
              <a:t>Shipkova</a:t>
            </a:r>
            <a:r>
              <a:rPr lang="en-US" sz="4200" dirty="0">
                <a:latin typeface="Arial" pitchFamily="34" charset="0"/>
                <a:cs typeface="Arial" pitchFamily="34" charset="0"/>
              </a:rPr>
              <a:t>, E. Wieland, M. </a:t>
            </a:r>
            <a:r>
              <a:rPr lang="en-US" sz="4200" dirty="0" err="1">
                <a:latin typeface="Arial" pitchFamily="34" charset="0"/>
                <a:cs typeface="Arial" pitchFamily="34" charset="0"/>
              </a:rPr>
              <a:t>Kabakchiev</a:t>
            </a:r>
            <a:r>
              <a:rPr lang="en-US" sz="4200" dirty="0">
                <a:latin typeface="Arial" pitchFamily="34" charset="0"/>
                <a:cs typeface="Arial" pitchFamily="34" charset="0"/>
              </a:rPr>
              <a:t>, P.D. </a:t>
            </a:r>
            <a:r>
              <a:rPr lang="en-US" sz="4200" dirty="0" err="1">
                <a:latin typeface="Arial" pitchFamily="34" charset="0"/>
                <a:cs typeface="Arial" pitchFamily="34" charset="0"/>
              </a:rPr>
              <a:t>Walson</a:t>
            </a:r>
            <a:r>
              <a:rPr lang="en-US" sz="4200" dirty="0">
                <a:latin typeface="Arial" pitchFamily="34" charset="0"/>
                <a:cs typeface="Arial" pitchFamily="34" charset="0"/>
              </a:rPr>
              <a:t>, V. </a:t>
            </a:r>
            <a:r>
              <a:rPr lang="en-US" sz="4200" dirty="0" err="1">
                <a:latin typeface="Arial" pitchFamily="34" charset="0"/>
                <a:cs typeface="Arial" pitchFamily="34" charset="0"/>
              </a:rPr>
              <a:t>Schwenger</a:t>
            </a:r>
            <a:r>
              <a:rPr lang="en-US" sz="4200" dirty="0">
                <a:latin typeface="Arial" pitchFamily="34" charset="0"/>
                <a:cs typeface="Arial" pitchFamily="34" charset="0"/>
              </a:rPr>
              <a:t>, M. </a:t>
            </a:r>
            <a:r>
              <a:rPr lang="en-US" sz="4200" dirty="0" err="1">
                <a:latin typeface="Arial" pitchFamily="34" charset="0"/>
                <a:cs typeface="Arial" pitchFamily="34" charset="0"/>
              </a:rPr>
              <a:t>Oellerich</a:t>
            </a:r>
            <a:r>
              <a:rPr lang="en-US" sz="42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en-US" sz="42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4200" dirty="0">
                <a:latin typeface="Arial" pitchFamily="34" charset="0"/>
                <a:cs typeface="Arial" pitchFamily="34" charset="0"/>
              </a:rPr>
              <a:t>October 2020</a:t>
            </a:r>
            <a:endParaRPr lang="en-US" sz="4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sz="42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sz="4400" dirty="0">
                <a:hlinkClick r:id="rId2"/>
              </a:rPr>
              <a:t>https://doi.org/10.1093/clinchem/hvaa175</a:t>
            </a:r>
            <a:endParaRPr lang="en-US" sz="4400" dirty="0"/>
          </a:p>
          <a:p>
            <a:pPr marL="0" indent="0">
              <a:buFont typeface="Arial" pitchFamily="34" charset="0"/>
              <a:buNone/>
              <a:defRPr/>
            </a:pPr>
            <a:endParaRPr lang="en-US" sz="42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© Copyright 2020 by the American Association for Clinical Chemistry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27AF9-8666-4514-9362-BEBBB314D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9" y="1971073"/>
            <a:ext cx="3502678" cy="470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88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0">
            <a:extLst>
              <a:ext uri="{FF2B5EF4-FFF2-40B4-BE49-F238E27FC236}">
                <a16:creationId xmlns:a16="http://schemas.microsoft.com/office/drawing/2014/main" id="{F5B5F513-FEA2-984C-A995-BDA9EC95479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494" b="39998"/>
          <a:stretch/>
        </p:blipFill>
        <p:spPr bwMode="auto">
          <a:xfrm>
            <a:off x="1980821" y="3844632"/>
            <a:ext cx="5727700" cy="14325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86908" y="1101434"/>
            <a:ext cx="1435874" cy="351734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400" dirty="0"/>
              <a:t>Total </a:t>
            </a:r>
            <a:r>
              <a:rPr lang="en-US" sz="1400" dirty="0" err="1"/>
              <a:t>cf</a:t>
            </a:r>
            <a:r>
              <a:rPr lang="en-US" sz="1400" dirty="0"/>
              <a:t>-DNA</a:t>
            </a:r>
            <a:br>
              <a:rPr lang="en-US" sz="1400" dirty="0"/>
            </a:br>
            <a:r>
              <a:rPr lang="en-US" sz="1400" dirty="0"/>
              <a:t>(</a:t>
            </a:r>
            <a:r>
              <a:rPr lang="en-US" sz="1400" dirty="0" err="1"/>
              <a:t>cp</a:t>
            </a:r>
            <a:r>
              <a:rPr lang="en-US" sz="1400" dirty="0"/>
              <a:t>/ml)</a:t>
            </a:r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1400" dirty="0" err="1"/>
              <a:t>dd-cfDNA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/>
              <a:t>(%)</a:t>
            </a:r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1400" dirty="0" err="1"/>
              <a:t>dd-cfDNA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/>
              <a:t>(</a:t>
            </a:r>
            <a:r>
              <a:rPr lang="en-US" sz="1400" dirty="0" err="1"/>
              <a:t>cp</a:t>
            </a:r>
            <a:r>
              <a:rPr lang="en-US" sz="1400" dirty="0"/>
              <a:t>/ml)</a:t>
            </a:r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6107" y="405998"/>
            <a:ext cx="59545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+mj-lt"/>
              </a:rPr>
              <a:t>Slopes vs time [log(months)]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6306" y="5468136"/>
            <a:ext cx="6828312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1F24"/>
                </a:solidFill>
              </a:rPr>
              <a:t>Figure 4. Any deviation from the 0-line (red) of the confidence boundaries (grey area) indicates a significant time-dependent shift of values </a:t>
            </a:r>
          </a:p>
        </p:txBody>
      </p:sp>
      <p:pic>
        <p:nvPicPr>
          <p:cNvPr id="9" name="Grafik 10">
            <a:extLst>
              <a:ext uri="{FF2B5EF4-FFF2-40B4-BE49-F238E27FC236}">
                <a16:creationId xmlns:a16="http://schemas.microsoft.com/office/drawing/2014/main" id="{92DD52A8-F43F-814A-8671-0C8120CA6AC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15" b="60330"/>
          <a:stretch/>
        </p:blipFill>
        <p:spPr bwMode="auto">
          <a:xfrm>
            <a:off x="2015459" y="2431471"/>
            <a:ext cx="5727700" cy="140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C26855A-5638-6142-A360-2CB7A93526E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47" b="4198"/>
          <a:stretch/>
        </p:blipFill>
        <p:spPr bwMode="auto">
          <a:xfrm>
            <a:off x="1882109" y="1047569"/>
            <a:ext cx="5861050" cy="13744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A77B2-E5E5-4A48-9ECE-9D789D95C5BF}"/>
              </a:ext>
            </a:extLst>
          </p:cNvPr>
          <p:cNvCxnSpPr>
            <a:cxnSpLocks/>
          </p:cNvCxnSpPr>
          <p:nvPr/>
        </p:nvCxnSpPr>
        <p:spPr>
          <a:xfrm>
            <a:off x="2468880" y="1101434"/>
            <a:ext cx="5187142" cy="0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ACD0B8-07A0-E640-B0F9-7EE5DEE5EBDE}"/>
              </a:ext>
            </a:extLst>
          </p:cNvPr>
          <p:cNvCxnSpPr>
            <a:cxnSpLocks/>
          </p:cNvCxnSpPr>
          <p:nvPr/>
        </p:nvCxnSpPr>
        <p:spPr>
          <a:xfrm>
            <a:off x="2463340" y="3562691"/>
            <a:ext cx="5187142" cy="0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1FF279-332C-AF4C-82B9-D746E847986F}"/>
              </a:ext>
            </a:extLst>
          </p:cNvPr>
          <p:cNvCxnSpPr>
            <a:cxnSpLocks/>
          </p:cNvCxnSpPr>
          <p:nvPr/>
        </p:nvCxnSpPr>
        <p:spPr>
          <a:xfrm>
            <a:off x="2430089" y="4710539"/>
            <a:ext cx="5187142" cy="0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772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630432" y="1551138"/>
            <a:ext cx="7112727" cy="351734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717" y="696003"/>
            <a:ext cx="502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+mj-lt"/>
              </a:rPr>
              <a:t>Slopes vs time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6306" y="5353835"/>
            <a:ext cx="6828312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1F24"/>
                </a:solidFill>
              </a:rPr>
              <a:t>Figure 5. Any deviation from the 0-line (red) of the confidence boundaries (grey area) indicates a significant time-dependent shift of values </a:t>
            </a:r>
            <a:endParaRPr lang="en-US" i="1" dirty="0"/>
          </a:p>
        </p:txBody>
      </p:sp>
      <p:pic>
        <p:nvPicPr>
          <p:cNvPr id="9" name="Grafik 10">
            <a:extLst>
              <a:ext uri="{FF2B5EF4-FFF2-40B4-BE49-F238E27FC236}">
                <a16:creationId xmlns:a16="http://schemas.microsoft.com/office/drawing/2014/main" id="{92DD52A8-F43F-814A-8671-0C8120CA6AC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067" b="821"/>
          <a:stretch/>
        </p:blipFill>
        <p:spPr bwMode="auto">
          <a:xfrm>
            <a:off x="1922782" y="1642214"/>
            <a:ext cx="5727700" cy="3200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ACD0B8-07A0-E640-B0F9-7EE5DEE5EBDE}"/>
              </a:ext>
            </a:extLst>
          </p:cNvPr>
          <p:cNvCxnSpPr>
            <a:cxnSpLocks/>
          </p:cNvCxnSpPr>
          <p:nvPr/>
        </p:nvCxnSpPr>
        <p:spPr>
          <a:xfrm>
            <a:off x="2390604" y="3001587"/>
            <a:ext cx="5187142" cy="0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1FF279-332C-AF4C-82B9-D746E847986F}"/>
              </a:ext>
            </a:extLst>
          </p:cNvPr>
          <p:cNvCxnSpPr>
            <a:cxnSpLocks/>
          </p:cNvCxnSpPr>
          <p:nvPr/>
        </p:nvCxnSpPr>
        <p:spPr>
          <a:xfrm>
            <a:off x="2411386" y="3494809"/>
            <a:ext cx="5187142" cy="0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549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630432" y="1551138"/>
            <a:ext cx="7112727" cy="351734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34" y="843442"/>
            <a:ext cx="6079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+mj-lt"/>
              </a:rPr>
              <a:t>Summary of </a:t>
            </a:r>
            <a:r>
              <a:rPr lang="en-US" sz="3000" b="1" dirty="0" err="1">
                <a:latin typeface="+mj-lt"/>
              </a:rPr>
              <a:t>cf</a:t>
            </a:r>
            <a:r>
              <a:rPr lang="en-US" sz="3000" b="1" dirty="0">
                <a:latin typeface="+mj-lt"/>
              </a:rPr>
              <a:t>-DNA time trends</a:t>
            </a:r>
          </a:p>
        </p:txBody>
      </p:sp>
      <p:sp>
        <p:nvSpPr>
          <p:cNvPr id="3" name="Rectangle 2"/>
          <p:cNvSpPr/>
          <p:nvPr/>
        </p:nvSpPr>
        <p:spPr>
          <a:xfrm>
            <a:off x="2165730" y="4109720"/>
            <a:ext cx="6840188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1F24"/>
                </a:solidFill>
              </a:rPr>
              <a:t>Table 1</a:t>
            </a:r>
            <a:r>
              <a:rPr lang="en-US" dirty="0">
                <a:solidFill>
                  <a:srgbClr val="B11F24"/>
                </a:solidFill>
              </a:rPr>
              <a:t>. Upper percentiles of total(host) </a:t>
            </a:r>
            <a:r>
              <a:rPr lang="en-US" dirty="0" err="1">
                <a:solidFill>
                  <a:srgbClr val="B11F24"/>
                </a:solidFill>
              </a:rPr>
              <a:t>cfDNA</a:t>
            </a:r>
            <a:r>
              <a:rPr lang="en-US" dirty="0">
                <a:solidFill>
                  <a:srgbClr val="B11F24"/>
                </a:solidFill>
              </a:rPr>
              <a:t> had a significant downward trend over time, resulting is the opposite trend for the percentage of donor derived </a:t>
            </a:r>
            <a:r>
              <a:rPr lang="en-US" dirty="0" err="1">
                <a:solidFill>
                  <a:srgbClr val="B11F24"/>
                </a:solidFill>
              </a:rPr>
              <a:t>cfDNA</a:t>
            </a:r>
            <a:r>
              <a:rPr lang="en-US" dirty="0">
                <a:solidFill>
                  <a:srgbClr val="B11F24"/>
                </a:solidFill>
              </a:rPr>
              <a:t>, since the real concentration of </a:t>
            </a:r>
            <a:r>
              <a:rPr lang="en-US" dirty="0" err="1">
                <a:solidFill>
                  <a:srgbClr val="B11F24"/>
                </a:solidFill>
              </a:rPr>
              <a:t>dd-cfDNA</a:t>
            </a:r>
            <a:r>
              <a:rPr lang="en-US" dirty="0">
                <a:solidFill>
                  <a:srgbClr val="B11F24"/>
                </a:solidFill>
              </a:rPr>
              <a:t> remained unchanged!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5DF804-6DC8-FA49-A8C6-9A8208142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0698"/>
            <a:ext cx="9144000" cy="242902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8095" y="5499175"/>
            <a:ext cx="855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Question</a:t>
            </a:r>
            <a:r>
              <a:rPr lang="de-DE" dirty="0"/>
              <a:t>: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problems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fractional</a:t>
            </a:r>
            <a:r>
              <a:rPr lang="de-DE" dirty="0"/>
              <a:t> dd-cfDNA </a:t>
            </a:r>
            <a:r>
              <a:rPr lang="de-DE" dirty="0" err="1"/>
              <a:t>determination</a:t>
            </a:r>
            <a:r>
              <a:rPr lang="de-DE" dirty="0"/>
              <a:t>? 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C9D925A-4BD6-E04C-993F-A7D6513B19B9}"/>
              </a:ext>
            </a:extLst>
          </p:cNvPr>
          <p:cNvGrpSpPr/>
          <p:nvPr/>
        </p:nvGrpSpPr>
        <p:grpSpPr>
          <a:xfrm>
            <a:off x="2763443" y="1005774"/>
            <a:ext cx="4957713" cy="4584733"/>
            <a:chOff x="2583745" y="429491"/>
            <a:chExt cx="7059019" cy="624381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A9A6303-C837-D646-9819-688B60E13BC4}"/>
                </a:ext>
              </a:extLst>
            </p:cNvPr>
            <p:cNvGrpSpPr/>
            <p:nvPr/>
          </p:nvGrpSpPr>
          <p:grpSpPr>
            <a:xfrm>
              <a:off x="2583745" y="429491"/>
              <a:ext cx="7059019" cy="6243815"/>
              <a:chOff x="2583745" y="429491"/>
              <a:chExt cx="7059019" cy="6243815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4385411B-6E1F-C240-9F06-4177DC4612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" b="841"/>
              <a:stretch/>
            </p:blipFill>
            <p:spPr>
              <a:xfrm>
                <a:off x="3593520" y="747511"/>
                <a:ext cx="5536970" cy="4897242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B59E03AB-2C10-FF44-B961-C0647B91A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03913" y="747511"/>
                <a:ext cx="5447264" cy="4938806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136635AC-A3C5-3C46-9985-80F5730437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12517" y="5759053"/>
                <a:ext cx="6430247" cy="914253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7F3BDE4D-D6C1-D24F-84A3-ED85ED0C0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83745" y="429491"/>
                <a:ext cx="862570" cy="5518493"/>
              </a:xfrm>
              <a:prstGeom prst="rect">
                <a:avLst/>
              </a:prstGeom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0D7557E-ECB8-F442-B992-C2F03B04153A}"/>
                  </a:ext>
                </a:extLst>
              </p:cNvPr>
              <p:cNvSpPr/>
              <p:nvPr/>
            </p:nvSpPr>
            <p:spPr>
              <a:xfrm>
                <a:off x="3338945" y="558800"/>
                <a:ext cx="6096000" cy="526449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81F37D3-87AC-C146-AAD7-B41BED89FA6C}"/>
                </a:ext>
              </a:extLst>
            </p:cNvPr>
            <p:cNvSpPr txBox="1"/>
            <p:nvPr/>
          </p:nvSpPr>
          <p:spPr>
            <a:xfrm>
              <a:off x="3593519" y="768292"/>
              <a:ext cx="2600402" cy="71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dd-cfDNA (cp/mL)</a:t>
              </a:r>
            </a:p>
            <a:p>
              <a:r>
                <a:rPr lang="en-US" sz="1400" dirty="0"/>
                <a:t>AUC: 0.83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5C06121-E6C4-B842-870F-13A4B74BE092}"/>
                </a:ext>
              </a:extLst>
            </p:cNvPr>
            <p:cNvSpPr txBox="1"/>
            <p:nvPr/>
          </p:nvSpPr>
          <p:spPr>
            <a:xfrm>
              <a:off x="7250847" y="1524268"/>
              <a:ext cx="2071528" cy="71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dd-cfDNA (%)</a:t>
              </a:r>
            </a:p>
            <a:p>
              <a:r>
                <a:rPr lang="en-US" sz="1400" dirty="0"/>
                <a:t>AUC: 0.73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FF1D4AB-8CCC-8B43-B680-45AFBE6DAD39}"/>
                </a:ext>
              </a:extLst>
            </p:cNvPr>
            <p:cNvCxnSpPr>
              <a:cxnSpLocks/>
            </p:cNvCxnSpPr>
            <p:nvPr/>
          </p:nvCxnSpPr>
          <p:spPr>
            <a:xfrm>
              <a:off x="5798127" y="1419802"/>
              <a:ext cx="0" cy="67945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B5F4DEA-8B8E-6B4C-A2F2-6559292F8C52}"/>
                </a:ext>
              </a:extLst>
            </p:cNvPr>
            <p:cNvSpPr txBox="1"/>
            <p:nvPr/>
          </p:nvSpPr>
          <p:spPr>
            <a:xfrm>
              <a:off x="5808517" y="1461394"/>
              <a:ext cx="1061786" cy="419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p=0.02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8844" y="467908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+mj-lt"/>
              </a:rPr>
              <a:t>Significance for Rejection diagnosis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6307" y="5590507"/>
            <a:ext cx="6828312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1F24"/>
                </a:solidFill>
              </a:rPr>
              <a:t>Figure 6.  Practical consequences in clinical samples </a:t>
            </a:r>
          </a:p>
          <a:p>
            <a:r>
              <a:rPr lang="en-US" b="1" i="1" dirty="0">
                <a:solidFill>
                  <a:srgbClr val="B11F24"/>
                </a:solidFill>
              </a:rPr>
              <a:t>From Oellerich et al. Am J Transplant 2019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0877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8844" y="579863"/>
            <a:ext cx="502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+mj-lt"/>
              </a:rPr>
              <a:t>Clinical case Example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57200" y="1168974"/>
            <a:ext cx="7752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variability</a:t>
            </a:r>
            <a:r>
              <a:rPr lang="de-DE" dirty="0"/>
              <a:t> of dd-cfDNA </a:t>
            </a:r>
            <a:r>
              <a:rPr lang="de-DE" dirty="0" err="1"/>
              <a:t>fraction</a:t>
            </a:r>
            <a:r>
              <a:rPr lang="de-DE" dirty="0"/>
              <a:t> (orange) due to </a:t>
            </a:r>
            <a:r>
              <a:rPr lang="de-DE" dirty="0" err="1"/>
              <a:t>changes</a:t>
            </a:r>
            <a:r>
              <a:rPr lang="de-DE" dirty="0"/>
              <a:t> in total cfDNA </a:t>
            </a:r>
            <a:r>
              <a:rPr lang="de-DE" dirty="0" err="1"/>
              <a:t>compared</a:t>
            </a:r>
            <a:r>
              <a:rPr lang="de-DE" dirty="0"/>
              <a:t> to absolute </a:t>
            </a:r>
            <a:r>
              <a:rPr lang="de-DE" dirty="0" err="1"/>
              <a:t>quantification</a:t>
            </a:r>
            <a:r>
              <a:rPr lang="de-DE" dirty="0"/>
              <a:t> (</a:t>
            </a:r>
            <a:r>
              <a:rPr lang="de-DE" dirty="0" err="1"/>
              <a:t>blue</a:t>
            </a:r>
            <a:r>
              <a:rPr lang="de-DE" dirty="0"/>
              <a:t>). </a:t>
            </a:r>
            <a:endParaRPr lang="en-US" dirty="0"/>
          </a:p>
        </p:txBody>
      </p:sp>
      <p:pic>
        <p:nvPicPr>
          <p:cNvPr id="6" name="Picture 2" descr="dc1f52e8-4cf2-4150-9d8c-8130d57597f9@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78" y="2031239"/>
            <a:ext cx="7461115" cy="359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/>
          <p:nvPr/>
        </p:nvSpPr>
        <p:spPr>
          <a:xfrm>
            <a:off x="3039073" y="5864524"/>
            <a:ext cx="5258620" cy="5355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de-DE" sz="1600" b="1" dirty="0" err="1">
                <a:solidFill>
                  <a:srgbClr val="C00000"/>
                </a:solidFill>
              </a:rPr>
              <a:t>Figure</a:t>
            </a:r>
            <a:r>
              <a:rPr lang="de-DE" sz="1600" b="1" dirty="0">
                <a:solidFill>
                  <a:srgbClr val="C00000"/>
                </a:solidFill>
              </a:rPr>
              <a:t> 7. </a:t>
            </a:r>
            <a:r>
              <a:rPr lang="de-DE" sz="1600" dirty="0"/>
              <a:t>dd-cfDNA in a KTx </a:t>
            </a:r>
            <a:r>
              <a:rPr lang="de-DE" sz="1600" dirty="0" err="1"/>
              <a:t>patient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acute</a:t>
            </a:r>
            <a:r>
              <a:rPr lang="de-DE" sz="1600" dirty="0"/>
              <a:t> AMBR and </a:t>
            </a:r>
            <a:r>
              <a:rPr lang="de-DE" sz="1600" dirty="0" err="1"/>
              <a:t>tubulointerstitial</a:t>
            </a:r>
            <a:r>
              <a:rPr lang="de-DE" sz="1600" dirty="0"/>
              <a:t> </a:t>
            </a:r>
            <a:r>
              <a:rPr lang="de-DE" sz="1600" dirty="0" err="1"/>
              <a:t>oxalate</a:t>
            </a:r>
            <a:endParaRPr lang="en-US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145916" y="1815305"/>
            <a:ext cx="9319440" cy="493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</a:pPr>
            <a:r>
              <a:rPr lang="de-DE" sz="1200" spc="-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spc="-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</a:t>
            </a:r>
            <a:r>
              <a:rPr lang="de-DE" sz="1100" spc="-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                    </a:t>
            </a:r>
            <a:r>
              <a:rPr lang="de-DE" sz="1100" spc="-100" dirty="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78  78  88  83  72   74   74   75   79   74  </a:t>
            </a:r>
            <a:r>
              <a:rPr lang="de-DE" sz="1100" spc="-10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76  70   92   92  129  </a:t>
            </a:r>
            <a:r>
              <a:rPr lang="de-DE" sz="1100" spc="-100" dirty="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93  </a:t>
            </a:r>
            <a:r>
              <a:rPr lang="de-DE" sz="1100" spc="-10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98  100  </a:t>
            </a:r>
            <a:r>
              <a:rPr lang="de-DE" sz="1100" spc="-100" dirty="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97  87   121   </a:t>
            </a:r>
            <a:r>
              <a:rPr lang="de-DE" sz="1100" spc="-10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98  102   99  80 </a:t>
            </a:r>
            <a:r>
              <a:rPr lang="de-DE" sz="1100" spc="-100" dirty="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103   80  93  129    88  97   138    96  150  136   102  178  146  76  138  190 </a:t>
            </a:r>
            <a:endParaRPr lang="en-US" sz="1100" spc="-100" dirty="0">
              <a:solidFill>
                <a:srgbClr val="00000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</a:pPr>
            <a:r>
              <a:rPr lang="de-DE" sz="1200" spc="-100" dirty="0">
                <a:solidFill>
                  <a:srgbClr val="FAFD00"/>
                </a:solidFill>
              </a:rPr>
              <a:t>  </a:t>
            </a:r>
            <a:r>
              <a:rPr lang="de-DE" sz="1200" spc="-100" dirty="0">
                <a:solidFill>
                  <a:srgbClr val="000000"/>
                </a:solidFill>
              </a:rPr>
              <a:t>                                                                                  </a:t>
            </a:r>
            <a:endParaRPr lang="en-US" sz="1200" spc="-100" dirty="0">
              <a:solidFill>
                <a:srgbClr val="FAFD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066307" y="2155120"/>
            <a:ext cx="82536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</a:pPr>
            <a:r>
              <a:rPr lang="de-DE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ABMR</a:t>
            </a:r>
            <a:endParaRPr lang="en-US" sz="12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Gerade Verbindung mit Pfeil 10"/>
          <p:cNvCxnSpPr/>
          <p:nvPr/>
        </p:nvCxnSpPr>
        <p:spPr bwMode="auto">
          <a:xfrm flipV="1">
            <a:off x="1690538" y="2284386"/>
            <a:ext cx="375769" cy="113865"/>
          </a:xfrm>
          <a:prstGeom prst="straightConnector1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/>
          </a:ln>
          <a:effectLst/>
        </p:spPr>
      </p:cxnSp>
      <p:sp>
        <p:nvSpPr>
          <p:cNvPr id="12" name="Textfeld 11"/>
          <p:cNvSpPr txBox="1"/>
          <p:nvPr/>
        </p:nvSpPr>
        <p:spPr>
          <a:xfrm>
            <a:off x="3742732" y="2110770"/>
            <a:ext cx="4103290" cy="7017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</a:pPr>
            <a:r>
              <a:rPr lang="de-DE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y, male, </a:t>
            </a:r>
            <a:r>
              <a:rPr lang="de-DE" sz="1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secondary</a:t>
            </a:r>
            <a:r>
              <a:rPr lang="de-DE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oxalate</a:t>
            </a:r>
            <a:r>
              <a:rPr lang="de-DE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nephropathy</a:t>
            </a:r>
            <a:endParaRPr lang="de-DE" sz="12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</a:pPr>
            <a:r>
              <a:rPr lang="de-DE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 cfDNA (cp/</a:t>
            </a:r>
            <a:r>
              <a:rPr lang="de-DE" sz="12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mL</a:t>
            </a:r>
            <a:r>
              <a:rPr lang="de-DE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de-DE" sz="1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*8,419</a:t>
            </a:r>
          </a:p>
          <a:p>
            <a:pPr algn="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</a:pPr>
            <a:r>
              <a:rPr lang="de-DE" sz="1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** 3,153</a:t>
            </a:r>
            <a:endParaRPr lang="en-US" sz="1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070438" y="3581745"/>
            <a:ext cx="51569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**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5817855" y="4635628"/>
            <a:ext cx="311328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endParaRPr lang="en-US" dirty="0"/>
          </a:p>
          <a:p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0" y="5584729"/>
            <a:ext cx="6724097" cy="24468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</a:pPr>
            <a:r>
              <a:rPr lang="de-DE" sz="11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*Reference </a:t>
            </a:r>
            <a:r>
              <a:rPr lang="de-DE" sz="11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r>
              <a:rPr lang="de-DE" sz="11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40-68 µ</a:t>
            </a:r>
            <a:r>
              <a:rPr lang="de-DE" sz="11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</a:t>
            </a:r>
            <a:r>
              <a:rPr lang="de-DE" sz="11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/L; DSA positive</a:t>
            </a:r>
            <a:endParaRPr lang="en-US" sz="11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960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" y="844389"/>
            <a:ext cx="7250202" cy="747396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0021" y="2042927"/>
            <a:ext cx="8034844" cy="3390826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An accompanying editorial discusses the strengths and weaknesses of fractional and absolute determination of </a:t>
            </a:r>
            <a:r>
              <a:rPr lang="en-US" sz="2600" dirty="0" err="1"/>
              <a:t>dd-cfDNA</a:t>
            </a:r>
            <a:r>
              <a:rPr lang="en-US" sz="2600" baseline="30000" dirty="0" err="1"/>
              <a:t>a</a:t>
            </a:r>
            <a:endParaRPr lang="en-US" sz="2600" baseline="30000" dirty="0"/>
          </a:p>
          <a:p>
            <a:r>
              <a:rPr lang="de-DE" sz="2600" dirty="0" err="1"/>
              <a:t>Concludes</a:t>
            </a:r>
            <a:r>
              <a:rPr lang="de-DE" sz="2600" dirty="0"/>
              <a:t> </a:t>
            </a:r>
            <a:r>
              <a:rPr lang="de-DE" sz="2600" dirty="0" err="1"/>
              <a:t>that</a:t>
            </a:r>
            <a:r>
              <a:rPr lang="de-DE" sz="2600" dirty="0"/>
              <a:t> </a:t>
            </a:r>
            <a:r>
              <a:rPr lang="de-DE" sz="2600" dirty="0" err="1"/>
              <a:t>diagnostic</a:t>
            </a:r>
            <a:r>
              <a:rPr lang="de-DE" sz="2600" dirty="0"/>
              <a:t> </a:t>
            </a:r>
            <a:r>
              <a:rPr lang="de-DE" sz="2600" dirty="0" err="1"/>
              <a:t>models</a:t>
            </a:r>
            <a:r>
              <a:rPr lang="de-DE" sz="2600" dirty="0"/>
              <a:t> </a:t>
            </a:r>
            <a:r>
              <a:rPr lang="de-DE" sz="2600" dirty="0" err="1"/>
              <a:t>may</a:t>
            </a:r>
            <a:r>
              <a:rPr lang="de-DE" sz="2600" dirty="0"/>
              <a:t> </a:t>
            </a:r>
            <a:r>
              <a:rPr lang="de-DE" sz="2600" dirty="0" err="1"/>
              <a:t>integrate</a:t>
            </a:r>
            <a:r>
              <a:rPr lang="de-DE" sz="2600" dirty="0"/>
              <a:t> </a:t>
            </a:r>
            <a:r>
              <a:rPr lang="de-DE" sz="2600" dirty="0" err="1"/>
              <a:t>both</a:t>
            </a:r>
            <a:r>
              <a:rPr lang="de-DE" sz="2600" dirty="0"/>
              <a:t> </a:t>
            </a:r>
            <a:r>
              <a:rPr lang="de-DE" sz="2600" dirty="0" err="1"/>
              <a:t>the</a:t>
            </a:r>
            <a:r>
              <a:rPr lang="de-DE" sz="2600" dirty="0"/>
              <a:t> </a:t>
            </a:r>
            <a:r>
              <a:rPr lang="de-DE" sz="2600" dirty="0" err="1"/>
              <a:t>fractional</a:t>
            </a:r>
            <a:r>
              <a:rPr lang="de-DE" sz="2600" dirty="0"/>
              <a:t> and absolute </a:t>
            </a:r>
            <a:r>
              <a:rPr lang="de-DE" sz="2600" dirty="0" err="1"/>
              <a:t>amount</a:t>
            </a:r>
            <a:r>
              <a:rPr lang="de-DE" sz="2600" dirty="0"/>
              <a:t> of dd-cfDNA</a:t>
            </a:r>
          </a:p>
          <a:p>
            <a:r>
              <a:rPr lang="de-DE" sz="2600" dirty="0"/>
              <a:t>In </a:t>
            </a:r>
            <a:r>
              <a:rPr lang="de-DE" sz="2600" dirty="0" err="1"/>
              <a:t>clinical</a:t>
            </a:r>
            <a:r>
              <a:rPr lang="de-DE" sz="2600" dirty="0"/>
              <a:t> </a:t>
            </a:r>
            <a:r>
              <a:rPr lang="de-DE" sz="2600" dirty="0" err="1"/>
              <a:t>practice</a:t>
            </a:r>
            <a:r>
              <a:rPr lang="de-DE" sz="2600" dirty="0"/>
              <a:t> </a:t>
            </a:r>
            <a:r>
              <a:rPr lang="de-DE" sz="2600" dirty="0" err="1"/>
              <a:t>the</a:t>
            </a:r>
            <a:r>
              <a:rPr lang="de-DE" sz="2600" dirty="0"/>
              <a:t> </a:t>
            </a:r>
            <a:r>
              <a:rPr lang="de-DE" sz="2600" dirty="0" err="1"/>
              <a:t>combination</a:t>
            </a:r>
            <a:r>
              <a:rPr lang="de-DE" sz="2600" dirty="0"/>
              <a:t> of </a:t>
            </a:r>
            <a:r>
              <a:rPr lang="de-DE" sz="2600" dirty="0" err="1"/>
              <a:t>fractional</a:t>
            </a:r>
            <a:r>
              <a:rPr lang="de-DE" sz="2600" dirty="0"/>
              <a:t> and absolute </a:t>
            </a:r>
            <a:r>
              <a:rPr lang="de-DE" sz="2600" dirty="0" err="1"/>
              <a:t>determination</a:t>
            </a:r>
            <a:r>
              <a:rPr lang="de-DE" sz="2600" dirty="0"/>
              <a:t> has </a:t>
            </a:r>
            <a:r>
              <a:rPr lang="de-DE" sz="2600" dirty="0" err="1"/>
              <a:t>proven</a:t>
            </a:r>
            <a:r>
              <a:rPr lang="de-DE" sz="2600" dirty="0"/>
              <a:t> to </a:t>
            </a:r>
            <a:r>
              <a:rPr lang="de-DE" sz="2600" dirty="0" err="1"/>
              <a:t>be</a:t>
            </a:r>
            <a:r>
              <a:rPr lang="de-DE" sz="2600" dirty="0"/>
              <a:t> </a:t>
            </a:r>
            <a:r>
              <a:rPr lang="de-DE" sz="2600" dirty="0" err="1"/>
              <a:t>useful</a:t>
            </a:r>
            <a:endParaRPr lang="de-DE" sz="2600" dirty="0"/>
          </a:p>
          <a:p>
            <a:pPr marL="0" indent="0">
              <a:buNone/>
            </a:pPr>
            <a:endParaRPr lang="de-DE" sz="2600" dirty="0"/>
          </a:p>
          <a:p>
            <a:pPr marL="0" indent="0">
              <a:buNone/>
            </a:pPr>
            <a:r>
              <a:rPr lang="de-DE" sz="1700" baseline="30000" dirty="0"/>
              <a:t>a</a:t>
            </a:r>
            <a:r>
              <a:rPr lang="de-DE" sz="1700" dirty="0"/>
              <a:t> Vlaminck I. The </a:t>
            </a:r>
            <a:r>
              <a:rPr lang="de-DE" sz="1700" dirty="0" err="1"/>
              <a:t>proportion</a:t>
            </a:r>
            <a:r>
              <a:rPr lang="de-DE" sz="1700" dirty="0"/>
              <a:t> </a:t>
            </a:r>
            <a:r>
              <a:rPr lang="de-DE" sz="1700" dirty="0" err="1"/>
              <a:t>of</a:t>
            </a:r>
            <a:r>
              <a:rPr lang="de-DE" sz="1700" dirty="0"/>
              <a:t> </a:t>
            </a:r>
            <a:r>
              <a:rPr lang="de-DE" sz="1700" dirty="0" err="1"/>
              <a:t>donor-specific</a:t>
            </a:r>
            <a:r>
              <a:rPr lang="de-DE" sz="1700" dirty="0"/>
              <a:t> </a:t>
            </a:r>
            <a:r>
              <a:rPr lang="de-DE" sz="1700" dirty="0" err="1"/>
              <a:t>cell-free</a:t>
            </a:r>
            <a:r>
              <a:rPr lang="de-DE" sz="1700" dirty="0"/>
              <a:t> DNA in </a:t>
            </a:r>
            <a:r>
              <a:rPr lang="de-DE" sz="1700" dirty="0" err="1"/>
              <a:t>blood</a:t>
            </a:r>
            <a:r>
              <a:rPr lang="de-DE" sz="1700" dirty="0"/>
              <a:t> </a:t>
            </a:r>
            <a:r>
              <a:rPr lang="de-DE" sz="1700" dirty="0" err="1"/>
              <a:t>as</a:t>
            </a:r>
            <a:r>
              <a:rPr lang="de-DE" sz="1700" dirty="0"/>
              <a:t> a </a:t>
            </a:r>
            <a:r>
              <a:rPr lang="de-DE" sz="1700" dirty="0" err="1"/>
              <a:t>marker</a:t>
            </a:r>
            <a:r>
              <a:rPr lang="de-DE" sz="1700" dirty="0"/>
              <a:t> </a:t>
            </a:r>
            <a:r>
              <a:rPr lang="de-DE" sz="1700" dirty="0" err="1"/>
              <a:t>of</a:t>
            </a:r>
            <a:r>
              <a:rPr lang="de-DE" sz="1700" dirty="0"/>
              <a:t> transplant </a:t>
            </a:r>
            <a:r>
              <a:rPr lang="de-DE" sz="1700" dirty="0" err="1"/>
              <a:t>rejection</a:t>
            </a:r>
            <a:r>
              <a:rPr lang="de-DE" sz="1700" dirty="0"/>
              <a:t>: not an absolute. </a:t>
            </a:r>
            <a:r>
              <a:rPr lang="de-DE" sz="1700" dirty="0" err="1"/>
              <a:t>Clin</a:t>
            </a:r>
            <a:r>
              <a:rPr lang="de-DE" sz="1700" dirty="0"/>
              <a:t> </a:t>
            </a:r>
            <a:r>
              <a:rPr lang="de-DE" sz="1700" dirty="0" err="1"/>
              <a:t>Chem</a:t>
            </a:r>
            <a:r>
              <a:rPr lang="de-DE" sz="1700" dirty="0"/>
              <a:t> 2020;66:1257-8. </a:t>
            </a:r>
            <a:endParaRPr lang="en-US" sz="1700" dirty="0"/>
          </a:p>
          <a:p>
            <a:pPr lvl="1"/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23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" y="949164"/>
            <a:ext cx="7250202" cy="747396"/>
          </a:xfrm>
        </p:spPr>
        <p:txBody>
          <a:bodyPr/>
          <a:lstStyle/>
          <a:p>
            <a:r>
              <a:rPr lang="en-US" dirty="0"/>
              <a:t>Take home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0021" y="1995302"/>
            <a:ext cx="8034844" cy="3390826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de-DE" sz="2800" dirty="0"/>
              <a:t>Time-</a:t>
            </a:r>
            <a:r>
              <a:rPr lang="de-DE" sz="2800" dirty="0" err="1"/>
              <a:t>dependent</a:t>
            </a:r>
            <a:r>
              <a:rPr lang="de-DE" sz="2800" dirty="0"/>
              <a:t> </a:t>
            </a:r>
            <a:r>
              <a:rPr lang="de-DE" sz="2800" dirty="0" err="1"/>
              <a:t>decrease</a:t>
            </a:r>
            <a:r>
              <a:rPr lang="de-DE" sz="2800" dirty="0"/>
              <a:t> of </a:t>
            </a:r>
            <a:r>
              <a:rPr lang="de-DE" sz="2800" dirty="0" err="1"/>
              <a:t>recipient</a:t>
            </a:r>
            <a:r>
              <a:rPr lang="de-DE" sz="2800" dirty="0"/>
              <a:t> cfDNA </a:t>
            </a:r>
            <a:r>
              <a:rPr lang="de-DE" sz="2800" dirty="0" err="1"/>
              <a:t>during</a:t>
            </a:r>
            <a:r>
              <a:rPr lang="de-DE" sz="2800" dirty="0"/>
              <a:t> </a:t>
            </a:r>
            <a:r>
              <a:rPr lang="de-DE" sz="2800" dirty="0" err="1"/>
              <a:t>long</a:t>
            </a:r>
            <a:r>
              <a:rPr lang="de-DE" sz="2800" dirty="0"/>
              <a:t>-term </a:t>
            </a:r>
            <a:r>
              <a:rPr lang="de-DE" sz="2800" dirty="0" err="1"/>
              <a:t>surveillance</a:t>
            </a:r>
            <a:r>
              <a:rPr lang="de-DE" sz="2800" dirty="0"/>
              <a:t> in </a:t>
            </a:r>
            <a:r>
              <a:rPr lang="de-DE" sz="2800" dirty="0" err="1"/>
              <a:t>stable</a:t>
            </a:r>
            <a:r>
              <a:rPr lang="de-DE" sz="2800" dirty="0"/>
              <a:t> KTx </a:t>
            </a:r>
            <a:r>
              <a:rPr lang="de-DE" sz="2800" dirty="0" err="1"/>
              <a:t>patients</a:t>
            </a:r>
            <a:endParaRPr lang="de-DE" sz="2800" dirty="0"/>
          </a:p>
          <a:p>
            <a:pPr lvl="1"/>
            <a:r>
              <a:rPr lang="de-DE" sz="2800" dirty="0" err="1"/>
              <a:t>associated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an </a:t>
            </a:r>
            <a:r>
              <a:rPr lang="de-DE" sz="2800" dirty="0" err="1"/>
              <a:t>apparent</a:t>
            </a:r>
            <a:r>
              <a:rPr lang="de-DE" sz="2800" dirty="0"/>
              <a:t> </a:t>
            </a:r>
            <a:r>
              <a:rPr lang="de-DE" sz="2800" dirty="0" err="1"/>
              <a:t>increase</a:t>
            </a:r>
            <a:r>
              <a:rPr lang="de-DE" sz="2800" dirty="0"/>
              <a:t> of dd-cfDNA </a:t>
            </a:r>
            <a:r>
              <a:rPr lang="de-DE" sz="2800" dirty="0" err="1"/>
              <a:t>fraction</a:t>
            </a:r>
            <a:r>
              <a:rPr lang="de-DE" sz="2800" dirty="0"/>
              <a:t> </a:t>
            </a:r>
            <a:r>
              <a:rPr lang="de-DE" sz="2800" dirty="0" err="1"/>
              <a:t>over</a:t>
            </a:r>
            <a:r>
              <a:rPr lang="de-DE" sz="2800" dirty="0"/>
              <a:t> time. </a:t>
            </a:r>
          </a:p>
          <a:p>
            <a:pPr lvl="1"/>
            <a:r>
              <a:rPr lang="de-DE" sz="2800" dirty="0" err="1"/>
              <a:t>risk</a:t>
            </a:r>
            <a:r>
              <a:rPr lang="de-DE" sz="2800" dirty="0"/>
              <a:t> of </a:t>
            </a:r>
            <a:r>
              <a:rPr lang="de-DE" sz="2800" dirty="0" err="1"/>
              <a:t>false</a:t>
            </a:r>
            <a:r>
              <a:rPr lang="de-DE" sz="2800" dirty="0"/>
              <a:t> positive </a:t>
            </a:r>
            <a:r>
              <a:rPr lang="de-DE" sz="2800" dirty="0" err="1"/>
              <a:t>results</a:t>
            </a:r>
            <a:r>
              <a:rPr lang="de-DE" sz="2800" dirty="0"/>
              <a:t> for dd-cfDNA </a:t>
            </a:r>
            <a:r>
              <a:rPr lang="de-DE" sz="2800" dirty="0" err="1"/>
              <a:t>fraction</a:t>
            </a:r>
            <a:endParaRPr lang="de-DE" sz="2800" dirty="0"/>
          </a:p>
          <a:p>
            <a:pPr lvl="1"/>
            <a:r>
              <a:rPr lang="de-DE" sz="2800" dirty="0" err="1"/>
              <a:t>no</a:t>
            </a:r>
            <a:r>
              <a:rPr lang="de-DE" sz="2800" dirty="0"/>
              <a:t> </a:t>
            </a:r>
            <a:r>
              <a:rPr lang="de-DE" sz="2800" dirty="0" err="1"/>
              <a:t>influence</a:t>
            </a:r>
            <a:r>
              <a:rPr lang="de-DE" sz="2800" dirty="0"/>
              <a:t> on absolute dd-cfDNA </a:t>
            </a:r>
            <a:r>
              <a:rPr lang="de-DE" sz="2800" dirty="0" err="1"/>
              <a:t>quantification</a:t>
            </a:r>
            <a:r>
              <a:rPr lang="de-DE" sz="2800" dirty="0"/>
              <a:t>, </a:t>
            </a:r>
            <a:r>
              <a:rPr lang="de-DE" sz="2800" dirty="0" err="1"/>
              <a:t>which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preferred</a:t>
            </a:r>
            <a:r>
              <a:rPr lang="de-DE" sz="2800" dirty="0"/>
              <a:t> </a:t>
            </a:r>
            <a:r>
              <a:rPr lang="de-DE" sz="2800" dirty="0" err="1"/>
              <a:t>method</a:t>
            </a:r>
            <a:endParaRPr lang="en-US" sz="28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42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5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" y="792805"/>
            <a:ext cx="7250202" cy="747396"/>
          </a:xfrm>
        </p:spPr>
        <p:txBody>
          <a:bodyPr/>
          <a:lstStyle/>
          <a:p>
            <a:r>
              <a:rPr lang="en-US" dirty="0"/>
              <a:t>Why donor-derived cell free DNA?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93436" y="1966726"/>
            <a:ext cx="7557128" cy="4098469"/>
          </a:xfrm>
        </p:spPr>
        <p:txBody>
          <a:bodyPr>
            <a:normAutofit fontScale="62500" lnSpcReduction="20000"/>
          </a:bodyPr>
          <a:lstStyle/>
          <a:p>
            <a:pPr marL="457200" lvl="1" indent="0">
              <a:buNone/>
            </a:pPr>
            <a:r>
              <a:rPr lang="en-US" sz="3100" dirty="0"/>
              <a:t>Donor-derived cell free DNA (dd-cfDNA) is a minimally invasive marker that: </a:t>
            </a:r>
          </a:p>
          <a:p>
            <a:pPr marL="457200" lvl="1" indent="0">
              <a:buNone/>
            </a:pPr>
            <a:endParaRPr lang="en-US" sz="3100" dirty="0"/>
          </a:p>
          <a:p>
            <a:pPr lvl="1"/>
            <a:r>
              <a:rPr lang="en-US" sz="3100" dirty="0"/>
              <a:t>detects and excludes rejection and graft cell injury at an early actionable stage.</a:t>
            </a:r>
          </a:p>
          <a:p>
            <a:pPr lvl="1"/>
            <a:r>
              <a:rPr lang="de-DE" sz="3100" dirty="0" err="1"/>
              <a:t>helps</a:t>
            </a:r>
            <a:r>
              <a:rPr lang="de-DE" sz="3100" dirty="0"/>
              <a:t> </a:t>
            </a:r>
            <a:r>
              <a:rPr lang="de-DE" sz="3100" dirty="0" err="1"/>
              <a:t>avoid</a:t>
            </a:r>
            <a:r>
              <a:rPr lang="de-DE" sz="3100" dirty="0"/>
              <a:t> </a:t>
            </a:r>
            <a:r>
              <a:rPr lang="de-DE" sz="3100" dirty="0" err="1"/>
              <a:t>unnecessary</a:t>
            </a:r>
            <a:r>
              <a:rPr lang="de-DE" sz="3100" dirty="0"/>
              <a:t> </a:t>
            </a:r>
            <a:r>
              <a:rPr lang="de-DE" sz="3100" dirty="0" err="1"/>
              <a:t>biopsies</a:t>
            </a:r>
            <a:r>
              <a:rPr lang="de-DE" sz="3100" dirty="0"/>
              <a:t> </a:t>
            </a:r>
          </a:p>
          <a:p>
            <a:pPr lvl="1"/>
            <a:r>
              <a:rPr lang="de-DE" sz="3100" dirty="0" err="1"/>
              <a:t>indicates</a:t>
            </a:r>
            <a:r>
              <a:rPr lang="de-DE" sz="3100" dirty="0"/>
              <a:t> </a:t>
            </a:r>
            <a:r>
              <a:rPr lang="de-DE" sz="3100" dirty="0" err="1"/>
              <a:t>response</a:t>
            </a:r>
            <a:r>
              <a:rPr lang="de-DE" sz="3100" dirty="0"/>
              <a:t> to </a:t>
            </a:r>
            <a:r>
              <a:rPr lang="de-DE" sz="3100" dirty="0" err="1"/>
              <a:t>rejection</a:t>
            </a:r>
            <a:r>
              <a:rPr lang="de-DE" sz="3100" dirty="0"/>
              <a:t> </a:t>
            </a:r>
            <a:r>
              <a:rPr lang="de-DE" sz="3100" dirty="0" err="1"/>
              <a:t>treatment</a:t>
            </a:r>
            <a:endParaRPr lang="de-DE" sz="3100" dirty="0"/>
          </a:p>
          <a:p>
            <a:pPr lvl="1"/>
            <a:r>
              <a:rPr lang="de-DE" sz="3100" dirty="0" err="1"/>
              <a:t>detects</a:t>
            </a:r>
            <a:r>
              <a:rPr lang="de-DE" sz="3100" dirty="0"/>
              <a:t> </a:t>
            </a:r>
            <a:r>
              <a:rPr lang="de-DE" sz="3100" dirty="0" err="1"/>
              <a:t>under-immunosuppression</a:t>
            </a:r>
            <a:r>
              <a:rPr lang="de-DE" sz="3100" dirty="0"/>
              <a:t> </a:t>
            </a:r>
          </a:p>
          <a:p>
            <a:pPr lvl="1"/>
            <a:r>
              <a:rPr lang="de-DE" sz="3100" dirty="0" err="1"/>
              <a:t>shifts</a:t>
            </a:r>
            <a:r>
              <a:rPr lang="de-DE" sz="3100" dirty="0"/>
              <a:t> </a:t>
            </a:r>
            <a:r>
              <a:rPr lang="de-DE" sz="3100" dirty="0" err="1"/>
              <a:t>emphasis</a:t>
            </a:r>
            <a:r>
              <a:rPr lang="de-DE" sz="3100" dirty="0"/>
              <a:t> </a:t>
            </a:r>
            <a:r>
              <a:rPr lang="de-DE" sz="3100" dirty="0" err="1"/>
              <a:t>from</a:t>
            </a:r>
            <a:r>
              <a:rPr lang="de-DE" sz="3100" dirty="0"/>
              <a:t> </a:t>
            </a:r>
            <a:r>
              <a:rPr lang="de-DE" sz="3100" dirty="0" err="1"/>
              <a:t>reaction</a:t>
            </a:r>
            <a:r>
              <a:rPr lang="de-DE" sz="3100" dirty="0"/>
              <a:t> to </a:t>
            </a:r>
            <a:r>
              <a:rPr lang="de-DE" sz="3100" dirty="0" err="1"/>
              <a:t>prevention</a:t>
            </a:r>
            <a:r>
              <a:rPr lang="de-DE" sz="3100" dirty="0"/>
              <a:t> </a:t>
            </a:r>
          </a:p>
          <a:p>
            <a:pPr lvl="1"/>
            <a:endParaRPr lang="de-DE" sz="3100" dirty="0"/>
          </a:p>
          <a:p>
            <a:pPr marL="457200" lvl="1" indent="0">
              <a:buNone/>
            </a:pPr>
            <a:r>
              <a:rPr lang="de-DE" sz="3100" dirty="0" err="1"/>
              <a:t>Question</a:t>
            </a:r>
            <a:r>
              <a:rPr lang="de-DE" sz="3100" dirty="0"/>
              <a:t>: Are </a:t>
            </a:r>
            <a:r>
              <a:rPr lang="de-DE" sz="3100" dirty="0" err="1"/>
              <a:t>data</a:t>
            </a:r>
            <a:r>
              <a:rPr lang="de-DE" sz="3100" dirty="0"/>
              <a:t> on </a:t>
            </a:r>
            <a:r>
              <a:rPr lang="de-DE" sz="3100" dirty="0" err="1"/>
              <a:t>clinical</a:t>
            </a:r>
            <a:r>
              <a:rPr lang="de-DE" sz="3100" dirty="0"/>
              <a:t> </a:t>
            </a:r>
            <a:r>
              <a:rPr lang="de-DE" sz="3100" dirty="0" err="1"/>
              <a:t>validity</a:t>
            </a:r>
            <a:r>
              <a:rPr lang="de-DE" sz="3100" dirty="0"/>
              <a:t> of dd-cfDNA </a:t>
            </a:r>
            <a:r>
              <a:rPr lang="de-DE" sz="3100" dirty="0" err="1"/>
              <a:t>from</a:t>
            </a:r>
            <a:r>
              <a:rPr lang="de-DE" sz="3100" dirty="0"/>
              <a:t> </a:t>
            </a:r>
            <a:r>
              <a:rPr lang="de-DE" sz="3100" dirty="0" err="1"/>
              <a:t>more</a:t>
            </a:r>
            <a:r>
              <a:rPr lang="de-DE" sz="3100" dirty="0"/>
              <a:t> </a:t>
            </a:r>
            <a:r>
              <a:rPr lang="de-DE" sz="3100" dirty="0" err="1"/>
              <a:t>than</a:t>
            </a:r>
            <a:r>
              <a:rPr lang="de-DE" sz="3100" dirty="0"/>
              <a:t> </a:t>
            </a:r>
            <a:r>
              <a:rPr lang="de-DE" sz="3100" dirty="0" err="1"/>
              <a:t>about</a:t>
            </a:r>
            <a:r>
              <a:rPr lang="de-DE" sz="3100" dirty="0"/>
              <a:t> 50 </a:t>
            </a:r>
            <a:r>
              <a:rPr lang="de-DE" sz="3100" dirty="0" err="1"/>
              <a:t>published</a:t>
            </a:r>
            <a:r>
              <a:rPr lang="de-DE" sz="3100" dirty="0"/>
              <a:t> </a:t>
            </a:r>
            <a:r>
              <a:rPr lang="de-DE" sz="3100" dirty="0" err="1"/>
              <a:t>studies</a:t>
            </a:r>
            <a:r>
              <a:rPr lang="de-DE" sz="3100" dirty="0"/>
              <a:t> </a:t>
            </a:r>
            <a:r>
              <a:rPr lang="de-DE" sz="3100" dirty="0" err="1"/>
              <a:t>sufficient</a:t>
            </a:r>
            <a:r>
              <a:rPr lang="de-DE" sz="3100" dirty="0"/>
              <a:t> to </a:t>
            </a:r>
            <a:r>
              <a:rPr lang="de-DE" sz="3100" dirty="0" err="1"/>
              <a:t>justify</a:t>
            </a:r>
            <a:r>
              <a:rPr lang="de-DE" sz="3100" dirty="0"/>
              <a:t> </a:t>
            </a:r>
            <a:r>
              <a:rPr lang="de-DE" sz="3100" dirty="0" err="1"/>
              <a:t>clinical</a:t>
            </a:r>
            <a:r>
              <a:rPr lang="de-DE" sz="3100" dirty="0"/>
              <a:t> </a:t>
            </a:r>
            <a:r>
              <a:rPr lang="de-DE" sz="3100" dirty="0" err="1"/>
              <a:t>application</a:t>
            </a:r>
            <a:r>
              <a:rPr lang="de-DE" sz="3100" dirty="0"/>
              <a:t>? </a:t>
            </a:r>
            <a:endParaRPr lang="en-US" sz="3100" dirty="0"/>
          </a:p>
          <a:p>
            <a:pPr lvl="1"/>
            <a:endParaRPr lang="en-US" sz="31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53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27" y="943118"/>
            <a:ext cx="7250202" cy="747396"/>
          </a:xfrm>
        </p:spPr>
        <p:txBody>
          <a:bodyPr/>
          <a:lstStyle/>
          <a:p>
            <a:r>
              <a:rPr lang="en-US" dirty="0"/>
              <a:t>The Nature of 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85421" y="1931801"/>
            <a:ext cx="7793356" cy="379418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 err="1"/>
              <a:t>dd-cfDNA</a:t>
            </a:r>
            <a:r>
              <a:rPr lang="en-US" sz="2800" dirty="0"/>
              <a:t> </a:t>
            </a:r>
            <a:r>
              <a:rPr lang="en-US" sz="2500" dirty="0"/>
              <a:t>is mostly expressed as percent</a:t>
            </a:r>
          </a:p>
          <a:p>
            <a:pPr lvl="1"/>
            <a:r>
              <a:rPr lang="en-US" sz="2100" dirty="0"/>
              <a:t>Main source of total </a:t>
            </a:r>
            <a:r>
              <a:rPr lang="en-US" sz="2100" dirty="0" err="1"/>
              <a:t>cf</a:t>
            </a:r>
            <a:r>
              <a:rPr lang="en-US" sz="2100" dirty="0"/>
              <a:t>-DNA are leucocytes in blood</a:t>
            </a:r>
          </a:p>
          <a:p>
            <a:pPr lvl="1"/>
            <a:r>
              <a:rPr lang="en-US" sz="2100" dirty="0" err="1"/>
              <a:t>dd-cfDNA</a:t>
            </a:r>
            <a:r>
              <a:rPr lang="en-US" sz="2100" dirty="0"/>
              <a:t> fraction is in low percentage range</a:t>
            </a:r>
          </a:p>
          <a:p>
            <a:pPr lvl="1"/>
            <a:r>
              <a:rPr lang="en-US" sz="2100" dirty="0"/>
              <a:t>Possible changes in leucocytes will have huge impact</a:t>
            </a:r>
          </a:p>
          <a:p>
            <a:pPr marL="0" indent="0">
              <a:buNone/>
            </a:pPr>
            <a:r>
              <a:rPr lang="en-US" sz="2500" dirty="0"/>
              <a:t>No reasons to believe that immunosuppressive drugs have no influence</a:t>
            </a:r>
          </a:p>
          <a:p>
            <a:pPr lvl="1"/>
            <a:r>
              <a:rPr lang="en-US" sz="2100" dirty="0"/>
              <a:t>Direct influence on nuclear factor of activated T cells -&gt;lymphocytes</a:t>
            </a:r>
          </a:p>
          <a:p>
            <a:pPr lvl="1"/>
            <a:r>
              <a:rPr lang="en-US" sz="2100" dirty="0"/>
              <a:t>Calcineurin inhibitors are negatively influencing cell stability </a:t>
            </a:r>
          </a:p>
          <a:p>
            <a:pPr marL="457200" lvl="1" indent="0">
              <a:buNone/>
            </a:pPr>
            <a:r>
              <a:rPr lang="en-US" sz="2100" dirty="0"/>
              <a:t>     -&gt;leucocytes</a:t>
            </a:r>
          </a:p>
          <a:p>
            <a:pPr lvl="1"/>
            <a:r>
              <a:rPr lang="en-US" sz="2100" dirty="0"/>
              <a:t>Changes in leucocyte composition likely</a:t>
            </a:r>
          </a:p>
          <a:p>
            <a:pPr marL="0" indent="0">
              <a:buNone/>
            </a:pPr>
            <a:r>
              <a:rPr lang="en-US" sz="2500" dirty="0"/>
              <a:t>Other reasons for variability of total </a:t>
            </a:r>
            <a:r>
              <a:rPr lang="en-US" sz="2500" dirty="0" err="1"/>
              <a:t>cfDNA</a:t>
            </a:r>
            <a:r>
              <a:rPr lang="en-US" sz="2500" dirty="0"/>
              <a:t> </a:t>
            </a:r>
          </a:p>
          <a:p>
            <a:pPr lvl="1"/>
            <a:r>
              <a:rPr lang="en-US" sz="2100" dirty="0"/>
              <a:t>Exercise and infection have a well known effect</a:t>
            </a:r>
          </a:p>
          <a:p>
            <a:pPr marL="457200" lvl="1" indent="0">
              <a:buNone/>
            </a:pPr>
            <a:endParaRPr lang="en-US" sz="2100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" y="942926"/>
            <a:ext cx="7250202" cy="747396"/>
          </a:xfrm>
        </p:spPr>
        <p:txBody>
          <a:bodyPr/>
          <a:lstStyle/>
          <a:p>
            <a:r>
              <a:rPr lang="en-US" dirty="0"/>
              <a:t>The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32178" y="2081026"/>
            <a:ext cx="8037689" cy="37941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500" dirty="0" err="1"/>
              <a:t>dd-cfDNA</a:t>
            </a:r>
            <a:r>
              <a:rPr lang="en-US" sz="2500" dirty="0"/>
              <a:t> percent has confounding variables </a:t>
            </a:r>
          </a:p>
          <a:p>
            <a:pPr lvl="1"/>
            <a:r>
              <a:rPr lang="en-US" sz="2100" dirty="0"/>
              <a:t>Changes in host </a:t>
            </a:r>
            <a:r>
              <a:rPr lang="en-US" sz="2100" dirty="0" err="1"/>
              <a:t>cfDNA</a:t>
            </a:r>
            <a:r>
              <a:rPr lang="en-US" sz="2100" dirty="0"/>
              <a:t> will change </a:t>
            </a:r>
            <a:r>
              <a:rPr lang="en-US" sz="2100" dirty="0" err="1"/>
              <a:t>dd-cfDNA</a:t>
            </a:r>
            <a:r>
              <a:rPr lang="en-US" sz="2100" dirty="0"/>
              <a:t> percentage without pointing to the transplant</a:t>
            </a:r>
          </a:p>
          <a:p>
            <a:pPr lvl="1"/>
            <a:r>
              <a:rPr lang="en-US" sz="2100" dirty="0" err="1"/>
              <a:t>dd-cfDNA</a:t>
            </a:r>
            <a:r>
              <a:rPr lang="en-US" sz="2100" dirty="0"/>
              <a:t> % can change at the same true concentration</a:t>
            </a:r>
          </a:p>
          <a:p>
            <a:pPr lvl="1"/>
            <a:r>
              <a:rPr lang="en-US" sz="2100" dirty="0"/>
              <a:t>Can lead to misleading results of percentage</a:t>
            </a:r>
          </a:p>
          <a:p>
            <a:pPr marL="0" indent="0">
              <a:buNone/>
            </a:pPr>
            <a:r>
              <a:rPr lang="en-US" sz="2500" dirty="0"/>
              <a:t>The tapering of immunosuppressive drugs after transplantation</a:t>
            </a:r>
          </a:p>
          <a:p>
            <a:pPr lvl="1"/>
            <a:r>
              <a:rPr lang="en-US" sz="2100" dirty="0"/>
              <a:t>Done to ameliorate the side effects  of immunosuppressive drugs</a:t>
            </a:r>
          </a:p>
          <a:p>
            <a:pPr lvl="1"/>
            <a:r>
              <a:rPr lang="en-US" sz="2100" dirty="0"/>
              <a:t>Should lead to a decreased host </a:t>
            </a:r>
            <a:r>
              <a:rPr lang="en-US" sz="2100" dirty="0" err="1"/>
              <a:t>cfDNA</a:t>
            </a:r>
            <a:r>
              <a:rPr lang="en-US" sz="2100" dirty="0"/>
              <a:t>, which represents the denominator of percentage calculations</a:t>
            </a:r>
          </a:p>
          <a:p>
            <a:pPr lvl="1"/>
            <a:r>
              <a:rPr lang="en-US" sz="2100" dirty="0"/>
              <a:t>Should be observable in stable organ recipients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59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" y="834864"/>
            <a:ext cx="7250202" cy="747396"/>
          </a:xfrm>
        </p:spPr>
        <p:txBody>
          <a:bodyPr/>
          <a:lstStyle/>
          <a:p>
            <a:r>
              <a:rPr lang="en-US" dirty="0"/>
              <a:t>The Study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0021" y="1738127"/>
            <a:ext cx="8034844" cy="339082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dirty="0"/>
              <a:t>303 patients from 12 to 60 months after kidney transplantation (</a:t>
            </a:r>
            <a:r>
              <a:rPr lang="en-US" sz="2600" dirty="0" err="1"/>
              <a:t>Ktx</a:t>
            </a:r>
            <a:r>
              <a:rPr lang="en-US" sz="2600" dirty="0"/>
              <a:t>)</a:t>
            </a:r>
          </a:p>
          <a:p>
            <a:pPr lvl="1"/>
            <a:r>
              <a:rPr lang="en-US" sz="2200" dirty="0"/>
              <a:t>Predefined sampling time points</a:t>
            </a:r>
          </a:p>
          <a:p>
            <a:pPr lvl="1"/>
            <a:r>
              <a:rPr lang="en-US" sz="2200" dirty="0"/>
              <a:t>929 samples eligible and evaluated over time 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percentage and concentration compared head to head</a:t>
            </a:r>
          </a:p>
          <a:p>
            <a:pPr lvl="1"/>
            <a:r>
              <a:rPr lang="en-US" sz="2200" dirty="0"/>
              <a:t>other  laboratory values from routine monitoring</a:t>
            </a:r>
          </a:p>
          <a:p>
            <a:pPr lvl="1"/>
            <a:r>
              <a:rPr lang="en-US" sz="2200" dirty="0"/>
              <a:t>univariate statistics and interclass (time) correlation</a:t>
            </a:r>
          </a:p>
          <a:p>
            <a:pPr marL="0" indent="0">
              <a:buNone/>
            </a:pPr>
            <a:r>
              <a:rPr lang="en-US" sz="2600" dirty="0"/>
              <a:t>Questions to be answered</a:t>
            </a:r>
          </a:p>
          <a:p>
            <a:pPr lvl="1"/>
            <a:r>
              <a:rPr lang="en-US" sz="2200" dirty="0"/>
              <a:t>Is the total </a:t>
            </a:r>
            <a:r>
              <a:rPr lang="en-US" sz="2200" dirty="0" err="1"/>
              <a:t>cf</a:t>
            </a:r>
            <a:r>
              <a:rPr lang="en-US" sz="2200" dirty="0"/>
              <a:t>-DNA stable?</a:t>
            </a:r>
          </a:p>
          <a:p>
            <a:pPr lvl="1"/>
            <a:r>
              <a:rPr lang="en-US" sz="2200" dirty="0"/>
              <a:t>Are upper limits of </a:t>
            </a:r>
            <a:r>
              <a:rPr lang="en-US" sz="2200" dirty="0" err="1"/>
              <a:t>dd-cfDNA</a:t>
            </a:r>
            <a:r>
              <a:rPr lang="en-US" sz="2200" dirty="0"/>
              <a:t> in such a reference population stable?</a:t>
            </a:r>
          </a:p>
          <a:p>
            <a:pPr lvl="1"/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48EF355-2EE8-CF40-ADC4-905BA6901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577506"/>
              </p:ext>
            </p:extLst>
          </p:nvPr>
        </p:nvGraphicFramePr>
        <p:xfrm>
          <a:off x="1495960" y="2533416"/>
          <a:ext cx="6562965" cy="720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3543">
                  <a:extLst>
                    <a:ext uri="{9D8B030D-6E8A-4147-A177-3AD203B41FA5}">
                      <a16:colId xmlns:a16="http://schemas.microsoft.com/office/drawing/2014/main" val="4090638678"/>
                    </a:ext>
                  </a:extLst>
                </a:gridCol>
                <a:gridCol w="468697">
                  <a:extLst>
                    <a:ext uri="{9D8B030D-6E8A-4147-A177-3AD203B41FA5}">
                      <a16:colId xmlns:a16="http://schemas.microsoft.com/office/drawing/2014/main" val="1865470174"/>
                    </a:ext>
                  </a:extLst>
                </a:gridCol>
                <a:gridCol w="538430">
                  <a:extLst>
                    <a:ext uri="{9D8B030D-6E8A-4147-A177-3AD203B41FA5}">
                      <a16:colId xmlns:a16="http://schemas.microsoft.com/office/drawing/2014/main" val="534658168"/>
                    </a:ext>
                  </a:extLst>
                </a:gridCol>
                <a:gridCol w="521049">
                  <a:extLst>
                    <a:ext uri="{9D8B030D-6E8A-4147-A177-3AD203B41FA5}">
                      <a16:colId xmlns:a16="http://schemas.microsoft.com/office/drawing/2014/main" val="3020835886"/>
                    </a:ext>
                  </a:extLst>
                </a:gridCol>
                <a:gridCol w="496711">
                  <a:extLst>
                    <a:ext uri="{9D8B030D-6E8A-4147-A177-3AD203B41FA5}">
                      <a16:colId xmlns:a16="http://schemas.microsoft.com/office/drawing/2014/main" val="2374336750"/>
                    </a:ext>
                  </a:extLst>
                </a:gridCol>
                <a:gridCol w="522553">
                  <a:extLst>
                    <a:ext uri="{9D8B030D-6E8A-4147-A177-3AD203B41FA5}">
                      <a16:colId xmlns:a16="http://schemas.microsoft.com/office/drawing/2014/main" val="212228599"/>
                    </a:ext>
                  </a:extLst>
                </a:gridCol>
                <a:gridCol w="561180">
                  <a:extLst>
                    <a:ext uri="{9D8B030D-6E8A-4147-A177-3AD203B41FA5}">
                      <a16:colId xmlns:a16="http://schemas.microsoft.com/office/drawing/2014/main" val="648437671"/>
                    </a:ext>
                  </a:extLst>
                </a:gridCol>
                <a:gridCol w="553156">
                  <a:extLst>
                    <a:ext uri="{9D8B030D-6E8A-4147-A177-3AD203B41FA5}">
                      <a16:colId xmlns:a16="http://schemas.microsoft.com/office/drawing/2014/main" val="4169965191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678911673"/>
                    </a:ext>
                  </a:extLst>
                </a:gridCol>
                <a:gridCol w="558357">
                  <a:extLst>
                    <a:ext uri="{9D8B030D-6E8A-4147-A177-3AD203B41FA5}">
                      <a16:colId xmlns:a16="http://schemas.microsoft.com/office/drawing/2014/main" val="663218989"/>
                    </a:ext>
                  </a:extLst>
                </a:gridCol>
              </a:tblGrid>
              <a:tr h="33353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Months after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KTx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18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21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24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30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36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48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60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361570"/>
                  </a:ext>
                </a:extLst>
              </a:tr>
              <a:tr h="33353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Number of samples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135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83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97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72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117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104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114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116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102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3530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661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" y="825339"/>
            <a:ext cx="7250202" cy="747396"/>
          </a:xfrm>
        </p:spPr>
        <p:txBody>
          <a:bodyPr/>
          <a:lstStyle/>
          <a:p>
            <a:r>
              <a:rPr lang="en-US" dirty="0"/>
              <a:t>The Analytical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40328" y="1890526"/>
            <a:ext cx="8468590" cy="392337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900" dirty="0"/>
              <a:t>Cell-free DNA</a:t>
            </a:r>
          </a:p>
          <a:p>
            <a:pPr lvl="1"/>
            <a:r>
              <a:rPr lang="en-US" sz="2300" dirty="0"/>
              <a:t>Total (copies/ml plasma – </a:t>
            </a:r>
            <a:r>
              <a:rPr lang="en-US" sz="2300" dirty="0" err="1"/>
              <a:t>cp</a:t>
            </a:r>
            <a:r>
              <a:rPr lang="en-US" sz="2300" dirty="0"/>
              <a:t>/ml) – digital droplet PCR </a:t>
            </a:r>
          </a:p>
          <a:p>
            <a:pPr lvl="2"/>
            <a:r>
              <a:rPr lang="en-US" sz="2300" dirty="0"/>
              <a:t>controlling DNA extraction with internal standard and individual fractionation of </a:t>
            </a:r>
            <a:r>
              <a:rPr lang="en-US" sz="2300" dirty="0" err="1"/>
              <a:t>cf</a:t>
            </a:r>
            <a:r>
              <a:rPr lang="en-US" sz="2300" dirty="0"/>
              <a:t>-DNA using a separate analysis to estimate it.</a:t>
            </a:r>
          </a:p>
          <a:p>
            <a:pPr lvl="1"/>
            <a:r>
              <a:rPr lang="en-US" sz="2300" dirty="0" err="1"/>
              <a:t>dd-cfDNA</a:t>
            </a:r>
            <a:endParaRPr lang="en-US" sz="2300" dirty="0"/>
          </a:p>
          <a:p>
            <a:pPr lvl="2"/>
            <a:r>
              <a:rPr lang="en-US" sz="2300" dirty="0"/>
              <a:t>Percentage (fractional abundance) - digital droplet PCR (SNP)</a:t>
            </a:r>
          </a:p>
          <a:p>
            <a:pPr lvl="2"/>
            <a:r>
              <a:rPr lang="en-US" sz="2300" dirty="0"/>
              <a:t>Concentration (</a:t>
            </a:r>
            <a:r>
              <a:rPr lang="en-US" sz="2300" dirty="0" err="1"/>
              <a:t>cp</a:t>
            </a:r>
            <a:r>
              <a:rPr lang="en-US" sz="2300" dirty="0"/>
              <a:t>/ml) – calculated as percentage x total</a:t>
            </a:r>
          </a:p>
          <a:p>
            <a:pPr marL="0" indent="0">
              <a:buNone/>
            </a:pPr>
            <a:r>
              <a:rPr lang="en-US" sz="2900" dirty="0"/>
              <a:t>Other parameters (from clinical laboratory)</a:t>
            </a:r>
          </a:p>
          <a:p>
            <a:pPr lvl="1"/>
            <a:r>
              <a:rPr lang="en-US" sz="2300" dirty="0"/>
              <a:t>Creatinine/eGFR – enzymatic </a:t>
            </a:r>
          </a:p>
          <a:p>
            <a:pPr lvl="1"/>
            <a:r>
              <a:rPr lang="en-US" sz="2300" dirty="0"/>
              <a:t>White blood cell count – automated counters</a:t>
            </a:r>
          </a:p>
          <a:p>
            <a:pPr lvl="1"/>
            <a:r>
              <a:rPr lang="en-US" sz="2300" dirty="0"/>
              <a:t>Immunosuppressive drugs – LC-MS/MS</a:t>
            </a:r>
          </a:p>
          <a:p>
            <a:pPr lvl="1"/>
            <a:endParaRPr lang="en-US" sz="2300" dirty="0"/>
          </a:p>
          <a:p>
            <a:pPr marL="0" indent="0">
              <a:buNone/>
            </a:pPr>
            <a:r>
              <a:rPr lang="de-DE" sz="2600" dirty="0" err="1"/>
              <a:t>Question</a:t>
            </a:r>
            <a:r>
              <a:rPr lang="de-DE" sz="2600" dirty="0"/>
              <a:t>: </a:t>
            </a:r>
            <a:r>
              <a:rPr lang="de-DE" sz="2600" dirty="0" err="1"/>
              <a:t>What</a:t>
            </a:r>
            <a:r>
              <a:rPr lang="de-DE" sz="2600" dirty="0"/>
              <a:t> </a:t>
            </a:r>
            <a:r>
              <a:rPr lang="de-DE" sz="2600" dirty="0" err="1"/>
              <a:t>are</a:t>
            </a:r>
            <a:r>
              <a:rPr lang="de-DE" sz="2600" dirty="0"/>
              <a:t> </a:t>
            </a:r>
            <a:r>
              <a:rPr lang="de-DE" sz="2600" dirty="0" err="1"/>
              <a:t>the</a:t>
            </a:r>
            <a:r>
              <a:rPr lang="de-DE" sz="2600" dirty="0"/>
              <a:t> </a:t>
            </a:r>
            <a:r>
              <a:rPr lang="de-DE" sz="2600" dirty="0" err="1"/>
              <a:t>requirements</a:t>
            </a:r>
            <a:r>
              <a:rPr lang="de-DE" sz="2600" dirty="0"/>
              <a:t> for an </a:t>
            </a:r>
            <a:r>
              <a:rPr lang="de-DE" sz="2600" dirty="0" err="1"/>
              <a:t>accurate</a:t>
            </a:r>
            <a:r>
              <a:rPr lang="de-DE" sz="2600" dirty="0"/>
              <a:t> absolute </a:t>
            </a:r>
            <a:r>
              <a:rPr lang="de-DE" sz="2600" dirty="0" err="1"/>
              <a:t>quantification</a:t>
            </a:r>
            <a:r>
              <a:rPr lang="de-DE" sz="2600" dirty="0"/>
              <a:t> of dd-cfDNA? </a:t>
            </a:r>
            <a:endParaRPr lang="en-US" sz="26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09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080275-74BA-FE4A-890D-9C0AB5972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501" y="1564354"/>
            <a:ext cx="5976851" cy="445201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630432" y="1551138"/>
            <a:ext cx="7112727" cy="351734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717" y="696003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+mj-lt"/>
              </a:rPr>
              <a:t>Time course of  total  </a:t>
            </a:r>
            <a:r>
              <a:rPr lang="en-US" sz="3000" b="1" dirty="0" err="1">
                <a:latin typeface="+mj-lt"/>
              </a:rPr>
              <a:t>cfDNA</a:t>
            </a:r>
            <a:r>
              <a:rPr lang="en-US" sz="3000" b="1" dirty="0">
                <a:latin typeface="+mj-lt"/>
              </a:rPr>
              <a:t> concentration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6306" y="5374617"/>
            <a:ext cx="6828312" cy="86177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1F24"/>
                </a:solidFill>
              </a:rPr>
              <a:t>Figure 1. </a:t>
            </a:r>
            <a:r>
              <a:rPr lang="en-US" sz="1600" b="1" dirty="0">
                <a:solidFill>
                  <a:srgbClr val="B11F24"/>
                </a:solidFill>
              </a:rPr>
              <a:t>Steady decrease of total (host) </a:t>
            </a:r>
            <a:r>
              <a:rPr lang="en-US" sz="1600" b="1" dirty="0" err="1">
                <a:solidFill>
                  <a:srgbClr val="B11F24"/>
                </a:solidFill>
              </a:rPr>
              <a:t>cf</a:t>
            </a:r>
            <a:r>
              <a:rPr lang="en-US" sz="1600" b="1" dirty="0">
                <a:solidFill>
                  <a:srgbClr val="B11F24"/>
                </a:solidFill>
              </a:rPr>
              <a:t>-DNA concentration (highly  significant). Sustained significant difference to healthy individuals and patients with OMC not receiving ISD  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743101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630432" y="1551138"/>
            <a:ext cx="7112727" cy="351734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717" y="696003"/>
            <a:ext cx="502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+mj-lt"/>
              </a:rPr>
              <a:t>Time course of  eGFR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6306" y="5416181"/>
            <a:ext cx="6828312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1F24"/>
                </a:solidFill>
              </a:rPr>
              <a:t>Figure 2. No indication of functional kidney changes in the reference cohort</a:t>
            </a:r>
            <a:endParaRPr lang="en-US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098E86-0AE7-BE46-8D1C-4F640967D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874" y="1483995"/>
            <a:ext cx="5678636" cy="386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68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630432" y="1551138"/>
            <a:ext cx="7112727" cy="351734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C2A1-9313-CA4F-AEA9-36A479C1E1A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717" y="696003"/>
            <a:ext cx="502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+mj-lt"/>
              </a:rPr>
              <a:t>Upper range of </a:t>
            </a:r>
            <a:r>
              <a:rPr lang="en-US" sz="3000" b="1" dirty="0" err="1">
                <a:latin typeface="+mj-lt"/>
              </a:rPr>
              <a:t>dd-cfDNA</a:t>
            </a:r>
            <a:endParaRPr lang="en-US" sz="30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66306" y="5353835"/>
            <a:ext cx="6828312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1F24"/>
                </a:solidFill>
              </a:rPr>
              <a:t>Figure 3. </a:t>
            </a:r>
            <a:r>
              <a:rPr lang="en-US" b="1" dirty="0" err="1">
                <a:solidFill>
                  <a:srgbClr val="B11F24"/>
                </a:solidFill>
              </a:rPr>
              <a:t>dd-cfDNA</a:t>
            </a:r>
            <a:r>
              <a:rPr lang="en-US" b="1" dirty="0">
                <a:solidFill>
                  <a:srgbClr val="B11F24"/>
                </a:solidFill>
              </a:rPr>
              <a:t> time course of quantiles 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879CBE-0904-B946-BBD8-81D98D052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461" y="1485648"/>
            <a:ext cx="5027792" cy="3563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A7EA43-265C-F949-A69D-7B2F515DE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5" r="2529"/>
          <a:stretch/>
        </p:blipFill>
        <p:spPr>
          <a:xfrm>
            <a:off x="-1" y="1452396"/>
            <a:ext cx="4247805" cy="361608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D539C5-F166-5B4D-B3F6-24548A4A3DF2}"/>
              </a:ext>
            </a:extLst>
          </p:cNvPr>
          <p:cNvCxnSpPr/>
          <p:nvPr/>
        </p:nvCxnSpPr>
        <p:spPr>
          <a:xfrm flipV="1">
            <a:off x="467591" y="2717526"/>
            <a:ext cx="3630870" cy="1184563"/>
          </a:xfrm>
          <a:prstGeom prst="line">
            <a:avLst/>
          </a:prstGeom>
          <a:ln w="9525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3E8D1D-1291-3F4F-B43A-CC10008A1177}"/>
              </a:ext>
            </a:extLst>
          </p:cNvPr>
          <p:cNvCxnSpPr>
            <a:cxnSpLocks/>
          </p:cNvCxnSpPr>
          <p:nvPr/>
        </p:nvCxnSpPr>
        <p:spPr>
          <a:xfrm flipV="1">
            <a:off x="467591" y="1704109"/>
            <a:ext cx="3630870" cy="1818409"/>
          </a:xfrm>
          <a:prstGeom prst="line">
            <a:avLst/>
          </a:prstGeom>
          <a:ln w="9525">
            <a:solidFill>
              <a:srgbClr val="EE85E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5C7CEE-5B05-B849-8E23-4B7A98CBF8B1}"/>
              </a:ext>
            </a:extLst>
          </p:cNvPr>
          <p:cNvCxnSpPr>
            <a:cxnSpLocks/>
          </p:cNvCxnSpPr>
          <p:nvPr/>
        </p:nvCxnSpPr>
        <p:spPr>
          <a:xfrm flipV="1">
            <a:off x="4728894" y="2613313"/>
            <a:ext cx="3617372" cy="192233"/>
          </a:xfrm>
          <a:prstGeom prst="line">
            <a:avLst/>
          </a:prstGeom>
          <a:ln w="9525">
            <a:solidFill>
              <a:srgbClr val="EE85E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E33A6C-AFB8-0A49-AC36-12DB31504279}"/>
              </a:ext>
            </a:extLst>
          </p:cNvPr>
          <p:cNvCxnSpPr>
            <a:cxnSpLocks/>
          </p:cNvCxnSpPr>
          <p:nvPr/>
        </p:nvCxnSpPr>
        <p:spPr>
          <a:xfrm flipV="1">
            <a:off x="4715396" y="3309807"/>
            <a:ext cx="3630870" cy="142724"/>
          </a:xfrm>
          <a:prstGeom prst="line">
            <a:avLst/>
          </a:prstGeom>
          <a:ln w="9525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C591962-9E4C-E64E-B8C3-7A207B93C94E}"/>
              </a:ext>
            </a:extLst>
          </p:cNvPr>
          <p:cNvCxnSpPr>
            <a:cxnSpLocks/>
          </p:cNvCxnSpPr>
          <p:nvPr/>
        </p:nvCxnSpPr>
        <p:spPr>
          <a:xfrm flipV="1">
            <a:off x="4728894" y="3737888"/>
            <a:ext cx="3617372" cy="57903"/>
          </a:xfrm>
          <a:prstGeom prst="line">
            <a:avLst/>
          </a:prstGeom>
          <a:ln w="9525">
            <a:solidFill>
              <a:srgbClr val="57C2C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646339E-6609-1048-A9C7-7EB9D4016A63}"/>
              </a:ext>
            </a:extLst>
          </p:cNvPr>
          <p:cNvCxnSpPr>
            <a:cxnSpLocks/>
          </p:cNvCxnSpPr>
          <p:nvPr/>
        </p:nvCxnSpPr>
        <p:spPr>
          <a:xfrm flipV="1">
            <a:off x="467591" y="3621260"/>
            <a:ext cx="3630870" cy="483225"/>
          </a:xfrm>
          <a:prstGeom prst="line">
            <a:avLst/>
          </a:prstGeom>
          <a:ln w="9525">
            <a:solidFill>
              <a:srgbClr val="57C2C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508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2">
      <a:dk1>
        <a:srgbClr val="1F1F1F"/>
      </a:dk1>
      <a:lt1>
        <a:sysClr val="window" lastClr="FFFFFF"/>
      </a:lt1>
      <a:dk2>
        <a:srgbClr val="636463"/>
      </a:dk2>
      <a:lt2>
        <a:srgbClr val="EEECE1"/>
      </a:lt2>
      <a:accent1>
        <a:srgbClr val="B11F24"/>
      </a:accent1>
      <a:accent2>
        <a:srgbClr val="005A84"/>
      </a:accent2>
      <a:accent3>
        <a:srgbClr val="E2A856"/>
      </a:accent3>
      <a:accent4>
        <a:srgbClr val="81ADA8"/>
      </a:accent4>
      <a:accent5>
        <a:srgbClr val="636463"/>
      </a:accent5>
      <a:accent6>
        <a:srgbClr val="328CB6"/>
      </a:accent6>
      <a:hlink>
        <a:srgbClr val="81ADA8"/>
      </a:hlink>
      <a:folHlink>
        <a:srgbClr val="81ADA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1005</Words>
  <Application>Microsoft Office PowerPoint</Application>
  <PresentationFormat>On-screen Show (4:3)</PresentationFormat>
  <Paragraphs>168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Narrow</vt:lpstr>
      <vt:lpstr>Calibri</vt:lpstr>
      <vt:lpstr>Courier New</vt:lpstr>
      <vt:lpstr>Tahoma</vt:lpstr>
      <vt:lpstr>Times New Roman</vt:lpstr>
      <vt:lpstr>Office Theme</vt:lpstr>
      <vt:lpstr>PowerPoint Presentation</vt:lpstr>
      <vt:lpstr>Why donor-derived cell free DNA?</vt:lpstr>
      <vt:lpstr>The Nature of the Problem</vt:lpstr>
      <vt:lpstr>The Hypothesis</vt:lpstr>
      <vt:lpstr>The Study Design</vt:lpstr>
      <vt:lpstr>The Analytical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Take home 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Laboratory Statistics and Quality Control</dc:title>
  <dc:creator>Christine Page</dc:creator>
  <cp:lastModifiedBy>Erin Roberts</cp:lastModifiedBy>
  <cp:revision>145</cp:revision>
  <cp:lastPrinted>2020-10-05T11:33:43Z</cp:lastPrinted>
  <dcterms:created xsi:type="dcterms:W3CDTF">2014-07-07T15:02:10Z</dcterms:created>
  <dcterms:modified xsi:type="dcterms:W3CDTF">2020-10-05T17:28:38Z</dcterms:modified>
</cp:coreProperties>
</file>