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5" r:id="rId3"/>
    <p:sldId id="268" r:id="rId4"/>
    <p:sldId id="257" r:id="rId5"/>
    <p:sldId id="267" r:id="rId6"/>
    <p:sldId id="266" r:id="rId7"/>
    <p:sldId id="270" r:id="rId8"/>
    <p:sldId id="269" r:id="rId9"/>
    <p:sldId id="258" r:id="rId10"/>
    <p:sldId id="263" r:id="rId11"/>
    <p:sldId id="271" r:id="rId12"/>
    <p:sldId id="272" r:id="rId13"/>
    <p:sldId id="273" r:id="rId14"/>
    <p:sldId id="275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F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1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-2694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383FFA-3E67-DB41-B3A2-21169D97D067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0BE9DC-4AA4-B44E-8F32-4AD1D72B17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34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524B2-032A-9342-AADA-6B28D1DAB08B}" type="datetimeFigureOut">
              <a:rPr lang="en-US" smtClean="0"/>
              <a:pPr/>
              <a:t>3/9/2020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F8BBE-5964-3B4B-9F39-2C8B2758F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5605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png"/><Relationship Id="rId7" Type="http://schemas.openxmlformats.org/officeDocument/2006/relationships/hyperlink" Target="https://www.facebook.com/ClinicalChemistry" TargetMode="External"/><Relationship Id="rId2" Type="http://schemas.openxmlformats.org/officeDocument/2006/relationships/hyperlink" Target="https://www.youtube.com/user/ClinicalChemistry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twitter.com/Clin_Chem_AACC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380" y="3836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accent4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685800" y="1328968"/>
            <a:ext cx="3304744" cy="39114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F1F1F"/>
                </a:solidFill>
                <a:latin typeface="Arial"/>
                <a:ea typeface="+mj-ea"/>
                <a:cs typeface="Arial"/>
              </a:defRPr>
            </a:lvl1pPr>
          </a:lstStyle>
          <a:p>
            <a:br>
              <a:rPr lang="en-US" sz="4000">
                <a:solidFill>
                  <a:schemeClr val="bg1">
                    <a:lumMod val="50000"/>
                  </a:schemeClr>
                </a:solidFill>
              </a:rPr>
            </a:br>
            <a:endParaRPr lang="en-US" sz="67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-1380" y="867303"/>
            <a:ext cx="9144000" cy="92333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0" dirty="0">
                <a:solidFill>
                  <a:srgbClr val="B11F24"/>
                </a:solidFill>
              </a:rPr>
              <a:t>Journal Club</a:t>
            </a:r>
          </a:p>
        </p:txBody>
      </p:sp>
      <p:pic>
        <p:nvPicPr>
          <p:cNvPr id="8" name="Picture 7" descr="AACC+tag_horiz_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657" y="199780"/>
            <a:ext cx="2386209" cy="3928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20800"/>
            <a:ext cx="2057400" cy="4805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20800"/>
            <a:ext cx="6019800" cy="48053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03175" y="693855"/>
            <a:ext cx="7250202" cy="747396"/>
          </a:xfrm>
        </p:spPr>
        <p:txBody>
          <a:bodyPr/>
          <a:lstStyle/>
          <a:p>
            <a:r>
              <a:rPr lang="en-US" dirty="0"/>
              <a:t>Slide headline goes here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303175" y="1441251"/>
            <a:ext cx="7250202" cy="379418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marL="0" indent="0">
              <a:buNone/>
            </a:pPr>
            <a:r>
              <a:rPr lang="en-US" dirty="0"/>
              <a:t>Slide text goes here.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r>
              <a:rPr lang="en-US" dirty="0"/>
              <a:t>Bulleted list item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 flipH="1">
            <a:off x="1333409" y="1388341"/>
            <a:ext cx="6375581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7F7F7F"/>
              </a:solidFill>
              <a:latin typeface="Times New Roman" pitchFamily="18" charset="0"/>
              <a:ea typeface="MS PGothic" pitchFamily="34" charset="-128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24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24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  <a:p>
            <a:pPr algn="ctr" defTabSz="914400" eaLnBrk="1" hangingPunct="1">
              <a:defRPr/>
            </a:pPr>
            <a:endParaRPr lang="en-US" sz="2400" kern="1200" dirty="0">
              <a:solidFill>
                <a:srgbClr val="C0000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TextBox 2"/>
          <p:cNvSpPr txBox="1">
            <a:spLocks noChangeArrowheads="1"/>
          </p:cNvSpPr>
          <p:nvPr userDrawn="1"/>
        </p:nvSpPr>
        <p:spPr bwMode="auto">
          <a:xfrm>
            <a:off x="3881730" y="4300850"/>
            <a:ext cx="1270000" cy="40005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Follow us</a:t>
            </a:r>
          </a:p>
        </p:txBody>
      </p:sp>
      <p:pic>
        <p:nvPicPr>
          <p:cNvPr id="10" name="Picture 9" descr="http://upload.wikimedia.org/wikipedia/commons/4/41/YouTube_icon_block.pn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http://icons.iconarchive.com/icons/limav/flat-gradient-social/512/Twitter-icon.png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0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4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>
            <a:hlinkClick r:id="rId7"/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546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9672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96720"/>
            <a:ext cx="5111750" cy="442944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97200"/>
            <a:ext cx="3008313" cy="31289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798319"/>
            <a:ext cx="5486400" cy="292925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3175" y="812591"/>
            <a:ext cx="7250202" cy="7473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175" y="1559987"/>
            <a:ext cx="7250202" cy="37941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11850" y="6243335"/>
            <a:ext cx="7307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rgbClr val="81ADA8"/>
                </a:solidFill>
                <a:latin typeface="Arial"/>
                <a:cs typeface="Arial"/>
              </a:defRPr>
            </a:lvl1pPr>
          </a:lstStyle>
          <a:p>
            <a:fld id="{B897C2A1-9313-CA4F-AEA9-36A479C1E1A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935678" y="6459403"/>
            <a:ext cx="6042561" cy="0"/>
          </a:xfrm>
          <a:prstGeom prst="line">
            <a:avLst/>
          </a:prstGeom>
          <a:ln w="63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linChem_2lines_title_B12025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" y="6046297"/>
            <a:ext cx="1871134" cy="777838"/>
          </a:xfrm>
          <a:prstGeom prst="rect">
            <a:avLst/>
          </a:prstGeom>
        </p:spPr>
      </p:pic>
      <p:pic>
        <p:nvPicPr>
          <p:cNvPr id="4" name="Picture 3" descr="AACC+tag_horiz_rgb.eps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0927" y="276426"/>
            <a:ext cx="2023533" cy="3331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SzPct val="70000"/>
        <a:buFont typeface="Courier New"/>
        <a:buChar char="o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doi.org/10.1093/clinchem/hvz01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 txBox="1">
            <a:spLocks/>
          </p:cNvSpPr>
          <p:nvPr/>
        </p:nvSpPr>
        <p:spPr>
          <a:xfrm>
            <a:off x="3719745" y="1971073"/>
            <a:ext cx="5343896" cy="470840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rtlCol="0">
            <a:normAutofit fontScale="4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SzPct val="70000"/>
              <a:buFont typeface="Courier New"/>
              <a:buChar char="o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4200" b="1" dirty="0"/>
              <a:t>The Silence Speaks, but We Do Not Listen: Synonymous c.</a:t>
            </a:r>
            <a:r>
              <a:rPr lang="en-US" sz="4200" b="1" i="1" dirty="0"/>
              <a:t>1824C&gt;T </a:t>
            </a:r>
            <a:r>
              <a:rPr lang="en-US" sz="4200" b="1" dirty="0"/>
              <a:t>Gene Variant in the Last Exon of the Prothrombin Gene as a New Prothrombotic Risk Factor</a:t>
            </a:r>
          </a:p>
          <a:p>
            <a:pPr marL="0" indent="0">
              <a:buNone/>
            </a:pPr>
            <a:endParaRPr lang="en-US" sz="4200" dirty="0"/>
          </a:p>
          <a:p>
            <a:pPr marL="0" indent="0">
              <a:buNone/>
            </a:pPr>
            <a:r>
              <a:rPr lang="en-US" sz="4500" dirty="0"/>
              <a:t>I. Pruner, M. Farm, B. </a:t>
            </a:r>
            <a:r>
              <a:rPr lang="en-US" sz="4500" dirty="0" err="1"/>
              <a:t>Tomic</a:t>
            </a:r>
            <a:r>
              <a:rPr lang="en-US" sz="4500" dirty="0"/>
              <a:t>, M. </a:t>
            </a:r>
            <a:r>
              <a:rPr lang="en-US" sz="4500" dirty="0" err="1"/>
              <a:t>Gvozdenov</a:t>
            </a:r>
            <a:r>
              <a:rPr lang="en-US" sz="4500" dirty="0"/>
              <a:t>, M. Kovac, P. </a:t>
            </a:r>
            <a:r>
              <a:rPr lang="en-US" sz="4500" dirty="0" err="1"/>
              <a:t>Miljic</a:t>
            </a:r>
            <a:r>
              <a:rPr lang="en-US" sz="4500" dirty="0"/>
              <a:t>, N. Mahmoud Hourani </a:t>
            </a:r>
            <a:r>
              <a:rPr lang="en-US" sz="4500" dirty="0" err="1"/>
              <a:t>Soutari</a:t>
            </a:r>
            <a:r>
              <a:rPr lang="en-US" sz="4500" dirty="0"/>
              <a:t>, A. </a:t>
            </a:r>
            <a:r>
              <a:rPr lang="en-US" sz="4500" dirty="0" err="1"/>
              <a:t>Antovic</a:t>
            </a:r>
            <a:r>
              <a:rPr lang="en-US" sz="4500" dirty="0"/>
              <a:t>, D. </a:t>
            </a:r>
            <a:r>
              <a:rPr lang="en-US" sz="4500" dirty="0" err="1"/>
              <a:t>Radojkovic</a:t>
            </a:r>
            <a:r>
              <a:rPr lang="en-US" sz="4500" dirty="0"/>
              <a:t>, J. </a:t>
            </a:r>
            <a:r>
              <a:rPr lang="en-US" sz="4500" dirty="0" err="1"/>
              <a:t>Antovic</a:t>
            </a:r>
            <a:r>
              <a:rPr lang="en-US" sz="4500" dirty="0"/>
              <a:t>, and V. </a:t>
            </a:r>
            <a:r>
              <a:rPr lang="en-US" sz="4500" dirty="0" err="1"/>
              <a:t>Djordjevic</a:t>
            </a:r>
            <a:r>
              <a:rPr lang="en-US" sz="4500" dirty="0"/>
              <a:t> </a:t>
            </a: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4200" dirty="0">
                <a:latin typeface="Arial" pitchFamily="34" charset="0"/>
                <a:cs typeface="Arial" pitchFamily="34" charset="0"/>
              </a:rPr>
              <a:t>February 2020</a:t>
            </a:r>
            <a:endParaRPr lang="en-US" sz="4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3800" dirty="0">
                <a:hlinkClick r:id="rId2"/>
              </a:rPr>
              <a:t>https://doi.org/10.1093/clinchem/hvz015</a:t>
            </a:r>
            <a:endParaRPr lang="en-US" sz="38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endParaRPr lang="en-US" sz="4200" dirty="0">
              <a:latin typeface="Arial" pitchFamily="34" charset="0"/>
              <a:cs typeface="Arial" pitchFamily="34" charset="0"/>
            </a:endParaRPr>
          </a:p>
          <a:p>
            <a:pPr marL="0" indent="0">
              <a:buFont typeface="Arial" pitchFamily="34" charset="0"/>
              <a:buNone/>
              <a:defRPr/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© Copyright 2020 by the American Association for Clinical Chemistry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C594ACA-61BF-4C5B-8C7C-C4F987B973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59" y="1971072"/>
            <a:ext cx="3582955" cy="472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88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-65315" y="408426"/>
            <a:ext cx="66829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Results: Prothrombin expression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1967232" y="5650865"/>
            <a:ext cx="6553058" cy="11849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B11F24"/>
                </a:solidFill>
              </a:rPr>
              <a:t>Figure 1.</a:t>
            </a:r>
            <a:r>
              <a:rPr lang="en-US" sz="1100" b="1" dirty="0"/>
              <a:t> </a:t>
            </a:r>
            <a:r>
              <a:rPr lang="en-US" sz="1000" dirty="0"/>
              <a:t>(A) Relative quantification of </a:t>
            </a:r>
            <a:r>
              <a:rPr lang="en-US" sz="1000" dirty="0" err="1"/>
              <a:t>prothrombin</a:t>
            </a:r>
            <a:r>
              <a:rPr lang="en-US" sz="1000" dirty="0"/>
              <a:t> mRNA expression. FII-</a:t>
            </a:r>
            <a:r>
              <a:rPr lang="en-US" sz="1000" dirty="0" err="1"/>
              <a:t>wt</a:t>
            </a:r>
            <a:r>
              <a:rPr lang="en-US" sz="1000" dirty="0"/>
              <a:t>: </a:t>
            </a:r>
            <a:r>
              <a:rPr lang="en-US" sz="1000" dirty="0" err="1"/>
              <a:t>prothrombin</a:t>
            </a:r>
            <a:r>
              <a:rPr lang="en-US" sz="1000" dirty="0"/>
              <a:t> mRNA expression in cells transfected with the FII wild-type vector; FII-c.1824T: </a:t>
            </a:r>
            <a:r>
              <a:rPr lang="en-US" sz="1000" dirty="0" err="1"/>
              <a:t>prothrombin</a:t>
            </a:r>
            <a:r>
              <a:rPr lang="en-US" sz="1000" dirty="0"/>
              <a:t> mRNA expression in cells transfected with the FII-c.1824T vector; FII-20210A: </a:t>
            </a:r>
            <a:r>
              <a:rPr lang="en-US" sz="1000" dirty="0" err="1"/>
              <a:t>prothrombin</a:t>
            </a:r>
            <a:r>
              <a:rPr lang="en-US" sz="1000" dirty="0"/>
              <a:t> mRNA expression in cells transfected with the FII-20210A vector. *P&lt;0.05 compared to FII-wt. (B) Western blot analysis of </a:t>
            </a:r>
            <a:r>
              <a:rPr lang="en-US" sz="1000" dirty="0" err="1"/>
              <a:t>prothrombin</a:t>
            </a:r>
            <a:r>
              <a:rPr lang="en-US" sz="1000" dirty="0"/>
              <a:t> level in plasma. (a) Representative images of Western blots. (</a:t>
            </a:r>
            <a:r>
              <a:rPr lang="en-US" sz="1000" dirty="0" err="1"/>
              <a:t>i</a:t>
            </a:r>
            <a:r>
              <a:rPr lang="en-US" sz="1000" dirty="0"/>
              <a:t>) standard human plasma;(ii) healthy </a:t>
            </a:r>
            <a:r>
              <a:rPr lang="en-US" sz="1000" dirty="0" err="1"/>
              <a:t>noncarriers</a:t>
            </a:r>
            <a:r>
              <a:rPr lang="en-US" sz="1000" dirty="0"/>
              <a:t>; (iii) FII G20210A carriers, and (iv) FII c.1824C&gt;T carriers. Lanes 1, 2, 3: sample; 4: negative control. (C) Quantification of plasma </a:t>
            </a:r>
            <a:r>
              <a:rPr lang="en-US" sz="1000" dirty="0" err="1"/>
              <a:t>prothrombin</a:t>
            </a:r>
            <a:r>
              <a:rPr lang="en-US" sz="1000" dirty="0"/>
              <a:t> level by densitometry.***P&lt;0.0001 compared to healthy </a:t>
            </a:r>
            <a:r>
              <a:rPr lang="en-US" sz="1000" dirty="0" err="1"/>
              <a:t>noncarriers</a:t>
            </a:r>
            <a:r>
              <a:rPr lang="en-US" sz="1000" dirty="0"/>
              <a:t>.</a:t>
            </a:r>
            <a:endParaRPr lang="en-US" sz="1000" dirty="0">
              <a:solidFill>
                <a:srgbClr val="B11F2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81" y="1928991"/>
            <a:ext cx="4215178" cy="25837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504" y="990813"/>
            <a:ext cx="4504856" cy="432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101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56931" y="626771"/>
            <a:ext cx="89583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Results: Prediction of RNA secondary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1895179" y="6053658"/>
            <a:ext cx="6444978" cy="7232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B11F24"/>
                </a:solidFill>
              </a:rPr>
              <a:t>Figure 2.</a:t>
            </a:r>
            <a:r>
              <a:rPr lang="en-US" sz="1100" b="1" dirty="0"/>
              <a:t> </a:t>
            </a:r>
            <a:r>
              <a:rPr lang="en-US" sz="1000" dirty="0"/>
              <a:t>(A) Prediction of the RNA secondary structure of the last exon of the </a:t>
            </a:r>
            <a:r>
              <a:rPr lang="en-US" sz="1000" dirty="0" err="1"/>
              <a:t>prothrombin</a:t>
            </a:r>
            <a:r>
              <a:rPr lang="en-US" sz="1000" dirty="0"/>
              <a:t> gene; </a:t>
            </a:r>
            <a:r>
              <a:rPr lang="en-US" sz="1000" dirty="0" err="1"/>
              <a:t>mfe</a:t>
            </a:r>
            <a:r>
              <a:rPr lang="en-US" sz="1000" dirty="0"/>
              <a:t>, minimum free energy; </a:t>
            </a:r>
            <a:r>
              <a:rPr lang="en-US" sz="1000" dirty="0" err="1"/>
              <a:t>dG</a:t>
            </a:r>
            <a:r>
              <a:rPr lang="en-US" sz="1000" dirty="0"/>
              <a:t>, Gibbs free energy; red circle points the exact location of the FII c.1824C&gt;T change. (B) Base pairing probability of FII c.1824C and FII c.1824T sequences. The linear sequence of 144 </a:t>
            </a:r>
            <a:r>
              <a:rPr lang="en-US" sz="1000" dirty="0" err="1"/>
              <a:t>bp</a:t>
            </a:r>
            <a:r>
              <a:rPr lang="en-US" sz="1000" dirty="0"/>
              <a:t> long last exon of the </a:t>
            </a:r>
            <a:r>
              <a:rPr lang="en-US" sz="1000" dirty="0" err="1"/>
              <a:t>prothrombin</a:t>
            </a:r>
            <a:r>
              <a:rPr lang="en-US" sz="1000" dirty="0"/>
              <a:t> gene is shown. FII c.1824C&gt;T </a:t>
            </a:r>
            <a:r>
              <a:rPr lang="en-US" sz="1000" dirty="0" err="1"/>
              <a:t>positionis</a:t>
            </a:r>
            <a:r>
              <a:rPr lang="en-US" sz="1000" dirty="0"/>
              <a:t> marked within gray.</a:t>
            </a:r>
            <a:endParaRPr lang="en-US" sz="1000" dirty="0">
              <a:solidFill>
                <a:srgbClr val="B11F2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53" y="1873141"/>
            <a:ext cx="4593437" cy="25878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876"/>
          <a:stretch/>
        </p:blipFill>
        <p:spPr>
          <a:xfrm>
            <a:off x="4572000" y="1824965"/>
            <a:ext cx="4108004" cy="2684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576" y="4740769"/>
            <a:ext cx="7092708" cy="1240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5112" y="3811884"/>
            <a:ext cx="59966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5799" y="1127681"/>
            <a:ext cx="599663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42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1" y="0"/>
            <a:ext cx="6682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Results: Global hemostatic assays and clot turbidity assay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823" y="1015663"/>
            <a:ext cx="7061213" cy="503495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>
            <a:off x="4472971" y="2213487"/>
            <a:ext cx="0" cy="1862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499992" y="5426970"/>
            <a:ext cx="0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1933360" y="6167711"/>
            <a:ext cx="6244675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B11F24"/>
                </a:solidFill>
              </a:rPr>
              <a:t>Table 2</a:t>
            </a:r>
            <a:r>
              <a:rPr lang="en-US" sz="1400" dirty="0">
                <a:solidFill>
                  <a:srgbClr val="B11F24"/>
                </a:solidFill>
              </a:rPr>
              <a:t>.</a:t>
            </a:r>
            <a:r>
              <a:rPr lang="en-US" sz="1400" dirty="0"/>
              <a:t> Tested parameters in global hemostatic assays and turbidity parameters of clot formation and fibrinolysis in plasma.</a:t>
            </a:r>
            <a:endParaRPr lang="en-US" sz="1400" dirty="0">
              <a:solidFill>
                <a:srgbClr val="B11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4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-74646" y="630459"/>
            <a:ext cx="8789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latin typeface="+mj-lt"/>
              </a:rPr>
              <a:t>Results: Scanning electron microscopy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9" y="1369123"/>
            <a:ext cx="3901551" cy="4269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4314" y="1369123"/>
            <a:ext cx="5059686" cy="38127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95179" y="6053658"/>
            <a:ext cx="6444978" cy="7232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B11F24"/>
                </a:solidFill>
              </a:rPr>
              <a:t>Figure 3.</a:t>
            </a:r>
            <a:r>
              <a:rPr lang="en-US" sz="1100" b="1" dirty="0"/>
              <a:t> </a:t>
            </a:r>
            <a:r>
              <a:rPr lang="en-US" sz="1000" dirty="0"/>
              <a:t>Representative scanning electron micrographs of fibrin clots. (A) Fibrin clot derived from plasma sample of healthy </a:t>
            </a:r>
            <a:r>
              <a:rPr lang="en-US" sz="1000" dirty="0" err="1"/>
              <a:t>noncarrier</a:t>
            </a:r>
            <a:r>
              <a:rPr lang="en-US" sz="1000" dirty="0"/>
              <a:t>. (B) Fibrin clot derived from plasma sample of FII c.1824C</a:t>
            </a:r>
            <a:r>
              <a:rPr lang="en-US" sz="1000" b="1" dirty="0"/>
              <a:t>&gt;</a:t>
            </a:r>
            <a:r>
              <a:rPr lang="en-US" sz="1000" dirty="0"/>
              <a:t>T carrier. (C) Fibrin clot derived from plasma sample of the FIIG20210A carrier. (D) Average diameter of fibers in fibrin clots. *P</a:t>
            </a:r>
            <a:r>
              <a:rPr lang="en-US" sz="1000" b="1" dirty="0"/>
              <a:t>&lt;</a:t>
            </a:r>
            <a:r>
              <a:rPr lang="en-US" sz="1000" dirty="0"/>
              <a:t>0.05 compared to healthy </a:t>
            </a:r>
            <a:r>
              <a:rPr lang="en-US" sz="1000" dirty="0" err="1"/>
              <a:t>noncarriers</a:t>
            </a:r>
            <a:r>
              <a:rPr lang="en-US" sz="1000" dirty="0"/>
              <a:t>.</a:t>
            </a:r>
            <a:endParaRPr lang="en-US" sz="1000" dirty="0">
              <a:solidFill>
                <a:srgbClr val="B11F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73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58856"/>
            <a:ext cx="7250202" cy="747396"/>
          </a:xfrm>
        </p:spPr>
        <p:txBody>
          <a:bodyPr/>
          <a:lstStyle/>
          <a:p>
            <a:r>
              <a:rPr lang="en-US" dirty="0"/>
              <a:t>Question 3.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322" y="2130012"/>
            <a:ext cx="7793356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What would be the minimal criteria to proclaim </a:t>
            </a:r>
            <a:r>
              <a:rPr lang="en-US" sz="2500" dirty="0" err="1"/>
              <a:t>sSNP</a:t>
            </a:r>
            <a:r>
              <a:rPr lang="en-US" sz="2500" dirty="0"/>
              <a:t> for new risk factor and how would you further validate it?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07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850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1114"/>
            <a:ext cx="7250202" cy="747396"/>
          </a:xfrm>
        </p:spPr>
        <p:txBody>
          <a:bodyPr/>
          <a:lstStyle/>
          <a:p>
            <a:r>
              <a:rPr lang="en-US" dirty="0"/>
              <a:t>Background and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3126" y="1015183"/>
            <a:ext cx="8833455" cy="52281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500" u="sng" dirty="0"/>
              <a:t>Introduction</a:t>
            </a:r>
          </a:p>
          <a:p>
            <a:pPr marL="0" indent="0">
              <a:buNone/>
            </a:pPr>
            <a:endParaRPr lang="en-US" sz="2500" u="sng" dirty="0"/>
          </a:p>
          <a:p>
            <a:pPr lvl="1"/>
            <a:r>
              <a:rPr lang="en-US" sz="2100" dirty="0"/>
              <a:t>Thrombophilia is a multifactorial disease with complex clinical phenotype commonly presented as venous thromboembolism (VTE).</a:t>
            </a:r>
          </a:p>
          <a:p>
            <a:pPr lvl="1"/>
            <a:r>
              <a:rPr lang="en-US" sz="2100" dirty="0"/>
              <a:t>Strong genetic background assumed (50-60%), but the majority of cases remains without obvious genetic cause.</a:t>
            </a:r>
          </a:p>
          <a:p>
            <a:pPr lvl="1"/>
            <a:r>
              <a:rPr lang="en-US" sz="2100" dirty="0"/>
              <a:t>GWAS studies in VTE patients did not reveal many new risk factors.</a:t>
            </a:r>
          </a:p>
          <a:p>
            <a:pPr lvl="1"/>
            <a:r>
              <a:rPr lang="en-US" sz="2100" dirty="0"/>
              <a:t>Prothrombin gene possesses unique non canonical structure of the 3’end that makes it susceptible to formation of new single nucleotide polymorphisms (SNPs).</a:t>
            </a:r>
          </a:p>
          <a:p>
            <a:pPr lvl="1"/>
            <a:r>
              <a:rPr lang="en-US" sz="2100" dirty="0"/>
              <a:t>Previous study revealed silent (synonymous) SNP in the last exon of the </a:t>
            </a:r>
            <a:r>
              <a:rPr lang="en-US" sz="2100" dirty="0" err="1"/>
              <a:t>prothrombin</a:t>
            </a:r>
            <a:r>
              <a:rPr lang="en-US" sz="2100" dirty="0"/>
              <a:t> gene (</a:t>
            </a:r>
            <a:r>
              <a:rPr lang="it-IT" sz="2100" dirty="0"/>
              <a:t>FII c.1824C</a:t>
            </a:r>
            <a:r>
              <a:rPr lang="it-IT" sz="2100" b="1" dirty="0"/>
              <a:t>&gt;</a:t>
            </a:r>
            <a:r>
              <a:rPr lang="it-IT" sz="2100" dirty="0"/>
              <a:t>T) </a:t>
            </a:r>
            <a:r>
              <a:rPr lang="it-IT" sz="2100" dirty="0" err="1"/>
              <a:t>as</a:t>
            </a:r>
            <a:r>
              <a:rPr lang="it-IT" sz="2100" dirty="0"/>
              <a:t> a </a:t>
            </a:r>
            <a:r>
              <a:rPr lang="it-IT" sz="2100" dirty="0" err="1"/>
              <a:t>potential</a:t>
            </a:r>
            <a:r>
              <a:rPr lang="it-IT" sz="2100" dirty="0"/>
              <a:t> </a:t>
            </a:r>
            <a:r>
              <a:rPr lang="it-IT" sz="2100" dirty="0" err="1"/>
              <a:t>risk</a:t>
            </a:r>
            <a:r>
              <a:rPr lang="it-IT" sz="2100" dirty="0"/>
              <a:t> </a:t>
            </a:r>
            <a:r>
              <a:rPr lang="it-IT" sz="2100" dirty="0" err="1"/>
              <a:t>factor</a:t>
            </a:r>
            <a:r>
              <a:rPr lang="it-IT" sz="2100" dirty="0"/>
              <a:t> for </a:t>
            </a:r>
            <a:r>
              <a:rPr lang="it-IT" sz="2100" dirty="0" err="1"/>
              <a:t>recurrent</a:t>
            </a:r>
            <a:r>
              <a:rPr lang="it-IT" sz="2100" dirty="0"/>
              <a:t> </a:t>
            </a:r>
            <a:r>
              <a:rPr lang="it-IT" sz="2100" dirty="0" err="1"/>
              <a:t>pregnancy</a:t>
            </a:r>
            <a:r>
              <a:rPr lang="it-IT" sz="2100" dirty="0"/>
              <a:t> </a:t>
            </a:r>
            <a:r>
              <a:rPr lang="it-IT" sz="2100" dirty="0" err="1"/>
              <a:t>loss</a:t>
            </a:r>
            <a:r>
              <a:rPr lang="it-IT" sz="2100" dirty="0"/>
              <a:t>.</a:t>
            </a:r>
            <a:endParaRPr lang="en-US" sz="2100" dirty="0"/>
          </a:p>
          <a:p>
            <a:pPr marL="0" indent="0">
              <a:buNone/>
            </a:pPr>
            <a:endParaRPr lang="en-US" sz="2500" u="sng" dirty="0"/>
          </a:p>
          <a:p>
            <a:pPr marL="0" indent="0">
              <a:buNone/>
            </a:pPr>
            <a:r>
              <a:rPr lang="en-US" sz="2500" u="sng" dirty="0"/>
              <a:t>Goals</a:t>
            </a:r>
          </a:p>
          <a:p>
            <a:pPr marL="0" indent="0">
              <a:buNone/>
            </a:pPr>
            <a:endParaRPr lang="en-US" sz="2100" u="sng" dirty="0"/>
          </a:p>
          <a:p>
            <a:pPr lvl="1"/>
            <a:r>
              <a:rPr lang="en-US" sz="2100" dirty="0"/>
              <a:t>Determine the frequency of  </a:t>
            </a:r>
            <a:r>
              <a:rPr lang="it-IT" sz="2100" dirty="0"/>
              <a:t>FII c.1824C</a:t>
            </a:r>
            <a:r>
              <a:rPr lang="it-IT" sz="2100" b="1" dirty="0"/>
              <a:t>&gt;</a:t>
            </a:r>
            <a:r>
              <a:rPr lang="it-IT" sz="2100" dirty="0"/>
              <a:t>T </a:t>
            </a:r>
            <a:r>
              <a:rPr lang="it-IT" sz="2100" dirty="0" err="1"/>
              <a:t>sSNP</a:t>
            </a:r>
            <a:r>
              <a:rPr lang="it-IT" sz="2100" dirty="0"/>
              <a:t> in </a:t>
            </a:r>
            <a:r>
              <a:rPr lang="it-IT" sz="2100" dirty="0" err="1"/>
              <a:t>patients</a:t>
            </a:r>
            <a:r>
              <a:rPr lang="it-IT" sz="2100" dirty="0"/>
              <a:t> with VTE and </a:t>
            </a:r>
            <a:r>
              <a:rPr lang="it-IT" sz="2100" dirty="0" err="1"/>
              <a:t>cerebrovascular</a:t>
            </a:r>
            <a:r>
              <a:rPr lang="it-IT" sz="2100" dirty="0"/>
              <a:t> </a:t>
            </a:r>
            <a:r>
              <a:rPr lang="it-IT" sz="2100" dirty="0" err="1"/>
              <a:t>insult</a:t>
            </a:r>
            <a:r>
              <a:rPr lang="it-IT" sz="2100" dirty="0"/>
              <a:t> (CVI).</a:t>
            </a:r>
            <a:r>
              <a:rPr lang="en-US" sz="2100" dirty="0"/>
              <a:t> </a:t>
            </a:r>
          </a:p>
          <a:p>
            <a:pPr lvl="1"/>
            <a:r>
              <a:rPr lang="en-US" sz="2100" dirty="0"/>
              <a:t>Perform functional analyses </a:t>
            </a:r>
            <a:r>
              <a:rPr lang="en-US" sz="2100" i="1" dirty="0"/>
              <a:t>in vitro, in </a:t>
            </a:r>
            <a:r>
              <a:rPr lang="en-US" sz="2100" i="1" dirty="0" err="1"/>
              <a:t>silico</a:t>
            </a:r>
            <a:r>
              <a:rPr lang="en-US" sz="2100" i="1" dirty="0"/>
              <a:t> </a:t>
            </a:r>
            <a:r>
              <a:rPr lang="en-US" sz="2100" dirty="0"/>
              <a:t>and </a:t>
            </a:r>
            <a:r>
              <a:rPr lang="en-US" sz="2100" i="1" dirty="0"/>
              <a:t>ex vivo.</a:t>
            </a:r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31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1" y="956433"/>
            <a:ext cx="7250202" cy="747396"/>
          </a:xfrm>
        </p:spPr>
        <p:txBody>
          <a:bodyPr/>
          <a:lstStyle/>
          <a:p>
            <a:r>
              <a:rPr lang="en-US" dirty="0"/>
              <a:t>Question 1.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2223318"/>
            <a:ext cx="7793356" cy="3794183"/>
          </a:xfrm>
        </p:spPr>
        <p:txBody>
          <a:bodyPr/>
          <a:lstStyle/>
          <a:p>
            <a:pPr marL="457200" lvl="1" indent="0">
              <a:buNone/>
            </a:pPr>
            <a:r>
              <a:rPr lang="en-US" dirty="0"/>
              <a:t>What is the current status of synonymous single nucleotide polymorphisms in regards to genome-wide association studies?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71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11201"/>
            <a:ext cx="7250202" cy="747396"/>
          </a:xfrm>
        </p:spPr>
        <p:txBody>
          <a:bodyPr/>
          <a:lstStyle/>
          <a:p>
            <a:r>
              <a:rPr lang="en-US" dirty="0"/>
              <a:t>Methods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59941" y="2006573"/>
            <a:ext cx="4540716" cy="2416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500" u="sng" dirty="0"/>
              <a:t>Frequency determination</a:t>
            </a:r>
          </a:p>
          <a:p>
            <a:pPr lvl="1"/>
            <a:r>
              <a:rPr lang="en-US" sz="2100" dirty="0"/>
              <a:t>VTE, CVI and control group</a:t>
            </a:r>
          </a:p>
          <a:p>
            <a:pPr lvl="1"/>
            <a:r>
              <a:rPr lang="en-US" sz="2100" dirty="0"/>
              <a:t>Patient selection</a:t>
            </a:r>
          </a:p>
          <a:p>
            <a:pPr lvl="1"/>
            <a:r>
              <a:rPr lang="en-US" sz="2100" dirty="0"/>
              <a:t>FV Leiden, FII G20210A and FII c.1824C&gt;T genotyping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5" t="6310" r="11995" b="4447"/>
          <a:stretch/>
        </p:blipFill>
        <p:spPr>
          <a:xfrm>
            <a:off x="6216485" y="1113476"/>
            <a:ext cx="2825831" cy="488641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16945" y="4938916"/>
            <a:ext cx="4499540" cy="83099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B11F24"/>
                </a:solidFill>
              </a:rPr>
              <a:t>Supplemental Figure 1.</a:t>
            </a:r>
            <a:r>
              <a:rPr lang="en-US" sz="1200" dirty="0"/>
              <a:t> Patient selection algorithm. </a:t>
            </a:r>
            <a:r>
              <a:rPr lang="en-GB" sz="1200" dirty="0"/>
              <a:t>SA-spontaneous abortion, MI-myocardial infarction. Missing data: no information regarding diagnosis process of DVT, PE and CVI.  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7184"/>
            <a:ext cx="7250202" cy="747396"/>
          </a:xfrm>
        </p:spPr>
        <p:txBody>
          <a:bodyPr/>
          <a:lstStyle/>
          <a:p>
            <a:r>
              <a:rPr lang="en-US" dirty="0"/>
              <a:t>Methods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9754" y="1738126"/>
            <a:ext cx="7625170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i="1" u="sng" dirty="0"/>
              <a:t>In vitro </a:t>
            </a:r>
            <a:r>
              <a:rPr lang="en-US" sz="2500" u="sng" dirty="0"/>
              <a:t>study</a:t>
            </a:r>
          </a:p>
          <a:p>
            <a:pPr lvl="1"/>
            <a:r>
              <a:rPr lang="en-US" sz="2100" dirty="0"/>
              <a:t>Determination of </a:t>
            </a:r>
            <a:r>
              <a:rPr lang="en-US" sz="2100" dirty="0" err="1"/>
              <a:t>prothrombin</a:t>
            </a:r>
            <a:r>
              <a:rPr lang="en-US" sz="2100" dirty="0"/>
              <a:t> mRNA levels</a:t>
            </a:r>
          </a:p>
          <a:p>
            <a:pPr lvl="2"/>
            <a:r>
              <a:rPr lang="en-US" sz="2100" dirty="0"/>
              <a:t>Stable transfection of Cos-7 cells</a:t>
            </a:r>
          </a:p>
          <a:p>
            <a:pPr lvl="2"/>
            <a:r>
              <a:rPr lang="en-US" sz="2100" dirty="0"/>
              <a:t>Total RNA isolation</a:t>
            </a:r>
          </a:p>
          <a:p>
            <a:pPr lvl="2"/>
            <a:r>
              <a:rPr lang="en-US" sz="2100" dirty="0" err="1"/>
              <a:t>qPCR</a:t>
            </a:r>
            <a:endParaRPr lang="en-US" sz="2100" dirty="0"/>
          </a:p>
          <a:p>
            <a:pPr marL="0" indent="0">
              <a:buNone/>
            </a:pPr>
            <a:r>
              <a:rPr lang="en-US" sz="2500" i="1" u="sng" dirty="0"/>
              <a:t>In </a:t>
            </a:r>
            <a:r>
              <a:rPr lang="en-US" sz="2500" i="1" u="sng" dirty="0" err="1"/>
              <a:t>silico</a:t>
            </a:r>
            <a:r>
              <a:rPr lang="en-US" sz="2500" i="1" u="sng" dirty="0"/>
              <a:t> </a:t>
            </a:r>
            <a:r>
              <a:rPr lang="en-US" sz="2500" u="sng" dirty="0"/>
              <a:t>study</a:t>
            </a:r>
          </a:p>
          <a:p>
            <a:pPr lvl="1"/>
            <a:r>
              <a:rPr lang="en-US" sz="2000" dirty="0"/>
              <a:t>Prediction of RNA secondary structure</a:t>
            </a:r>
            <a:r>
              <a:rPr lang="en-US" sz="2100" dirty="0"/>
              <a:t> </a:t>
            </a:r>
          </a:p>
          <a:p>
            <a:pPr lvl="2"/>
            <a:r>
              <a:rPr lang="en-US" sz="2100" dirty="0" err="1"/>
              <a:t>RNAfold</a:t>
            </a:r>
            <a:endParaRPr lang="en-US" sz="2100" dirty="0"/>
          </a:p>
          <a:p>
            <a:pPr lvl="2"/>
            <a:r>
              <a:rPr lang="en-US" sz="2100" dirty="0" err="1"/>
              <a:t>Mfold</a:t>
            </a:r>
            <a:endParaRPr lang="en-US" sz="21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122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" y="643254"/>
            <a:ext cx="7250202" cy="747396"/>
          </a:xfrm>
        </p:spPr>
        <p:txBody>
          <a:bodyPr/>
          <a:lstStyle/>
          <a:p>
            <a:r>
              <a:rPr lang="en-US" dirty="0"/>
              <a:t>Methods III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161648" y="1362075"/>
            <a:ext cx="7250202" cy="46753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u="sng" dirty="0"/>
              <a:t>Functional </a:t>
            </a:r>
            <a:r>
              <a:rPr lang="en-US" sz="2000" i="1" u="sng" dirty="0"/>
              <a:t>ex vivo </a:t>
            </a:r>
            <a:r>
              <a:rPr lang="en-US" sz="2000" u="sng" dirty="0"/>
              <a:t>study</a:t>
            </a:r>
          </a:p>
          <a:p>
            <a:pPr lvl="1"/>
            <a:r>
              <a:rPr lang="en-US" sz="1800" dirty="0"/>
              <a:t>Second cohort</a:t>
            </a:r>
          </a:p>
          <a:p>
            <a:pPr lvl="2"/>
            <a:r>
              <a:rPr lang="en-US" sz="1400" dirty="0"/>
              <a:t>11 control subjects</a:t>
            </a:r>
          </a:p>
          <a:p>
            <a:pPr lvl="2"/>
            <a:r>
              <a:rPr lang="en-US" sz="1400" dirty="0"/>
              <a:t>6 FII G20210A carriers</a:t>
            </a:r>
          </a:p>
          <a:p>
            <a:pPr lvl="2"/>
            <a:r>
              <a:rPr lang="en-US" sz="1400" dirty="0"/>
              <a:t>6 FII 1824C&gt;T carriers</a:t>
            </a:r>
          </a:p>
          <a:p>
            <a:pPr lvl="1"/>
            <a:r>
              <a:rPr lang="en-US" sz="1800" dirty="0"/>
              <a:t>Routine coagulation tests</a:t>
            </a:r>
          </a:p>
          <a:p>
            <a:pPr lvl="2"/>
            <a:r>
              <a:rPr lang="en-US" sz="1400" dirty="0"/>
              <a:t>Prothrombin time</a:t>
            </a:r>
          </a:p>
          <a:p>
            <a:pPr lvl="2"/>
            <a:r>
              <a:rPr lang="en-US" sz="1400" dirty="0"/>
              <a:t>Activated partial </a:t>
            </a:r>
            <a:r>
              <a:rPr lang="en-US" sz="1400" dirty="0" err="1"/>
              <a:t>thromboplastin</a:t>
            </a:r>
            <a:r>
              <a:rPr lang="en-US" sz="1400" dirty="0"/>
              <a:t> time</a:t>
            </a:r>
          </a:p>
          <a:p>
            <a:pPr lvl="2"/>
            <a:r>
              <a:rPr lang="en-US" sz="1400" dirty="0"/>
              <a:t>FII activity</a:t>
            </a:r>
          </a:p>
          <a:p>
            <a:pPr lvl="2"/>
            <a:r>
              <a:rPr lang="en-US" sz="1400" dirty="0"/>
              <a:t>D-dimer</a:t>
            </a:r>
            <a:endParaRPr lang="en-US" sz="2100" dirty="0"/>
          </a:p>
          <a:p>
            <a:pPr lvl="1"/>
            <a:r>
              <a:rPr lang="en-US" sz="1800" dirty="0"/>
              <a:t>Prothrombin level in plasma</a:t>
            </a:r>
          </a:p>
          <a:p>
            <a:pPr lvl="2"/>
            <a:r>
              <a:rPr lang="en-US" sz="1400" dirty="0"/>
              <a:t>ELISA</a:t>
            </a:r>
          </a:p>
          <a:p>
            <a:pPr lvl="2"/>
            <a:r>
              <a:rPr lang="en-US" sz="1400" dirty="0"/>
              <a:t>Western blot</a:t>
            </a:r>
          </a:p>
          <a:p>
            <a:pPr lvl="1"/>
            <a:r>
              <a:rPr lang="en-US" sz="1800" dirty="0"/>
              <a:t>Global hemostatic assays</a:t>
            </a:r>
          </a:p>
          <a:p>
            <a:pPr lvl="2"/>
            <a:r>
              <a:rPr lang="en-US" sz="1400" dirty="0"/>
              <a:t>Endogenous thrombin potential (ETP)</a:t>
            </a:r>
          </a:p>
          <a:p>
            <a:pPr lvl="2"/>
            <a:r>
              <a:rPr lang="en-US" sz="1400" dirty="0"/>
              <a:t>Overall hemostasis potential (OHP)</a:t>
            </a:r>
          </a:p>
          <a:p>
            <a:pPr lvl="1"/>
            <a:r>
              <a:rPr lang="en-US" sz="1800" dirty="0"/>
              <a:t>Clot turbidity assay</a:t>
            </a:r>
          </a:p>
          <a:p>
            <a:pPr lvl="1"/>
            <a:r>
              <a:rPr lang="en-US" sz="1800" dirty="0"/>
              <a:t>Scanning electron microscopy of fibrin clots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04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78295"/>
            <a:ext cx="7250202" cy="747396"/>
          </a:xfrm>
        </p:spPr>
        <p:txBody>
          <a:bodyPr/>
          <a:lstStyle/>
          <a:p>
            <a:r>
              <a:rPr lang="en-US" dirty="0"/>
              <a:t>Question 2.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60021" y="1738126"/>
            <a:ext cx="7793356" cy="3794183"/>
          </a:xfrm>
        </p:spPr>
        <p:txBody>
          <a:bodyPr/>
          <a:lstStyle/>
          <a:p>
            <a:pPr marL="0" indent="0">
              <a:buNone/>
            </a:pPr>
            <a:r>
              <a:rPr lang="en-US" sz="2500" dirty="0"/>
              <a:t>What additional experiments or alternative approaches could be proposed for the analysis of potential new </a:t>
            </a:r>
            <a:r>
              <a:rPr lang="en-US" sz="2500" dirty="0" err="1"/>
              <a:t>sSNP</a:t>
            </a:r>
            <a:r>
              <a:rPr lang="en-US" sz="2500" dirty="0"/>
              <a:t> as a risk factor for thrombophilia from the aspects of</a:t>
            </a:r>
          </a:p>
          <a:p>
            <a:pPr marL="0" indent="0">
              <a:buNone/>
            </a:pPr>
            <a:r>
              <a:rPr lang="en-US" sz="2500" dirty="0"/>
              <a:t>	-Epidemiology </a:t>
            </a:r>
          </a:p>
          <a:p>
            <a:pPr marL="0" indent="0">
              <a:buNone/>
            </a:pPr>
            <a:r>
              <a:rPr lang="en-US" sz="2500" dirty="0"/>
              <a:t>	-Special coagulation testing</a:t>
            </a:r>
          </a:p>
          <a:p>
            <a:pPr marL="0" indent="0">
              <a:buNone/>
            </a:pPr>
            <a:r>
              <a:rPr lang="en-US" sz="2500" dirty="0"/>
              <a:t>	-</a:t>
            </a:r>
            <a:r>
              <a:rPr lang="en-US" sz="2500" i="1" dirty="0"/>
              <a:t>In vitro </a:t>
            </a:r>
            <a:r>
              <a:rPr lang="en-US" sz="2500" dirty="0"/>
              <a:t>studies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8523"/>
            <a:ext cx="7250202" cy="747396"/>
          </a:xfrm>
        </p:spPr>
        <p:txBody>
          <a:bodyPr/>
          <a:lstStyle/>
          <a:p>
            <a:r>
              <a:rPr lang="en-US" dirty="0"/>
              <a:t>Results-Summary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007706" y="1492897"/>
            <a:ext cx="7482624" cy="4442971"/>
          </a:xfrm>
        </p:spPr>
        <p:txBody>
          <a:bodyPr>
            <a:normAutofit fontScale="92500"/>
          </a:bodyPr>
          <a:lstStyle/>
          <a:p>
            <a:pPr lvl="1"/>
            <a:r>
              <a:rPr lang="en-US" sz="2100" dirty="0"/>
              <a:t>Higher frequency of FII c.1824C&gt;T was detected in the groups of patients with VTE and CVI compared to control group</a:t>
            </a:r>
          </a:p>
          <a:p>
            <a:pPr lvl="1"/>
            <a:r>
              <a:rPr lang="en-US" sz="2100" dirty="0"/>
              <a:t>Increased expression of </a:t>
            </a:r>
            <a:r>
              <a:rPr lang="en-US" sz="2100" dirty="0" err="1"/>
              <a:t>prothrombin</a:t>
            </a:r>
            <a:r>
              <a:rPr lang="en-US" sz="2100" dirty="0"/>
              <a:t> mRNA in cells transfected with FII c.1824T </a:t>
            </a:r>
            <a:r>
              <a:rPr lang="en-US" sz="2100" dirty="0" err="1"/>
              <a:t>cDNA</a:t>
            </a:r>
            <a:endParaRPr lang="en-US" sz="2100" dirty="0"/>
          </a:p>
          <a:p>
            <a:pPr lvl="1"/>
            <a:r>
              <a:rPr lang="en-US" sz="2100" dirty="0"/>
              <a:t>The RNA stability is increased by the presence of thymine at the position 1824</a:t>
            </a:r>
          </a:p>
          <a:p>
            <a:pPr lvl="1"/>
            <a:r>
              <a:rPr lang="en-US" sz="2100" dirty="0"/>
              <a:t>Carriers of FII c.1824C&gt;T </a:t>
            </a:r>
            <a:r>
              <a:rPr lang="en-US" sz="2100" dirty="0" err="1"/>
              <a:t>sSNP</a:t>
            </a:r>
            <a:r>
              <a:rPr lang="en-US" sz="2100" dirty="0"/>
              <a:t> have</a:t>
            </a:r>
          </a:p>
          <a:p>
            <a:pPr lvl="2"/>
            <a:r>
              <a:rPr lang="en-US" sz="2100" dirty="0" err="1"/>
              <a:t>Hyperprothrombinemia</a:t>
            </a:r>
            <a:endParaRPr lang="en-US" sz="2100" dirty="0"/>
          </a:p>
          <a:p>
            <a:pPr lvl="2"/>
            <a:r>
              <a:rPr lang="en-US" sz="2100" dirty="0"/>
              <a:t>Decreased fibrinolysis potential</a:t>
            </a:r>
          </a:p>
          <a:p>
            <a:pPr lvl="2"/>
            <a:r>
              <a:rPr lang="en-US" sz="2100" dirty="0"/>
              <a:t>Prolonged clot lysis time</a:t>
            </a:r>
          </a:p>
          <a:p>
            <a:pPr lvl="2"/>
            <a:r>
              <a:rPr lang="en-US" sz="2100" dirty="0"/>
              <a:t>Highly stabilized fibrin clots with </a:t>
            </a:r>
            <a:r>
              <a:rPr lang="en-US" sz="2100" dirty="0" err="1"/>
              <a:t>prothrombotic</a:t>
            </a:r>
            <a:r>
              <a:rPr lang="en-US" sz="2100" dirty="0"/>
              <a:t> phenotype</a:t>
            </a:r>
          </a:p>
          <a:p>
            <a:pPr marL="457200" lvl="1" indent="0">
              <a:buNone/>
            </a:pPr>
            <a:r>
              <a:rPr lang="en-US" sz="2100" dirty="0"/>
              <a:t>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0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630432" y="1551138"/>
            <a:ext cx="7112727" cy="351734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7C2A1-9313-CA4F-AEA9-36A479C1E1AD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322896"/>
            <a:ext cx="6736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Results:Genotype</a:t>
            </a:r>
            <a:r>
              <a:rPr lang="en-US" sz="2800" b="1" dirty="0"/>
              <a:t> frequencies</a:t>
            </a:r>
            <a:endParaRPr lang="en-US" sz="2800" b="1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8181" y="5801824"/>
            <a:ext cx="5820650" cy="58477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B11F24"/>
                </a:solidFill>
              </a:rPr>
              <a:t>Table 1</a:t>
            </a:r>
            <a:r>
              <a:rPr lang="en-US" sz="1600" dirty="0">
                <a:solidFill>
                  <a:srgbClr val="B11F24"/>
                </a:solidFill>
              </a:rPr>
              <a:t>.</a:t>
            </a:r>
            <a:r>
              <a:rPr lang="en-US" sz="1600" dirty="0"/>
              <a:t> Genotype frequencies of the mutations in control patients and patient subgroups DVT/PE and CVI.</a:t>
            </a:r>
            <a:r>
              <a:rPr lang="en-US" sz="1600" dirty="0">
                <a:solidFill>
                  <a:srgbClr val="B11F24"/>
                </a:solidFill>
              </a:rPr>
              <a:t> 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/>
          <a:stretch/>
        </p:blipFill>
        <p:spPr bwMode="auto">
          <a:xfrm>
            <a:off x="269669" y="855702"/>
            <a:ext cx="8648700" cy="4653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 bwMode="auto">
          <a:xfrm>
            <a:off x="5796136" y="2771358"/>
            <a:ext cx="648072" cy="5760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796136" y="3959608"/>
            <a:ext cx="648072" cy="57606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2">
      <a:dk1>
        <a:srgbClr val="1F1F1F"/>
      </a:dk1>
      <a:lt1>
        <a:sysClr val="window" lastClr="FFFFFF"/>
      </a:lt1>
      <a:dk2>
        <a:srgbClr val="636463"/>
      </a:dk2>
      <a:lt2>
        <a:srgbClr val="EEECE1"/>
      </a:lt2>
      <a:accent1>
        <a:srgbClr val="B11F24"/>
      </a:accent1>
      <a:accent2>
        <a:srgbClr val="005A84"/>
      </a:accent2>
      <a:accent3>
        <a:srgbClr val="E2A856"/>
      </a:accent3>
      <a:accent4>
        <a:srgbClr val="81ADA8"/>
      </a:accent4>
      <a:accent5>
        <a:srgbClr val="636463"/>
      </a:accent5>
      <a:accent6>
        <a:srgbClr val="328CB6"/>
      </a:accent6>
      <a:hlink>
        <a:srgbClr val="81ADA8"/>
      </a:hlink>
      <a:folHlink>
        <a:srgbClr val="81ADA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960</Words>
  <Application>Microsoft Office PowerPoint</Application>
  <PresentationFormat>On-screen Show (4:3)</PresentationFormat>
  <Paragraphs>102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Courier New</vt:lpstr>
      <vt:lpstr>Times</vt:lpstr>
      <vt:lpstr>Times New Roman</vt:lpstr>
      <vt:lpstr>Office Theme</vt:lpstr>
      <vt:lpstr>PowerPoint Presentation</vt:lpstr>
      <vt:lpstr>Background and goals</vt:lpstr>
      <vt:lpstr>Question 1.</vt:lpstr>
      <vt:lpstr>Methods I</vt:lpstr>
      <vt:lpstr>Methods II</vt:lpstr>
      <vt:lpstr>Methods III</vt:lpstr>
      <vt:lpstr>Question 2.</vt:lpstr>
      <vt:lpstr>Results-Summary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3.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Laboratory Statistics and Quality Control</dc:title>
  <dc:creator>Christine Page</dc:creator>
  <cp:lastModifiedBy>Erin Roberts</cp:lastModifiedBy>
  <cp:revision>139</cp:revision>
  <dcterms:created xsi:type="dcterms:W3CDTF">2014-07-07T15:02:10Z</dcterms:created>
  <dcterms:modified xsi:type="dcterms:W3CDTF">2020-03-09T18:39:35Z</dcterms:modified>
</cp:coreProperties>
</file>