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0" r:id="rId2"/>
    <p:sldId id="270" r:id="rId3"/>
    <p:sldId id="271" r:id="rId4"/>
    <p:sldId id="272" r:id="rId5"/>
    <p:sldId id="273" r:id="rId6"/>
    <p:sldId id="274" r:id="rId7"/>
    <p:sldId id="275" r:id="rId8"/>
    <p:sldId id="276" r:id="rId9"/>
    <p:sldId id="267" r:id="rId10"/>
    <p:sldId id="277" r:id="rId11"/>
    <p:sldId id="283" r:id="rId12"/>
    <p:sldId id="284" r:id="rId13"/>
    <p:sldId id="278" r:id="rId14"/>
    <p:sldId id="281" r:id="rId15"/>
    <p:sldId id="280"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p:restoredTop sz="92895"/>
  </p:normalViewPr>
  <p:slideViewPr>
    <p:cSldViewPr snapToGrid="0" snapToObjects="1">
      <p:cViewPr varScale="1">
        <p:scale>
          <a:sx n="105" d="100"/>
          <a:sy n="105" d="100"/>
        </p:scale>
        <p:origin x="192" y="13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2</a:t>
            </a:fld>
            <a:endParaRPr lang="en-US"/>
          </a:p>
        </p:txBody>
      </p:sp>
    </p:spTree>
    <p:extLst>
      <p:ext uri="{BB962C8B-B14F-4D97-AF65-F5344CB8AC3E}">
        <p14:creationId xmlns:p14="http://schemas.microsoft.com/office/powerpoint/2010/main" val="249697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3</a:t>
            </a:fld>
            <a:endParaRPr lang="en-US"/>
          </a:p>
        </p:txBody>
      </p:sp>
    </p:spTree>
    <p:extLst>
      <p:ext uri="{BB962C8B-B14F-4D97-AF65-F5344CB8AC3E}">
        <p14:creationId xmlns:p14="http://schemas.microsoft.com/office/powerpoint/2010/main" val="412925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4</a:t>
            </a:fld>
            <a:endParaRPr lang="en-US"/>
          </a:p>
        </p:txBody>
      </p:sp>
    </p:spTree>
    <p:extLst>
      <p:ext uri="{BB962C8B-B14F-4D97-AF65-F5344CB8AC3E}">
        <p14:creationId xmlns:p14="http://schemas.microsoft.com/office/powerpoint/2010/main" val="66992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9</a:t>
            </a:fld>
            <a:endParaRPr lang="en-US"/>
          </a:p>
        </p:txBody>
      </p:sp>
    </p:spTree>
    <p:extLst>
      <p:ext uri="{BB962C8B-B14F-4D97-AF65-F5344CB8AC3E}">
        <p14:creationId xmlns:p14="http://schemas.microsoft.com/office/powerpoint/2010/main" val="146129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10</a:t>
            </a:fld>
            <a:endParaRPr lang="en-US"/>
          </a:p>
        </p:txBody>
      </p:sp>
    </p:spTree>
    <p:extLst>
      <p:ext uri="{BB962C8B-B14F-4D97-AF65-F5344CB8AC3E}">
        <p14:creationId xmlns:p14="http://schemas.microsoft.com/office/powerpoint/2010/main" val="37141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11</a:t>
            </a:fld>
            <a:endParaRPr lang="en-US"/>
          </a:p>
        </p:txBody>
      </p:sp>
    </p:spTree>
    <p:extLst>
      <p:ext uri="{BB962C8B-B14F-4D97-AF65-F5344CB8AC3E}">
        <p14:creationId xmlns:p14="http://schemas.microsoft.com/office/powerpoint/2010/main" val="329080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points</a:t>
            </a:r>
          </a:p>
        </p:txBody>
      </p:sp>
      <p:sp>
        <p:nvSpPr>
          <p:cNvPr id="4" name="Slide Number Placeholder 3"/>
          <p:cNvSpPr>
            <a:spLocks noGrp="1"/>
          </p:cNvSpPr>
          <p:nvPr>
            <p:ph type="sldNum" sz="quarter" idx="5"/>
          </p:nvPr>
        </p:nvSpPr>
        <p:spPr/>
        <p:txBody>
          <a:bodyPr/>
          <a:lstStyle/>
          <a:p>
            <a:fld id="{7BCF8BBE-5964-3B4B-9F39-2C8B2758F633}" type="slidenum">
              <a:rPr lang="en-US" smtClean="0"/>
              <a:pPr/>
              <a:t>14</a:t>
            </a:fld>
            <a:endParaRPr lang="en-US"/>
          </a:p>
        </p:txBody>
      </p:sp>
    </p:spTree>
    <p:extLst>
      <p:ext uri="{BB962C8B-B14F-4D97-AF65-F5344CB8AC3E}">
        <p14:creationId xmlns:p14="http://schemas.microsoft.com/office/powerpoint/2010/main" val="299190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facebook.com/ClinicalChemistry" TargetMode="External"/><Relationship Id="rId3" Type="http://schemas.openxmlformats.org/officeDocument/2006/relationships/hyperlink" Target="https://www.youtube.com/user/ClinicalChemistry" TargetMode="External"/><Relationship Id="rId7" Type="http://schemas.openxmlformats.org/officeDocument/2006/relationships/image" Target="../media/image5.png"/><Relationship Id="rId2" Type="http://schemas.openxmlformats.org/officeDocument/2006/relationships/hyperlink" Target="https://www.aacc.org/publications/clinical-chemistry/the-journal-club"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twitter.com/Clin_Chem_AACC" TargetMode="External"/><Relationship Id="rId4" Type="http://schemas.openxmlformats.org/officeDocument/2006/relationships/image" Target="../media/image3.png"/><Relationship Id="rId9" Type="http://schemas.openxmlformats.org/officeDocument/2006/relationships/image" Target="../media/image6.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dirty="0">
                <a:hlinkClick r:id="rId2"/>
              </a:rPr>
              <a:t>https://www.aacc.org/publications/clinical-chemistry/the-journal-club</a:t>
            </a: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8"/>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373/clinchem.2019.30821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47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4200" b="1" dirty="0"/>
              <a:t>Using Machine Learning to Identify True Somatic Variants from Next-Generation Sequencing</a:t>
            </a:r>
          </a:p>
          <a:p>
            <a:pPr marL="0" indent="0">
              <a:buNone/>
            </a:pPr>
            <a:endParaRPr lang="en-US" sz="4200" dirty="0"/>
          </a:p>
          <a:p>
            <a:pPr marL="0" indent="0">
              <a:buNone/>
            </a:pPr>
            <a:r>
              <a:rPr lang="en-US" sz="4500" dirty="0"/>
              <a:t>C. Wu, X. Zhao, M. Welsh, K. Costello, K. Cao, A.A. </a:t>
            </a:r>
            <a:r>
              <a:rPr lang="en-US" sz="4500" dirty="0" err="1"/>
              <a:t>Tayoun</a:t>
            </a:r>
            <a:r>
              <a:rPr lang="en-US" sz="4500" dirty="0"/>
              <a:t>, M. Li, and M. Sarmady</a:t>
            </a:r>
          </a:p>
          <a:p>
            <a:pPr marL="0" indent="0">
              <a:buNone/>
            </a:pPr>
            <a:r>
              <a:rPr lang="en-US" sz="4500" dirty="0"/>
              <a:t> </a:t>
            </a:r>
            <a:endParaRPr lang="en-US" sz="4200" dirty="0">
              <a:latin typeface="Arial" pitchFamily="34" charset="0"/>
              <a:cs typeface="Arial" pitchFamily="34" charset="0"/>
            </a:endParaRPr>
          </a:p>
          <a:p>
            <a:pPr marL="0" indent="0">
              <a:buFont typeface="Arial" charset="0"/>
              <a:buNone/>
              <a:defRPr/>
            </a:pPr>
            <a:r>
              <a:rPr lang="en-US" sz="4200" dirty="0">
                <a:latin typeface="Arial" pitchFamily="34" charset="0"/>
                <a:cs typeface="Arial" pitchFamily="34" charset="0"/>
              </a:rPr>
              <a:t>January 2020</a:t>
            </a:r>
            <a:endParaRPr lang="en-US" sz="42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4200" dirty="0">
                <a:latin typeface="Arial" pitchFamily="34" charset="0"/>
                <a:cs typeface="Arial" pitchFamily="34" charset="0"/>
                <a:hlinkClick r:id="rId2"/>
              </a:rPr>
              <a:t>https://doi.org/10.1373/clinchem.2019.308213</a:t>
            </a:r>
            <a:r>
              <a:rPr lang="en-US" sz="4200" dirty="0">
                <a:latin typeface="Arial" pitchFamily="34" charset="0"/>
                <a:cs typeface="Arial" pitchFamily="34" charset="0"/>
              </a:rPr>
              <a:t> </a:t>
            </a: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3800" dirty="0">
                <a:latin typeface="Arial" pitchFamily="34" charset="0"/>
                <a:cs typeface="Arial" pitchFamily="34" charset="0"/>
              </a:rPr>
              <a:t>© Copyright 2020 by the American Association for Clinical Chemistry</a:t>
            </a:r>
          </a:p>
        </p:txBody>
      </p:sp>
      <p:pic>
        <p:nvPicPr>
          <p:cNvPr id="1026" name="Picture 2" descr="issue cover">
            <a:extLst>
              <a:ext uri="{FF2B5EF4-FFF2-40B4-BE49-F238E27FC236}">
                <a16:creationId xmlns:a16="http://schemas.microsoft.com/office/drawing/2014/main" id="{4BF32A3C-09A5-451C-AB9E-7B28021A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 y="1971073"/>
            <a:ext cx="3574902" cy="470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6" name="TextBox 5">
            <a:extLst>
              <a:ext uri="{FF2B5EF4-FFF2-40B4-BE49-F238E27FC236}">
                <a16:creationId xmlns:a16="http://schemas.microsoft.com/office/drawing/2014/main" id="{6B3B67ED-9F1E-BC4C-9BED-6B44160FB7BC}"/>
              </a:ext>
            </a:extLst>
          </p:cNvPr>
          <p:cNvSpPr txBox="1"/>
          <p:nvPr/>
        </p:nvSpPr>
        <p:spPr>
          <a:xfrm>
            <a:off x="106674" y="2309001"/>
            <a:ext cx="8666935" cy="830997"/>
          </a:xfrm>
          <a:prstGeom prst="rect">
            <a:avLst/>
          </a:prstGeom>
          <a:noFill/>
        </p:spPr>
        <p:txBody>
          <a:bodyPr wrap="square" rtlCol="0">
            <a:spAutoFit/>
          </a:bodyPr>
          <a:lstStyle/>
          <a:p>
            <a:r>
              <a:rPr lang="en-US" sz="2400" dirty="0"/>
              <a:t>Why is it necessary to divide up the data to training, test and validation sets?</a:t>
            </a:r>
          </a:p>
        </p:txBody>
      </p:sp>
    </p:spTree>
    <p:extLst>
      <p:ext uri="{BB962C8B-B14F-4D97-AF65-F5344CB8AC3E}">
        <p14:creationId xmlns:p14="http://schemas.microsoft.com/office/powerpoint/2010/main" val="378642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83127" y="1251429"/>
            <a:ext cx="7793356" cy="3794183"/>
          </a:xfrm>
        </p:spPr>
        <p:txBody>
          <a:bodyPr>
            <a:normAutofit/>
          </a:bodyPr>
          <a:lstStyle/>
          <a:p>
            <a:r>
              <a:rPr lang="en-US" sz="2500" dirty="0"/>
              <a:t>The following variant features were selected by the machine learning model</a:t>
            </a:r>
          </a:p>
          <a:p>
            <a:pPr lvl="1"/>
            <a:r>
              <a:rPr lang="en-US" sz="2100" dirty="0"/>
              <a:t>Alternate allele coverage</a:t>
            </a:r>
          </a:p>
          <a:p>
            <a:pPr lvl="1"/>
            <a:r>
              <a:rPr lang="en-US" sz="2100" dirty="0"/>
              <a:t>Strand bias</a:t>
            </a:r>
          </a:p>
          <a:p>
            <a:pPr lvl="1"/>
            <a:r>
              <a:rPr lang="en-US" sz="2100" dirty="0"/>
              <a:t>Variant allele fraction (VAF)</a:t>
            </a:r>
          </a:p>
          <a:p>
            <a:pPr lvl="1"/>
            <a:r>
              <a:rPr lang="en-US" sz="2100" dirty="0"/>
              <a:t>Dissimilarity to normal controls</a:t>
            </a:r>
          </a:p>
          <a:p>
            <a:pPr lvl="1"/>
            <a:r>
              <a:rPr lang="en-US" sz="2100" dirty="0"/>
              <a:t>Batch effect</a:t>
            </a:r>
          </a:p>
          <a:p>
            <a:pPr lvl="1"/>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268010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165716" y="696003"/>
            <a:ext cx="7890147" cy="646331"/>
          </a:xfrm>
          <a:prstGeom prst="rect">
            <a:avLst/>
          </a:prstGeom>
          <a:noFill/>
        </p:spPr>
        <p:txBody>
          <a:bodyPr wrap="square" rtlCol="0">
            <a:spAutoFit/>
          </a:bodyPr>
          <a:lstStyle/>
          <a:p>
            <a:r>
              <a:rPr lang="en-US" b="1" dirty="0"/>
              <a:t>Plot of prediction intervals of variants in the test set including the thresholds defining the class </a:t>
            </a:r>
            <a:r>
              <a:rPr lang="en-US" b="1" dirty="0" err="1"/>
              <a:t>of“uncertain</a:t>
            </a:r>
            <a:r>
              <a:rPr lang="en-US" b="1" dirty="0"/>
              <a:t>.” </a:t>
            </a:r>
            <a:endParaRPr lang="en-US" dirty="0"/>
          </a:p>
        </p:txBody>
      </p:sp>
      <p:sp>
        <p:nvSpPr>
          <p:cNvPr id="3" name="Rectangle 2"/>
          <p:cNvSpPr/>
          <p:nvPr/>
        </p:nvSpPr>
        <p:spPr>
          <a:xfrm>
            <a:off x="2064926" y="5257562"/>
            <a:ext cx="7077694" cy="369332"/>
          </a:xfrm>
          <a:prstGeom prst="rect">
            <a:avLst/>
          </a:prstGeom>
          <a:solidFill>
            <a:schemeClr val="bg1">
              <a:lumMod val="75000"/>
            </a:schemeClr>
          </a:solidFill>
        </p:spPr>
        <p:txBody>
          <a:bodyPr wrap="square">
            <a:spAutoFit/>
          </a:bodyPr>
          <a:lstStyle/>
          <a:p>
            <a:endParaRPr lang="en-US" i="1" dirty="0"/>
          </a:p>
        </p:txBody>
      </p:sp>
      <p:sp>
        <p:nvSpPr>
          <p:cNvPr id="9" name="Rectangle 8">
            <a:extLst>
              <a:ext uri="{FF2B5EF4-FFF2-40B4-BE49-F238E27FC236}">
                <a16:creationId xmlns:a16="http://schemas.microsoft.com/office/drawing/2014/main" id="{2DE6B1E5-C3E1-9849-90B3-F4B34C697F3A}"/>
              </a:ext>
            </a:extLst>
          </p:cNvPr>
          <p:cNvSpPr/>
          <p:nvPr/>
        </p:nvSpPr>
        <p:spPr>
          <a:xfrm>
            <a:off x="2064926" y="5554281"/>
            <a:ext cx="7077694" cy="923330"/>
          </a:xfrm>
          <a:prstGeom prst="rect">
            <a:avLst/>
          </a:prstGeom>
          <a:solidFill>
            <a:schemeClr val="bg1">
              <a:lumMod val="75000"/>
            </a:schemeClr>
          </a:solidFill>
        </p:spPr>
        <p:txBody>
          <a:bodyPr wrap="square">
            <a:spAutoFit/>
          </a:bodyPr>
          <a:lstStyle/>
          <a:p>
            <a:r>
              <a:rPr lang="en-US" sz="1400" b="1" dirty="0">
                <a:solidFill>
                  <a:srgbClr val="B11F24"/>
                </a:solidFill>
              </a:rPr>
              <a:t>Figure 4. </a:t>
            </a:r>
            <a:r>
              <a:rPr lang="en-US" dirty="0"/>
              <a:t>In total, 192 variants of prediction intervals between 0.05 and 0.9 were assigned the label of “uncertain.” </a:t>
            </a:r>
          </a:p>
          <a:p>
            <a:endParaRPr lang="en-US" i="1" dirty="0"/>
          </a:p>
        </p:txBody>
      </p:sp>
      <p:pic>
        <p:nvPicPr>
          <p:cNvPr id="2" name="Picture 1">
            <a:extLst>
              <a:ext uri="{FF2B5EF4-FFF2-40B4-BE49-F238E27FC236}">
                <a16:creationId xmlns:a16="http://schemas.microsoft.com/office/drawing/2014/main" id="{1EF454BF-3D78-D647-8AAE-FA54BA9B6BF0}"/>
              </a:ext>
            </a:extLst>
          </p:cNvPr>
          <p:cNvPicPr>
            <a:picLocks noChangeAspect="1"/>
          </p:cNvPicPr>
          <p:nvPr/>
        </p:nvPicPr>
        <p:blipFill>
          <a:blip r:embed="rId2"/>
          <a:stretch>
            <a:fillRect/>
          </a:stretch>
        </p:blipFill>
        <p:spPr>
          <a:xfrm>
            <a:off x="2206752" y="1362054"/>
            <a:ext cx="5172456" cy="3879342"/>
          </a:xfrm>
          <a:prstGeom prst="rect">
            <a:avLst/>
          </a:prstGeom>
        </p:spPr>
      </p:pic>
    </p:spTree>
    <p:extLst>
      <p:ext uri="{BB962C8B-B14F-4D97-AF65-F5344CB8AC3E}">
        <p14:creationId xmlns:p14="http://schemas.microsoft.com/office/powerpoint/2010/main" val="291482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
        <p:nvSpPr>
          <p:cNvPr id="5" name="Content Placeholder 2">
            <a:extLst>
              <a:ext uri="{FF2B5EF4-FFF2-40B4-BE49-F238E27FC236}">
                <a16:creationId xmlns:a16="http://schemas.microsoft.com/office/drawing/2014/main" id="{0E7032B5-3C63-EB48-8506-1C487B87DD9E}"/>
              </a:ext>
            </a:extLst>
          </p:cNvPr>
          <p:cNvSpPr>
            <a:spLocks noGrp="1"/>
          </p:cNvSpPr>
          <p:nvPr>
            <p:ph idx="1"/>
          </p:nvPr>
        </p:nvSpPr>
        <p:spPr>
          <a:xfrm>
            <a:off x="337750" y="1486743"/>
            <a:ext cx="8529159" cy="4756592"/>
          </a:xfrm>
        </p:spPr>
        <p:txBody>
          <a:bodyPr>
            <a:normAutofit/>
          </a:bodyPr>
          <a:lstStyle/>
          <a:p>
            <a:r>
              <a:rPr lang="en-US" sz="2400" dirty="0"/>
              <a:t>Test set results</a:t>
            </a:r>
          </a:p>
          <a:p>
            <a:endParaRPr lang="en-US" sz="2400" dirty="0"/>
          </a:p>
          <a:p>
            <a:endParaRPr lang="en-US" dirty="0"/>
          </a:p>
          <a:p>
            <a:endParaRPr lang="en-US" dirty="0"/>
          </a:p>
          <a:p>
            <a:endParaRPr lang="en-US" dirty="0"/>
          </a:p>
          <a:p>
            <a:endParaRPr lang="en-US" sz="2400" dirty="0"/>
          </a:p>
          <a:p>
            <a:r>
              <a:rPr lang="en-US" sz="2400" b="1" dirty="0"/>
              <a:t>Overall sensitivity</a:t>
            </a:r>
            <a:r>
              <a:rPr lang="en-US" b="1" dirty="0"/>
              <a:t>: 97%</a:t>
            </a:r>
          </a:p>
          <a:p>
            <a:r>
              <a:rPr lang="en-US" sz="2400" b="1" dirty="0"/>
              <a:t>Overall specificity</a:t>
            </a:r>
            <a:r>
              <a:rPr lang="en-US" b="1" dirty="0"/>
              <a:t>: 100%</a:t>
            </a:r>
            <a:endParaRPr lang="en-US" sz="2400" b="1" dirty="0"/>
          </a:p>
        </p:txBody>
      </p:sp>
      <p:graphicFrame>
        <p:nvGraphicFramePr>
          <p:cNvPr id="6" name="Table 5">
            <a:extLst>
              <a:ext uri="{FF2B5EF4-FFF2-40B4-BE49-F238E27FC236}">
                <a16:creationId xmlns:a16="http://schemas.microsoft.com/office/drawing/2014/main" id="{DCEFCF6E-5BE3-AD42-99CD-5AA44D34CE90}"/>
              </a:ext>
            </a:extLst>
          </p:cNvPr>
          <p:cNvGraphicFramePr>
            <a:graphicFrameLocks noGrp="1"/>
          </p:cNvGraphicFramePr>
          <p:nvPr>
            <p:extLst>
              <p:ext uri="{D42A27DB-BD31-4B8C-83A1-F6EECF244321}">
                <p14:modId xmlns:p14="http://schemas.microsoft.com/office/powerpoint/2010/main" val="1469304769"/>
              </p:ext>
            </p:extLst>
          </p:nvPr>
        </p:nvGraphicFramePr>
        <p:xfrm>
          <a:off x="277091" y="2195100"/>
          <a:ext cx="7966362" cy="1850850"/>
        </p:xfrm>
        <a:graphic>
          <a:graphicData uri="http://schemas.openxmlformats.org/drawingml/2006/table">
            <a:tbl>
              <a:tblPr firstRow="1" bandRow="1">
                <a:tableStyleId>{5C22544A-7EE6-4342-B048-85BDC9FD1C3A}</a:tableStyleId>
              </a:tblPr>
              <a:tblGrid>
                <a:gridCol w="1939636">
                  <a:extLst>
                    <a:ext uri="{9D8B030D-6E8A-4147-A177-3AD203B41FA5}">
                      <a16:colId xmlns:a16="http://schemas.microsoft.com/office/drawing/2014/main" val="638743459"/>
                    </a:ext>
                  </a:extLst>
                </a:gridCol>
                <a:gridCol w="1343891">
                  <a:extLst>
                    <a:ext uri="{9D8B030D-6E8A-4147-A177-3AD203B41FA5}">
                      <a16:colId xmlns:a16="http://schemas.microsoft.com/office/drawing/2014/main" val="2467643125"/>
                    </a:ext>
                  </a:extLst>
                </a:gridCol>
                <a:gridCol w="1690255">
                  <a:extLst>
                    <a:ext uri="{9D8B030D-6E8A-4147-A177-3AD203B41FA5}">
                      <a16:colId xmlns:a16="http://schemas.microsoft.com/office/drawing/2014/main" val="3514257535"/>
                    </a:ext>
                  </a:extLst>
                </a:gridCol>
                <a:gridCol w="1482436">
                  <a:extLst>
                    <a:ext uri="{9D8B030D-6E8A-4147-A177-3AD203B41FA5}">
                      <a16:colId xmlns:a16="http://schemas.microsoft.com/office/drawing/2014/main" val="1065368139"/>
                    </a:ext>
                  </a:extLst>
                </a:gridCol>
                <a:gridCol w="1510144">
                  <a:extLst>
                    <a:ext uri="{9D8B030D-6E8A-4147-A177-3AD203B41FA5}">
                      <a16:colId xmlns:a16="http://schemas.microsoft.com/office/drawing/2014/main" val="1551935598"/>
                    </a:ext>
                  </a:extLst>
                </a:gridCol>
              </a:tblGrid>
              <a:tr h="616950">
                <a:tc>
                  <a:txBody>
                    <a:bodyPr/>
                    <a:lstStyle/>
                    <a:p>
                      <a:r>
                        <a:rPr lang="en-US" sz="1600" b="0" dirty="0"/>
                        <a:t>Total SNV</a:t>
                      </a:r>
                    </a:p>
                  </a:txBody>
                  <a:tcPr/>
                </a:tc>
                <a:tc>
                  <a:txBody>
                    <a:bodyPr/>
                    <a:lstStyle/>
                    <a:p>
                      <a:r>
                        <a:rPr lang="en-US" sz="1600" b="0" u="sng" dirty="0"/>
                        <a:t>True SNVs</a:t>
                      </a:r>
                    </a:p>
                  </a:txBody>
                  <a:tcPr/>
                </a:tc>
                <a:tc>
                  <a:txBody>
                    <a:bodyPr/>
                    <a:lstStyle/>
                    <a:p>
                      <a:r>
                        <a:rPr lang="en-US" sz="1600" b="0" u="sng" dirty="0"/>
                        <a:t>Artifacts</a:t>
                      </a:r>
                    </a:p>
                  </a:txBody>
                  <a:tcPr/>
                </a:tc>
                <a:tc>
                  <a:txBody>
                    <a:bodyPr/>
                    <a:lstStyle/>
                    <a:p>
                      <a:r>
                        <a:rPr lang="en-US" sz="1600" b="0" dirty="0"/>
                        <a:t>Uncertain</a:t>
                      </a:r>
                    </a:p>
                  </a:txBody>
                  <a:tcPr/>
                </a:tc>
                <a:tc>
                  <a:txBody>
                    <a:bodyPr/>
                    <a:lstStyle/>
                    <a:p>
                      <a:r>
                        <a:rPr lang="en-US" sz="1600" b="0" dirty="0"/>
                        <a:t>Exempt manual review</a:t>
                      </a:r>
                    </a:p>
                  </a:txBody>
                  <a:tcPr/>
                </a:tc>
                <a:extLst>
                  <a:ext uri="{0D108BD9-81ED-4DB2-BD59-A6C34878D82A}">
                    <a16:rowId xmlns:a16="http://schemas.microsoft.com/office/drawing/2014/main" val="2177299734"/>
                  </a:ext>
                </a:extLst>
              </a:tr>
              <a:tr h="616950">
                <a:tc>
                  <a:txBody>
                    <a:bodyPr/>
                    <a:lstStyle/>
                    <a:p>
                      <a:r>
                        <a:rPr lang="en-US" sz="1600" b="0" dirty="0"/>
                        <a:t>5587</a:t>
                      </a:r>
                    </a:p>
                  </a:txBody>
                  <a:tcPr/>
                </a:tc>
                <a:tc>
                  <a:txBody>
                    <a:bodyPr/>
                    <a:lstStyle/>
                    <a:p>
                      <a:r>
                        <a:rPr lang="en-US" sz="1600" b="0" dirty="0"/>
                        <a:t>1252</a:t>
                      </a:r>
                    </a:p>
                  </a:txBody>
                  <a:tcPr/>
                </a:tc>
                <a:tc>
                  <a:txBody>
                    <a:bodyPr/>
                    <a:lstStyle/>
                    <a:p>
                      <a:r>
                        <a:rPr lang="en-US" sz="1600" b="0" dirty="0"/>
                        <a:t>4143 </a:t>
                      </a:r>
                    </a:p>
                  </a:txBody>
                  <a:tcPr/>
                </a:tc>
                <a:tc>
                  <a:txBody>
                    <a:bodyPr/>
                    <a:lstStyle/>
                    <a:p>
                      <a:r>
                        <a:rPr lang="en-US" sz="1600" b="0" dirty="0"/>
                        <a:t>192 </a:t>
                      </a:r>
                    </a:p>
                  </a:txBody>
                  <a:tcPr/>
                </a:tc>
                <a:tc>
                  <a:txBody>
                    <a:bodyPr/>
                    <a:lstStyle/>
                    <a:p>
                      <a:r>
                        <a:rPr lang="en-US" sz="1600" b="0" dirty="0"/>
                        <a:t>5395</a:t>
                      </a:r>
                    </a:p>
                  </a:txBody>
                  <a:tcPr/>
                </a:tc>
                <a:extLst>
                  <a:ext uri="{0D108BD9-81ED-4DB2-BD59-A6C34878D82A}">
                    <a16:rowId xmlns:a16="http://schemas.microsoft.com/office/drawing/2014/main" val="961364961"/>
                  </a:ext>
                </a:extLst>
              </a:tr>
              <a:tr h="616950">
                <a:tc>
                  <a:txBody>
                    <a:bodyPr/>
                    <a:lstStyle/>
                    <a:p>
                      <a:r>
                        <a:rPr lang="en-US" sz="1600" b="0" dirty="0"/>
                        <a:t>Concordance with manual review</a:t>
                      </a:r>
                    </a:p>
                  </a:txBody>
                  <a:tcPr/>
                </a:tc>
                <a:tc>
                  <a:txBody>
                    <a:bodyPr/>
                    <a:lstStyle/>
                    <a:p>
                      <a:r>
                        <a:rPr lang="en-US" sz="1600" b="0" dirty="0"/>
                        <a:t>93%</a:t>
                      </a:r>
                    </a:p>
                  </a:txBody>
                  <a:tcPr/>
                </a:tc>
                <a:tc>
                  <a:txBody>
                    <a:bodyPr/>
                    <a:lstStyle/>
                    <a:p>
                      <a:r>
                        <a:rPr lang="en-US" sz="1600" b="0" dirty="0"/>
                        <a:t>97%</a:t>
                      </a:r>
                    </a:p>
                  </a:txBody>
                  <a:tcPr/>
                </a:tc>
                <a:tc>
                  <a:txBody>
                    <a:bodyPr/>
                    <a:lstStyle/>
                    <a:p>
                      <a:endParaRPr lang="en-US" sz="1600" b="0" dirty="0"/>
                    </a:p>
                  </a:txBody>
                  <a:tcPr/>
                </a:tc>
                <a:tc>
                  <a:txBody>
                    <a:bodyPr/>
                    <a:lstStyle/>
                    <a:p>
                      <a:endParaRPr lang="en-US" sz="1600" b="0" dirty="0"/>
                    </a:p>
                  </a:txBody>
                  <a:tcPr/>
                </a:tc>
                <a:extLst>
                  <a:ext uri="{0D108BD9-81ED-4DB2-BD59-A6C34878D82A}">
                    <a16:rowId xmlns:a16="http://schemas.microsoft.com/office/drawing/2014/main" val="4187067512"/>
                  </a:ext>
                </a:extLst>
              </a:tr>
            </a:tbl>
          </a:graphicData>
        </a:graphic>
      </p:graphicFrame>
    </p:spTree>
    <p:extLst>
      <p:ext uri="{BB962C8B-B14F-4D97-AF65-F5344CB8AC3E}">
        <p14:creationId xmlns:p14="http://schemas.microsoft.com/office/powerpoint/2010/main" val="420431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
        <p:nvSpPr>
          <p:cNvPr id="7" name="TextBox 6">
            <a:extLst>
              <a:ext uri="{FF2B5EF4-FFF2-40B4-BE49-F238E27FC236}">
                <a16:creationId xmlns:a16="http://schemas.microsoft.com/office/drawing/2014/main" id="{2581F818-DB16-0B49-AC24-8F9D244804E6}"/>
              </a:ext>
            </a:extLst>
          </p:cNvPr>
          <p:cNvSpPr txBox="1"/>
          <p:nvPr/>
        </p:nvSpPr>
        <p:spPr>
          <a:xfrm>
            <a:off x="291870" y="2896565"/>
            <a:ext cx="8305175" cy="830997"/>
          </a:xfrm>
          <a:prstGeom prst="rect">
            <a:avLst/>
          </a:prstGeom>
          <a:noFill/>
        </p:spPr>
        <p:txBody>
          <a:bodyPr wrap="square" rtlCol="0">
            <a:spAutoFit/>
          </a:bodyPr>
          <a:lstStyle/>
          <a:p>
            <a:r>
              <a:rPr lang="en-US" sz="2400" dirty="0"/>
              <a:t>Why do we need a 3 class classifier (real, uncertain, false) instead of 2 class (real, false) in a clinical lab?</a:t>
            </a:r>
          </a:p>
        </p:txBody>
      </p:sp>
    </p:spTree>
    <p:extLst>
      <p:ext uri="{BB962C8B-B14F-4D97-AF65-F5344CB8AC3E}">
        <p14:creationId xmlns:p14="http://schemas.microsoft.com/office/powerpoint/2010/main" val="194254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
        <p:nvSpPr>
          <p:cNvPr id="5" name="Content Placeholder 2">
            <a:extLst>
              <a:ext uri="{FF2B5EF4-FFF2-40B4-BE49-F238E27FC236}">
                <a16:creationId xmlns:a16="http://schemas.microsoft.com/office/drawing/2014/main" id="{0E7032B5-3C63-EB48-8506-1C487B87DD9E}"/>
              </a:ext>
            </a:extLst>
          </p:cNvPr>
          <p:cNvSpPr>
            <a:spLocks noGrp="1"/>
          </p:cNvSpPr>
          <p:nvPr>
            <p:ph idx="1"/>
          </p:nvPr>
        </p:nvSpPr>
        <p:spPr>
          <a:xfrm>
            <a:off x="337750" y="1486743"/>
            <a:ext cx="8529159" cy="4756592"/>
          </a:xfrm>
        </p:spPr>
        <p:txBody>
          <a:bodyPr>
            <a:normAutofit/>
          </a:bodyPr>
          <a:lstStyle/>
          <a:p>
            <a:r>
              <a:rPr lang="en-US" sz="2400" dirty="0"/>
              <a:t>The developed machine learning model was designed to be equivalent to the best manual review </a:t>
            </a:r>
          </a:p>
          <a:p>
            <a:r>
              <a:rPr lang="en-US" dirty="0"/>
              <a:t>All our data were derived from non-FFPE samples</a:t>
            </a:r>
            <a:endParaRPr lang="en-US" sz="2400" dirty="0"/>
          </a:p>
          <a:p>
            <a:r>
              <a:rPr lang="en-US" sz="2400" dirty="0"/>
              <a:t>Our data showed 96.6% of variants get </a:t>
            </a:r>
            <a:r>
              <a:rPr lang="en-US" dirty="0"/>
              <a:t>definitively </a:t>
            </a:r>
            <a:r>
              <a:rPr lang="en-US" sz="2400" dirty="0"/>
              <a:t>labeled and exempted from manual review</a:t>
            </a:r>
          </a:p>
          <a:p>
            <a:r>
              <a:rPr lang="en-US" dirty="0"/>
              <a:t>Clinical implementation of this model led to 63% reduction of hands on time per case</a:t>
            </a:r>
          </a:p>
          <a:p>
            <a:r>
              <a:rPr lang="en-US" sz="2400" dirty="0"/>
              <a:t>This result enabled our lab to reduce turn-around time and increased capacity with the same number of genome scientists</a:t>
            </a:r>
          </a:p>
        </p:txBody>
      </p:sp>
    </p:spTree>
    <p:extLst>
      <p:ext uri="{BB962C8B-B14F-4D97-AF65-F5344CB8AC3E}">
        <p14:creationId xmlns:p14="http://schemas.microsoft.com/office/powerpoint/2010/main" val="57630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306985" y="1401285"/>
            <a:ext cx="8470250" cy="4465985"/>
          </a:xfrm>
        </p:spPr>
        <p:txBody>
          <a:bodyPr>
            <a:normAutofit fontScale="92500" lnSpcReduction="10000"/>
          </a:bodyPr>
          <a:lstStyle/>
          <a:p>
            <a:pPr marL="0" indent="0">
              <a:buNone/>
            </a:pPr>
            <a:r>
              <a:rPr lang="en-US" sz="2500" dirty="0"/>
              <a:t>Cancer genome characteristics</a:t>
            </a:r>
          </a:p>
          <a:p>
            <a:pPr lvl="1"/>
            <a:r>
              <a:rPr lang="en-US" sz="2100" dirty="0"/>
              <a:t>Somatic variants</a:t>
            </a:r>
          </a:p>
          <a:p>
            <a:pPr lvl="1"/>
            <a:r>
              <a:rPr lang="en-US" sz="2100" dirty="0"/>
              <a:t>Germline variants</a:t>
            </a:r>
          </a:p>
          <a:p>
            <a:pPr lvl="1"/>
            <a:r>
              <a:rPr lang="en-US" sz="2100" dirty="0"/>
              <a:t>Tumor heterogeneity leads to low variant allele fraction of somatic variants</a:t>
            </a:r>
          </a:p>
          <a:p>
            <a:pPr lvl="1"/>
            <a:r>
              <a:rPr lang="en-US" sz="2100" dirty="0"/>
              <a:t>100% variant detection sensitivity is our target in clinical testing</a:t>
            </a:r>
          </a:p>
          <a:p>
            <a:pPr marL="0" indent="0">
              <a:buNone/>
            </a:pPr>
            <a:r>
              <a:rPr lang="en-US" sz="2500" dirty="0"/>
              <a:t>Next generation sequencing challenges</a:t>
            </a:r>
          </a:p>
          <a:p>
            <a:pPr lvl="1"/>
            <a:r>
              <a:rPr lang="en-US" sz="2100" dirty="0"/>
              <a:t>Tumor/normal paired sequencing is not always an option clinically</a:t>
            </a:r>
          </a:p>
          <a:p>
            <a:pPr lvl="1"/>
            <a:r>
              <a:rPr lang="en-US" sz="2100" dirty="0"/>
              <a:t>Lack of normal tissue data, makes differentiating somatic variant from germline complicated</a:t>
            </a:r>
          </a:p>
          <a:p>
            <a:pPr lvl="1"/>
            <a:r>
              <a:rPr lang="en-US" sz="2100" dirty="0"/>
              <a:t>Variant callers are not perfect and produce false positive and false negative variants</a:t>
            </a:r>
          </a:p>
          <a:p>
            <a:pPr lvl="1"/>
            <a:r>
              <a:rPr lang="en-US" sz="2100" dirty="0"/>
              <a:t>Different sample processing steps in sequencing workflow can add noise and false positive variants to the results</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extLst>
      <p:ext uri="{BB962C8B-B14F-4D97-AF65-F5344CB8AC3E}">
        <p14:creationId xmlns:p14="http://schemas.microsoft.com/office/powerpoint/2010/main" val="18046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 cont.</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
        <p:nvSpPr>
          <p:cNvPr id="5" name="Content Placeholder 2">
            <a:extLst>
              <a:ext uri="{FF2B5EF4-FFF2-40B4-BE49-F238E27FC236}">
                <a16:creationId xmlns:a16="http://schemas.microsoft.com/office/drawing/2014/main" id="{08135A18-872B-9946-A060-92FEF253BC69}"/>
              </a:ext>
            </a:extLst>
          </p:cNvPr>
          <p:cNvSpPr txBox="1">
            <a:spLocks/>
          </p:cNvSpPr>
          <p:nvPr/>
        </p:nvSpPr>
        <p:spPr>
          <a:xfrm>
            <a:off x="540327" y="1163783"/>
            <a:ext cx="8063346" cy="504032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500" dirty="0"/>
              <a:t>Ensemble variant calling</a:t>
            </a:r>
          </a:p>
          <a:p>
            <a:pPr lvl="1"/>
            <a:r>
              <a:rPr lang="en-US" sz="2100" dirty="0"/>
              <a:t>Lack of concordance among different somatic variant callers</a:t>
            </a:r>
          </a:p>
          <a:p>
            <a:pPr lvl="1"/>
            <a:r>
              <a:rPr lang="en-US" sz="2100" dirty="0"/>
              <a:t>Union of variant calls from multiple variant callers used to increase sensitivity</a:t>
            </a:r>
          </a:p>
          <a:p>
            <a:pPr lvl="1"/>
            <a:r>
              <a:rPr lang="en-US" sz="2100" dirty="0"/>
              <a:t>Ensemble approach leads to abundance of false positive variants</a:t>
            </a:r>
          </a:p>
          <a:p>
            <a:pPr marL="0" indent="0">
              <a:buFont typeface="Arial"/>
              <a:buNone/>
            </a:pPr>
            <a:r>
              <a:rPr lang="en-US" sz="2500" dirty="0"/>
              <a:t>Variant review in clinical labs</a:t>
            </a:r>
          </a:p>
          <a:p>
            <a:pPr lvl="1"/>
            <a:r>
              <a:rPr lang="en-US" sz="2100" dirty="0"/>
              <a:t>It is essential to ensure only real variants are reported clinically</a:t>
            </a:r>
          </a:p>
          <a:p>
            <a:pPr lvl="1"/>
            <a:r>
              <a:rPr lang="en-US" sz="2100" dirty="0"/>
              <a:t>Due to low variant allele fraction and number of variants in a panel, orthogonal confirmation is not feasible</a:t>
            </a:r>
          </a:p>
          <a:p>
            <a:pPr lvl="1"/>
            <a:r>
              <a:rPr lang="en-US" sz="2100" dirty="0"/>
              <a:t>Manual review is currently standard practice in clinical labs to identify real somatic variants from artifacts</a:t>
            </a:r>
          </a:p>
          <a:p>
            <a:pPr lvl="1"/>
            <a:r>
              <a:rPr lang="en-US" sz="2100" dirty="0"/>
              <a:t>Manual review is tedious, error prone, subjective</a:t>
            </a:r>
          </a:p>
          <a:p>
            <a:pPr lvl="1"/>
            <a:r>
              <a:rPr lang="en-US" sz="2100" b="1" dirty="0"/>
              <a:t>We present a machine learning (ML) model to automate this process</a:t>
            </a:r>
          </a:p>
          <a:p>
            <a:pPr lvl="1"/>
            <a:endParaRPr lang="en-US" dirty="0"/>
          </a:p>
        </p:txBody>
      </p:sp>
    </p:spTree>
    <p:extLst>
      <p:ext uri="{BB962C8B-B14F-4D97-AF65-F5344CB8AC3E}">
        <p14:creationId xmlns:p14="http://schemas.microsoft.com/office/powerpoint/2010/main" val="146462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
        <p:nvSpPr>
          <p:cNvPr id="6" name="TextBox 5">
            <a:extLst>
              <a:ext uri="{FF2B5EF4-FFF2-40B4-BE49-F238E27FC236}">
                <a16:creationId xmlns:a16="http://schemas.microsoft.com/office/drawing/2014/main" id="{6B3B67ED-9F1E-BC4C-9BED-6B44160FB7BC}"/>
              </a:ext>
            </a:extLst>
          </p:cNvPr>
          <p:cNvSpPr txBox="1"/>
          <p:nvPr/>
        </p:nvSpPr>
        <p:spPr>
          <a:xfrm>
            <a:off x="106675" y="2309001"/>
            <a:ext cx="9084538" cy="461665"/>
          </a:xfrm>
          <a:prstGeom prst="rect">
            <a:avLst/>
          </a:prstGeom>
          <a:noFill/>
        </p:spPr>
        <p:txBody>
          <a:bodyPr wrap="none" rtlCol="0">
            <a:spAutoFit/>
          </a:bodyPr>
          <a:lstStyle/>
          <a:p>
            <a:r>
              <a:rPr lang="en-US" sz="2400" dirty="0"/>
              <a:t>What are the sources of false positives in somatic variant calling?</a:t>
            </a:r>
          </a:p>
        </p:txBody>
      </p:sp>
      <p:sp>
        <p:nvSpPr>
          <p:cNvPr id="7" name="TextBox 6">
            <a:extLst>
              <a:ext uri="{FF2B5EF4-FFF2-40B4-BE49-F238E27FC236}">
                <a16:creationId xmlns:a16="http://schemas.microsoft.com/office/drawing/2014/main" id="{2581F818-DB16-0B49-AC24-8F9D244804E6}"/>
              </a:ext>
            </a:extLst>
          </p:cNvPr>
          <p:cNvSpPr txBox="1"/>
          <p:nvPr/>
        </p:nvSpPr>
        <p:spPr>
          <a:xfrm>
            <a:off x="106675" y="3429000"/>
            <a:ext cx="8305175" cy="830997"/>
          </a:xfrm>
          <a:prstGeom prst="rect">
            <a:avLst/>
          </a:prstGeom>
          <a:noFill/>
        </p:spPr>
        <p:txBody>
          <a:bodyPr wrap="square" rtlCol="0">
            <a:spAutoFit/>
          </a:bodyPr>
          <a:lstStyle/>
          <a:p>
            <a:r>
              <a:rPr lang="en-US" sz="2400" dirty="0"/>
              <a:t>How would having variants from normal tissue help with reducing FP somatic variants?</a:t>
            </a:r>
          </a:p>
        </p:txBody>
      </p:sp>
    </p:spTree>
    <p:extLst>
      <p:ext uri="{BB962C8B-B14F-4D97-AF65-F5344CB8AC3E}">
        <p14:creationId xmlns:p14="http://schemas.microsoft.com/office/powerpoint/2010/main" val="166401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a:t>
            </a:r>
          </a:p>
        </p:txBody>
      </p:sp>
      <p:sp>
        <p:nvSpPr>
          <p:cNvPr id="3" name="Content Placeholder 2"/>
          <p:cNvSpPr>
            <a:spLocks noGrp="1"/>
          </p:cNvSpPr>
          <p:nvPr>
            <p:ph idx="4294967295"/>
          </p:nvPr>
        </p:nvSpPr>
        <p:spPr>
          <a:xfrm>
            <a:off x="760021" y="1738126"/>
            <a:ext cx="7793356" cy="3794183"/>
          </a:xfrm>
        </p:spPr>
        <p:txBody>
          <a:bodyPr>
            <a:normAutofit lnSpcReduction="10000"/>
          </a:bodyPr>
          <a:lstStyle/>
          <a:p>
            <a:pPr marL="0" indent="0">
              <a:buNone/>
            </a:pPr>
            <a:r>
              <a:rPr lang="en-US" sz="2500" dirty="0"/>
              <a:t>Variant Data set</a:t>
            </a:r>
          </a:p>
          <a:p>
            <a:pPr lvl="1"/>
            <a:r>
              <a:rPr lang="en-US" sz="2100" dirty="0"/>
              <a:t>Compiled from pediatric cancer patients</a:t>
            </a:r>
          </a:p>
          <a:p>
            <a:pPr lvl="1"/>
            <a:r>
              <a:rPr lang="en-US" sz="2100" dirty="0"/>
              <a:t>Ran through CHOP NGS solid-tumor and hematological profiling assays (238 and 118 genes respectively)</a:t>
            </a:r>
          </a:p>
          <a:p>
            <a:pPr lvl="1"/>
            <a:r>
              <a:rPr lang="en-US" sz="2100" dirty="0"/>
              <a:t>11,278 single nucleotide variants (SNV) manually reviewed by clinical variant scientists were used for the model</a:t>
            </a:r>
          </a:p>
          <a:p>
            <a:pPr marL="0" indent="0">
              <a:buNone/>
            </a:pPr>
            <a:r>
              <a:rPr lang="en-US" sz="2500" dirty="0"/>
              <a:t>Variant Callers</a:t>
            </a:r>
          </a:p>
          <a:p>
            <a:pPr lvl="1"/>
            <a:r>
              <a:rPr lang="en-US" sz="2100" dirty="0" err="1"/>
              <a:t>Mutect</a:t>
            </a:r>
            <a:r>
              <a:rPr lang="en-US" sz="2100" dirty="0"/>
              <a:t>, Scalpel, </a:t>
            </a:r>
            <a:r>
              <a:rPr lang="en-US" sz="2100" dirty="0" err="1"/>
              <a:t>Freebayes</a:t>
            </a:r>
            <a:r>
              <a:rPr lang="en-US" sz="2100" dirty="0"/>
              <a:t>, VarScan2</a:t>
            </a:r>
          </a:p>
          <a:p>
            <a:pPr lvl="1"/>
            <a:r>
              <a:rPr lang="en-US" sz="2100" dirty="0"/>
              <a:t>Final </a:t>
            </a:r>
            <a:r>
              <a:rPr lang="en-US" sz="2100" dirty="0" err="1"/>
              <a:t>vcf</a:t>
            </a:r>
            <a:r>
              <a:rPr lang="en-US" sz="2100" dirty="0"/>
              <a:t> was generated by taking union of the calls</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102249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 cont.</a:t>
            </a:r>
          </a:p>
        </p:txBody>
      </p:sp>
      <p:sp>
        <p:nvSpPr>
          <p:cNvPr id="3" name="Content Placeholder 2"/>
          <p:cNvSpPr>
            <a:spLocks noGrp="1"/>
          </p:cNvSpPr>
          <p:nvPr>
            <p:ph idx="4294967295"/>
          </p:nvPr>
        </p:nvSpPr>
        <p:spPr>
          <a:xfrm>
            <a:off x="760021" y="1494503"/>
            <a:ext cx="7793356" cy="5363497"/>
          </a:xfrm>
        </p:spPr>
        <p:txBody>
          <a:bodyPr>
            <a:normAutofit/>
          </a:bodyPr>
          <a:lstStyle/>
          <a:p>
            <a:pPr marL="0" indent="0">
              <a:buNone/>
            </a:pPr>
            <a:r>
              <a:rPr lang="en-US" sz="2500" dirty="0"/>
              <a:t>Features considered by manual review</a:t>
            </a:r>
          </a:p>
          <a:p>
            <a:pPr lvl="1"/>
            <a:r>
              <a:rPr lang="en-US" sz="2100" dirty="0"/>
              <a:t>High allele ratio (VAF) in patient sample and at least 2 control sample</a:t>
            </a:r>
          </a:p>
          <a:p>
            <a:pPr lvl="1"/>
            <a:r>
              <a:rPr lang="en-US" sz="2100" dirty="0"/>
              <a:t>Low mapping quality</a:t>
            </a:r>
          </a:p>
          <a:p>
            <a:pPr lvl="1"/>
            <a:r>
              <a:rPr lang="en-US" sz="2100" dirty="0"/>
              <a:t>High strand bias both in patient and control samples</a:t>
            </a:r>
          </a:p>
          <a:p>
            <a:pPr lvl="1"/>
            <a:r>
              <a:rPr lang="en-US" sz="2100" dirty="0"/>
              <a:t>Located in difficult to sequence genomic regions such as pseudogenes, poly A</a:t>
            </a:r>
          </a:p>
          <a:p>
            <a:pPr marL="0" indent="0">
              <a:buNone/>
            </a:pPr>
            <a:r>
              <a:rPr lang="en-US" sz="2500" dirty="0"/>
              <a:t>All 11,278 variants were assigned true positive or artifact labels</a:t>
            </a:r>
          </a:p>
          <a:p>
            <a:pPr marL="0" indent="0">
              <a:buNone/>
            </a:pPr>
            <a:endParaRPr lang="en-US" sz="2500" dirty="0"/>
          </a:p>
          <a:p>
            <a:pPr marL="0" indent="0">
              <a:buNone/>
            </a:pPr>
            <a:r>
              <a:rPr lang="en-US" sz="2500" dirty="0"/>
              <a:t>Similar features were considered by the ML classifier</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206099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165717" y="696003"/>
            <a:ext cx="5029200" cy="553998"/>
          </a:xfrm>
          <a:prstGeom prst="rect">
            <a:avLst/>
          </a:prstGeom>
          <a:noFill/>
        </p:spPr>
        <p:txBody>
          <a:bodyPr wrap="square" rtlCol="0">
            <a:spAutoFit/>
          </a:bodyPr>
          <a:lstStyle/>
          <a:p>
            <a:r>
              <a:rPr lang="en-US" sz="3000" b="1" dirty="0">
                <a:latin typeface="+mj-lt"/>
              </a:rPr>
              <a:t>Variants used in the study</a:t>
            </a:r>
          </a:p>
        </p:txBody>
      </p:sp>
      <p:sp>
        <p:nvSpPr>
          <p:cNvPr id="3" name="Rectangle 2"/>
          <p:cNvSpPr/>
          <p:nvPr/>
        </p:nvSpPr>
        <p:spPr>
          <a:xfrm>
            <a:off x="2064926" y="5257562"/>
            <a:ext cx="7077694" cy="1600438"/>
          </a:xfrm>
          <a:prstGeom prst="rect">
            <a:avLst/>
          </a:prstGeom>
          <a:solidFill>
            <a:schemeClr val="bg1">
              <a:lumMod val="75000"/>
            </a:schemeClr>
          </a:solidFill>
        </p:spPr>
        <p:txBody>
          <a:bodyPr wrap="square">
            <a:spAutoFit/>
          </a:bodyPr>
          <a:lstStyle/>
          <a:p>
            <a:r>
              <a:rPr lang="en-US" sz="1400" b="1" dirty="0">
                <a:solidFill>
                  <a:srgbClr val="B11F24"/>
                </a:solidFill>
              </a:rPr>
              <a:t>Figure 1. </a:t>
            </a:r>
            <a:r>
              <a:rPr lang="en-US" sz="1400" dirty="0"/>
              <a:t>The training set comprised 61 solid and 23 hematology tumor samples, including 976 TPs (821 solid, 155 hematology) and 2386 artifacts (1779 solid, 607 hematology). The validation set comprised 32 solid and 34 hematology samples, including 526 TPs (333 solid, 193 hematology) and 1803 artifacts (734 solid, 1069 hematology). The test set comprised 69 solid and 72 hematology samples, including 1341 TPs (845 solid, 496 hematology) and 4246 artifacts (1913 solid, 2333 hematology). </a:t>
            </a:r>
            <a:endParaRPr lang="en-US" i="1" dirty="0"/>
          </a:p>
        </p:txBody>
      </p:sp>
      <p:pic>
        <p:nvPicPr>
          <p:cNvPr id="2" name="Picture 1">
            <a:extLst>
              <a:ext uri="{FF2B5EF4-FFF2-40B4-BE49-F238E27FC236}">
                <a16:creationId xmlns:a16="http://schemas.microsoft.com/office/drawing/2014/main" id="{32AF584B-48CD-1A45-B9FA-B0FBD83C74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8217" y="1170451"/>
            <a:ext cx="7655351" cy="4087111"/>
          </a:xfrm>
          <a:prstGeom prst="rect">
            <a:avLst/>
          </a:prstGeom>
        </p:spPr>
      </p:pic>
    </p:spTree>
    <p:extLst>
      <p:ext uri="{BB962C8B-B14F-4D97-AF65-F5344CB8AC3E}">
        <p14:creationId xmlns:p14="http://schemas.microsoft.com/office/powerpoint/2010/main" val="2215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7" name="TextBox 6"/>
          <p:cNvSpPr txBox="1"/>
          <p:nvPr/>
        </p:nvSpPr>
        <p:spPr>
          <a:xfrm>
            <a:off x="165717" y="696003"/>
            <a:ext cx="7400206" cy="369332"/>
          </a:xfrm>
          <a:prstGeom prst="rect">
            <a:avLst/>
          </a:prstGeom>
          <a:noFill/>
        </p:spPr>
        <p:txBody>
          <a:bodyPr wrap="square" rtlCol="0">
            <a:spAutoFit/>
          </a:bodyPr>
          <a:lstStyle/>
          <a:p>
            <a:r>
              <a:rPr lang="en-US" b="1" dirty="0"/>
              <a:t>Workflow of computational classifier development</a:t>
            </a:r>
          </a:p>
        </p:txBody>
      </p:sp>
      <p:sp>
        <p:nvSpPr>
          <p:cNvPr id="3" name="Rectangle 2"/>
          <p:cNvSpPr/>
          <p:nvPr/>
        </p:nvSpPr>
        <p:spPr>
          <a:xfrm>
            <a:off x="2064926" y="5257562"/>
            <a:ext cx="7077694" cy="369332"/>
          </a:xfrm>
          <a:prstGeom prst="rect">
            <a:avLst/>
          </a:prstGeom>
          <a:solidFill>
            <a:schemeClr val="bg1">
              <a:lumMod val="75000"/>
            </a:schemeClr>
          </a:solidFill>
        </p:spPr>
        <p:txBody>
          <a:bodyPr wrap="square">
            <a:spAutoFit/>
          </a:bodyPr>
          <a:lstStyle/>
          <a:p>
            <a:endParaRPr lang="en-US" i="1" dirty="0"/>
          </a:p>
        </p:txBody>
      </p:sp>
      <p:pic>
        <p:nvPicPr>
          <p:cNvPr id="5" name="Picture 4">
            <a:extLst>
              <a:ext uri="{FF2B5EF4-FFF2-40B4-BE49-F238E27FC236}">
                <a16:creationId xmlns:a16="http://schemas.microsoft.com/office/drawing/2014/main" id="{38EDF07B-2FED-C449-AF25-9D76D551B3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5060" y="1007200"/>
            <a:ext cx="8778940" cy="4547081"/>
          </a:xfrm>
          <a:prstGeom prst="rect">
            <a:avLst/>
          </a:prstGeom>
        </p:spPr>
      </p:pic>
      <p:sp>
        <p:nvSpPr>
          <p:cNvPr id="9" name="Rectangle 8">
            <a:extLst>
              <a:ext uri="{FF2B5EF4-FFF2-40B4-BE49-F238E27FC236}">
                <a16:creationId xmlns:a16="http://schemas.microsoft.com/office/drawing/2014/main" id="{2DE6B1E5-C3E1-9849-90B3-F4B34C697F3A}"/>
              </a:ext>
            </a:extLst>
          </p:cNvPr>
          <p:cNvSpPr/>
          <p:nvPr/>
        </p:nvSpPr>
        <p:spPr>
          <a:xfrm>
            <a:off x="2064926" y="5554281"/>
            <a:ext cx="7077694" cy="1200329"/>
          </a:xfrm>
          <a:prstGeom prst="rect">
            <a:avLst/>
          </a:prstGeom>
          <a:solidFill>
            <a:schemeClr val="bg1">
              <a:lumMod val="75000"/>
            </a:schemeClr>
          </a:solidFill>
        </p:spPr>
        <p:txBody>
          <a:bodyPr wrap="square">
            <a:spAutoFit/>
          </a:bodyPr>
          <a:lstStyle/>
          <a:p>
            <a:r>
              <a:rPr lang="en-US" sz="1400" b="1" dirty="0">
                <a:solidFill>
                  <a:srgbClr val="B11F24"/>
                </a:solidFill>
              </a:rPr>
              <a:t>Figure 3. </a:t>
            </a:r>
            <a:r>
              <a:rPr lang="en-US" dirty="0"/>
              <a:t>A baseline model was trained with the training set. Different sets of parameters were evaluated to identify the best performing model with an independent validation set, before benchmarked with the test set. Random forest was implemented</a:t>
            </a:r>
            <a:endParaRPr lang="en-US" i="1" dirty="0"/>
          </a:p>
        </p:txBody>
      </p:sp>
    </p:spTree>
    <p:extLst>
      <p:ext uri="{BB962C8B-B14F-4D97-AF65-F5344CB8AC3E}">
        <p14:creationId xmlns:p14="http://schemas.microsoft.com/office/powerpoint/2010/main" val="55831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 cont.</a:t>
            </a:r>
          </a:p>
        </p:txBody>
      </p:sp>
      <p:sp>
        <p:nvSpPr>
          <p:cNvPr id="3" name="Content Placeholder 2"/>
          <p:cNvSpPr>
            <a:spLocks noGrp="1"/>
          </p:cNvSpPr>
          <p:nvPr>
            <p:ph idx="4294967295"/>
          </p:nvPr>
        </p:nvSpPr>
        <p:spPr>
          <a:xfrm>
            <a:off x="83127" y="1251429"/>
            <a:ext cx="7793356" cy="3794183"/>
          </a:xfrm>
        </p:spPr>
        <p:txBody>
          <a:bodyPr>
            <a:normAutofit/>
          </a:bodyPr>
          <a:lstStyle/>
          <a:p>
            <a:r>
              <a:rPr lang="en-US" sz="2500" dirty="0"/>
              <a:t>Random forest classifier assigns a confidence score to the call</a:t>
            </a:r>
          </a:p>
          <a:p>
            <a:pPr lvl="1"/>
            <a:r>
              <a:rPr lang="en-US" sz="2100" dirty="0"/>
              <a:t>Score ranges between 0 (100% confident TP) and 1 (100% confident FP)</a:t>
            </a:r>
          </a:p>
          <a:p>
            <a:pPr lvl="1"/>
            <a:r>
              <a:rPr lang="en-US" sz="2100" dirty="0"/>
              <a:t>We derived thresholds to have 3 classes</a:t>
            </a:r>
          </a:p>
          <a:p>
            <a:pPr lvl="2"/>
            <a:r>
              <a:rPr lang="en-US" sz="2100" dirty="0"/>
              <a:t>True variant: no manual review needed</a:t>
            </a:r>
          </a:p>
          <a:p>
            <a:pPr lvl="2"/>
            <a:r>
              <a:rPr lang="en-US" sz="2100" dirty="0"/>
              <a:t>Uncertain: require manual review</a:t>
            </a:r>
          </a:p>
          <a:p>
            <a:pPr lvl="2"/>
            <a:r>
              <a:rPr lang="en-US" sz="2100" dirty="0"/>
              <a:t>Artifact (false positive) no manual review needed</a:t>
            </a:r>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Tree>
    <p:extLst>
      <p:ext uri="{BB962C8B-B14F-4D97-AF65-F5344CB8AC3E}">
        <p14:creationId xmlns:p14="http://schemas.microsoft.com/office/powerpoint/2010/main" val="2550524433"/>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3104</TotalTime>
  <Words>900</Words>
  <Application>Microsoft Macintosh PowerPoint</Application>
  <PresentationFormat>On-screen Show (4:3)</PresentationFormat>
  <Paragraphs>133</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 New Roman</vt:lpstr>
      <vt:lpstr>Office Theme</vt:lpstr>
      <vt:lpstr>PowerPoint Presentation</vt:lpstr>
      <vt:lpstr>Introduction</vt:lpstr>
      <vt:lpstr>Introduction cont.</vt:lpstr>
      <vt:lpstr>Question</vt:lpstr>
      <vt:lpstr>Materials and methods</vt:lpstr>
      <vt:lpstr>Materials and methods cont.</vt:lpstr>
      <vt:lpstr>PowerPoint Presentation</vt:lpstr>
      <vt:lpstr>PowerPoint Presentation</vt:lpstr>
      <vt:lpstr>Materials and methods cont.</vt:lpstr>
      <vt:lpstr>Question</vt:lpstr>
      <vt:lpstr>Results</vt:lpstr>
      <vt:lpstr>PowerPoint Presentation</vt:lpstr>
      <vt:lpstr>Results</vt:lpstr>
      <vt:lpstr>Question</vt:lpstr>
      <vt:lpstr>Discussion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subject/>
  <dc:creator>Christine Page</dc:creator>
  <cp:keywords/>
  <dc:description/>
  <cp:lastModifiedBy>Sarmady, Mahdi</cp:lastModifiedBy>
  <cp:revision>155</cp:revision>
  <dcterms:created xsi:type="dcterms:W3CDTF">2014-07-07T15:02:10Z</dcterms:created>
  <dcterms:modified xsi:type="dcterms:W3CDTF">2020-01-29T14:08:12Z</dcterms:modified>
  <cp:category/>
</cp:coreProperties>
</file>