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79" r:id="rId4"/>
    <p:sldId id="266" r:id="rId5"/>
    <p:sldId id="265" r:id="rId6"/>
    <p:sldId id="267" r:id="rId7"/>
    <p:sldId id="278" r:id="rId8"/>
    <p:sldId id="273" r:id="rId9"/>
    <p:sldId id="270" r:id="rId10"/>
    <p:sldId id="271" r:id="rId11"/>
    <p:sldId id="272" r:id="rId12"/>
    <p:sldId id="269" r:id="rId13"/>
    <p:sldId id="277"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9"/>
    <p:restoredTop sz="94660"/>
  </p:normalViewPr>
  <p:slideViewPr>
    <p:cSldViewPr snapToGrid="0" snapToObjects="1">
      <p:cViewPr varScale="1">
        <p:scale>
          <a:sx n="72" d="100"/>
          <a:sy n="72" d="100"/>
        </p:scale>
        <p:origin x="1500"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4/27/2020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93/clinchem/hvaa01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47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4200" b="1" dirty="0"/>
              <a:t>High-Accuracy Determination of Microsatellite Instability Compatible with Liquid Biopsies</a:t>
            </a:r>
          </a:p>
          <a:p>
            <a:pPr marL="0" indent="0">
              <a:buNone/>
            </a:pPr>
            <a:endParaRPr lang="en-US" sz="4200" dirty="0"/>
          </a:p>
          <a:p>
            <a:pPr marL="0" indent="0">
              <a:buNone/>
            </a:pPr>
            <a:r>
              <a:rPr lang="en-US" sz="4400" dirty="0"/>
              <a:t>A.B. Silveira, F-C. </a:t>
            </a:r>
            <a:r>
              <a:rPr lang="en-US" sz="4400" dirty="0" err="1"/>
              <a:t>Bidard</a:t>
            </a:r>
            <a:r>
              <a:rPr lang="en-US" sz="4400" dirty="0"/>
              <a:t>, A. </a:t>
            </a:r>
            <a:r>
              <a:rPr lang="en-US" sz="4400" dirty="0" err="1"/>
              <a:t>Kasperek</a:t>
            </a:r>
            <a:r>
              <a:rPr lang="en-US" sz="4400" dirty="0"/>
              <a:t>, S. </a:t>
            </a:r>
            <a:r>
              <a:rPr lang="en-US" sz="4400" dirty="0" err="1"/>
              <a:t>Melaabi</a:t>
            </a:r>
            <a:r>
              <a:rPr lang="en-US" sz="4400" dirty="0"/>
              <a:t>, M-L. Tanguy, M. Rodrigues, G. </a:t>
            </a:r>
            <a:r>
              <a:rPr lang="en-US" sz="4400" dirty="0" err="1"/>
              <a:t>Bataillon</a:t>
            </a:r>
            <a:r>
              <a:rPr lang="en-US" sz="4400" dirty="0"/>
              <a:t>, L. </a:t>
            </a:r>
            <a:r>
              <a:rPr lang="en-US" sz="4400" dirty="0" err="1"/>
              <a:t>Cabel</a:t>
            </a:r>
            <a:r>
              <a:rPr lang="en-US" sz="4400" dirty="0"/>
              <a:t>, B. </a:t>
            </a:r>
            <a:r>
              <a:rPr lang="en-US" sz="4400" dirty="0" err="1"/>
              <a:t>Buecher</a:t>
            </a:r>
            <a:r>
              <a:rPr lang="en-US" sz="4400" dirty="0"/>
              <a:t>, J-Y. Pierga, C. Proudhon, M-H. Stern </a:t>
            </a:r>
          </a:p>
          <a:p>
            <a:pPr marL="0" indent="0">
              <a:buNone/>
            </a:pPr>
            <a:endParaRPr lang="en-US" sz="4200" dirty="0">
              <a:latin typeface="Arial" pitchFamily="34" charset="0"/>
              <a:cs typeface="Arial" pitchFamily="34" charset="0"/>
            </a:endParaRPr>
          </a:p>
          <a:p>
            <a:pPr marL="0" indent="0">
              <a:buFont typeface="Arial" charset="0"/>
              <a:buNone/>
              <a:defRPr/>
            </a:pPr>
            <a:r>
              <a:rPr lang="en-US" sz="4200" dirty="0">
                <a:latin typeface="Arial" pitchFamily="34" charset="0"/>
                <a:cs typeface="Arial" pitchFamily="34" charset="0"/>
              </a:rPr>
              <a:t>April 2020</a:t>
            </a:r>
            <a:endParaRPr lang="en-US" sz="42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3600" dirty="0">
                <a:hlinkClick r:id="rId2"/>
              </a:rPr>
              <a:t>https://doi.org/10.1093/clinchem/hvaa013</a:t>
            </a:r>
            <a:endParaRPr lang="en-US" sz="3600" dirty="0"/>
          </a:p>
          <a:p>
            <a:pPr marL="0" indent="0">
              <a:buFont typeface="Arial" pitchFamily="34" charset="0"/>
              <a:buNone/>
              <a:defRPr/>
            </a:pPr>
            <a:endParaRPr lang="en-US" sz="3600" dirty="0">
              <a:latin typeface="Arial" pitchFamily="34" charset="0"/>
              <a:cs typeface="Arial" pitchFamily="34" charset="0"/>
            </a:endParaRPr>
          </a:p>
          <a:p>
            <a:pPr marL="0" indent="0">
              <a:buFont typeface="Arial" pitchFamily="34" charset="0"/>
              <a:buNone/>
              <a:defRPr/>
            </a:pPr>
            <a:r>
              <a:rPr lang="en-US" sz="3800" dirty="0">
                <a:latin typeface="Arial" pitchFamily="34" charset="0"/>
                <a:cs typeface="Arial" pitchFamily="34" charset="0"/>
              </a:rPr>
              <a:t>© Copyright 2020 by the American Association for Clinical Chemistry</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6" y="1971073"/>
            <a:ext cx="3509668"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78240" y="640013"/>
            <a:ext cx="8670224" cy="400110"/>
          </a:xfrm>
          <a:prstGeom prst="rect">
            <a:avLst/>
          </a:prstGeom>
          <a:noFill/>
        </p:spPr>
        <p:txBody>
          <a:bodyPr wrap="square" rtlCol="0">
            <a:spAutoFit/>
          </a:bodyPr>
          <a:lstStyle/>
          <a:p>
            <a:r>
              <a:rPr lang="en-US" sz="2000" b="1" dirty="0">
                <a:latin typeface="+mj-lt"/>
              </a:rPr>
              <a:t>MSI detection in CRC and non-CRC tumors (ddPCR VS pentaplex test)</a:t>
            </a:r>
          </a:p>
        </p:txBody>
      </p:sp>
      <p:sp>
        <p:nvSpPr>
          <p:cNvPr id="3" name="Rectangle 2"/>
          <p:cNvSpPr/>
          <p:nvPr/>
        </p:nvSpPr>
        <p:spPr>
          <a:xfrm>
            <a:off x="2058621" y="4830149"/>
            <a:ext cx="6860445" cy="1428843"/>
          </a:xfrm>
          <a:prstGeom prst="rect">
            <a:avLst/>
          </a:prstGeom>
          <a:solidFill>
            <a:schemeClr val="bg1">
              <a:lumMod val="75000"/>
            </a:schemeClr>
          </a:solidFill>
        </p:spPr>
        <p:txBody>
          <a:bodyPr wrap="square">
            <a:spAutoFit/>
          </a:bodyPr>
          <a:lstStyle/>
          <a:p>
            <a:r>
              <a:rPr lang="en-US" sz="1200" b="1" dirty="0">
                <a:solidFill>
                  <a:srgbClr val="B11F24"/>
                </a:solidFill>
              </a:rPr>
              <a:t>Figure 2. </a:t>
            </a:r>
            <a:r>
              <a:rPr lang="en-US" sz="1200" dirty="0"/>
              <a:t>Microsatellite instability (MSI) status characterization in tumor specimens by MSI-</a:t>
            </a:r>
            <a:r>
              <a:rPr lang="en-US" sz="1200" dirty="0" err="1"/>
              <a:t>ddPCR</a:t>
            </a:r>
            <a:r>
              <a:rPr lang="en-US" sz="1200" dirty="0"/>
              <a:t>. Distribution of MSI allelic frequencies measured by BAT-26, ACVR2A, and DEFB105A/B assays in colorectal carcinoma (CRC) a) or non-CRC tumors b). Black and red dots represent samples classified as MSI or MSS by the pentaplex test, respectively. Optimized thresholds were calculated using receiver operating characteristics analysis. c) Correlation between mutant allele frequencies (MAFs) measured by MSI-ddPCR and </a:t>
            </a:r>
            <a:r>
              <a:rPr lang="en-US" sz="1200" i="1" dirty="0"/>
              <a:t>BRAF </a:t>
            </a:r>
            <a:r>
              <a:rPr lang="en-US" sz="1200" dirty="0"/>
              <a:t>V600E, </a:t>
            </a:r>
            <a:r>
              <a:rPr lang="en-US" sz="1200" i="1" dirty="0"/>
              <a:t>KRAS </a:t>
            </a:r>
            <a:r>
              <a:rPr lang="en-US" sz="1200" dirty="0"/>
              <a:t>G12/13, or </a:t>
            </a:r>
            <a:r>
              <a:rPr lang="en-US" sz="1200" i="1" dirty="0"/>
              <a:t>PIK3CA</a:t>
            </a:r>
            <a:r>
              <a:rPr lang="en-US" sz="1200" dirty="0"/>
              <a:t> H1047R ddPCR assays.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846" y="1201548"/>
            <a:ext cx="5585012" cy="3467175"/>
          </a:xfrm>
          <a:prstGeom prst="rect">
            <a:avLst/>
          </a:prstGeom>
        </p:spPr>
      </p:pic>
    </p:spTree>
    <p:extLst>
      <p:ext uri="{BB962C8B-B14F-4D97-AF65-F5344CB8AC3E}">
        <p14:creationId xmlns:p14="http://schemas.microsoft.com/office/powerpoint/2010/main" val="4593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121706" y="379271"/>
            <a:ext cx="5442930" cy="400110"/>
          </a:xfrm>
          <a:prstGeom prst="rect">
            <a:avLst/>
          </a:prstGeom>
          <a:noFill/>
        </p:spPr>
        <p:txBody>
          <a:bodyPr wrap="square" rtlCol="0">
            <a:spAutoFit/>
          </a:bodyPr>
          <a:lstStyle/>
          <a:p>
            <a:r>
              <a:rPr lang="en-US" sz="2000" b="1" dirty="0" err="1">
                <a:latin typeface="+mj-lt"/>
              </a:rPr>
              <a:t>ctDNA</a:t>
            </a:r>
            <a:r>
              <a:rPr lang="en-US" sz="2000" b="1" dirty="0">
                <a:latin typeface="+mj-lt"/>
              </a:rPr>
              <a:t> dynamics and clinical response</a:t>
            </a:r>
          </a:p>
        </p:txBody>
      </p:sp>
      <p:sp>
        <p:nvSpPr>
          <p:cNvPr id="3" name="Rectangle 2"/>
          <p:cNvSpPr/>
          <p:nvPr/>
        </p:nvSpPr>
        <p:spPr>
          <a:xfrm>
            <a:off x="2051637" y="5082126"/>
            <a:ext cx="6852761" cy="1200329"/>
          </a:xfrm>
          <a:prstGeom prst="rect">
            <a:avLst/>
          </a:prstGeom>
          <a:solidFill>
            <a:schemeClr val="bg1">
              <a:lumMod val="75000"/>
            </a:schemeClr>
          </a:solidFill>
        </p:spPr>
        <p:txBody>
          <a:bodyPr wrap="square">
            <a:spAutoFit/>
          </a:bodyPr>
          <a:lstStyle/>
          <a:p>
            <a:r>
              <a:rPr lang="en-US" sz="1200" b="1" dirty="0">
                <a:solidFill>
                  <a:srgbClr val="B11F24"/>
                </a:solidFill>
              </a:rPr>
              <a:t>Figure 3. </a:t>
            </a:r>
            <a:r>
              <a:rPr lang="en-US" sz="1200" dirty="0"/>
              <a:t>Microsatellite instability (MSI) detection in blood samples of advanced cancer patients by MSI-</a:t>
            </a:r>
            <a:r>
              <a:rPr lang="en-US" sz="1200" dirty="0" err="1"/>
              <a:t>ddPCR</a:t>
            </a:r>
            <a:r>
              <a:rPr lang="en-US" sz="1200" dirty="0"/>
              <a:t>. a) </a:t>
            </a:r>
            <a:r>
              <a:rPr lang="en-US" sz="1200" dirty="0" err="1"/>
              <a:t>ctDNA</a:t>
            </a:r>
            <a:r>
              <a:rPr lang="en-US" sz="1200" dirty="0"/>
              <a:t> dynamics in blood samples at baseline (b) and during treatment (M, month; W, week). Arrows indicate associated responses based on computed tomography scans (PR, partial response; SD, stable disease; PD, progressive disease). b) Correlation between </a:t>
            </a:r>
            <a:r>
              <a:rPr lang="en-US" sz="1200" dirty="0" err="1"/>
              <a:t>ctDNA</a:t>
            </a:r>
            <a:r>
              <a:rPr lang="en-US" sz="1200" dirty="0"/>
              <a:t> fractions estimated by MSI-ddPCR assays and ddPCR assays specifically targeting </a:t>
            </a:r>
            <a:r>
              <a:rPr lang="en-US" sz="1200" i="1" dirty="0"/>
              <a:t>BRAF</a:t>
            </a:r>
            <a:r>
              <a:rPr lang="en-US" sz="1200" dirty="0"/>
              <a:t> V600E or </a:t>
            </a:r>
            <a:r>
              <a:rPr lang="en-US" sz="1200" i="1" dirty="0"/>
              <a:t>PIK3CA</a:t>
            </a:r>
            <a:r>
              <a:rPr lang="en-US" sz="1200" dirty="0"/>
              <a:t> H1047R mutations for patients (P) 1, 2, 4, 5, and 8.</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72" y="950148"/>
            <a:ext cx="4388403" cy="3926281"/>
          </a:xfrm>
          <a:prstGeom prst="rect">
            <a:avLst/>
          </a:prstGeom>
        </p:spPr>
      </p:pic>
    </p:spTree>
    <p:extLst>
      <p:ext uri="{BB962C8B-B14F-4D97-AF65-F5344CB8AC3E}">
        <p14:creationId xmlns:p14="http://schemas.microsoft.com/office/powerpoint/2010/main" val="41685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3</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5" name="Content Placeholder 2">
            <a:extLst>
              <a:ext uri="{FF2B5EF4-FFF2-40B4-BE49-F238E27FC236}">
                <a16:creationId xmlns:a16="http://schemas.microsoft.com/office/drawing/2014/main" id="{B0425FAA-FD51-4549-91D8-1C9106318862}"/>
              </a:ext>
            </a:extLst>
          </p:cNvPr>
          <p:cNvSpPr txBox="1">
            <a:spLocks/>
          </p:cNvSpPr>
          <p:nvPr/>
        </p:nvSpPr>
        <p:spPr>
          <a:xfrm>
            <a:off x="590979" y="2270548"/>
            <a:ext cx="8853424" cy="30053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What is the rationale behind the criterion used to consider </a:t>
            </a:r>
          </a:p>
          <a:p>
            <a:pPr marL="0" indent="0">
              <a:buNone/>
            </a:pPr>
            <a:r>
              <a:rPr lang="en-US" dirty="0"/>
              <a:t>a sample as microsatellite instable ?</a:t>
            </a:r>
          </a:p>
          <a:p>
            <a:pPr marL="0" indent="0">
              <a:buNone/>
            </a:pPr>
            <a:endParaRPr lang="en-US" dirty="0"/>
          </a:p>
          <a:p>
            <a:pPr marL="457200" lvl="1" indent="0">
              <a:buFont typeface="Arial"/>
              <a:buNone/>
            </a:pPr>
            <a:endParaRPr lang="en-US" dirty="0"/>
          </a:p>
        </p:txBody>
      </p:sp>
    </p:spTree>
    <p:extLst>
      <p:ext uri="{BB962C8B-B14F-4D97-AF65-F5344CB8AC3E}">
        <p14:creationId xmlns:p14="http://schemas.microsoft.com/office/powerpoint/2010/main" val="115918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
        <p:nvSpPr>
          <p:cNvPr id="6" name="Content Placeholder 2">
            <a:extLst>
              <a:ext uri="{FF2B5EF4-FFF2-40B4-BE49-F238E27FC236}">
                <a16:creationId xmlns:a16="http://schemas.microsoft.com/office/drawing/2014/main" id="{38E841D9-15D5-44EA-BA05-0A7210F16B24}"/>
              </a:ext>
            </a:extLst>
          </p:cNvPr>
          <p:cNvSpPr txBox="1">
            <a:spLocks/>
          </p:cNvSpPr>
          <p:nvPr/>
        </p:nvSpPr>
        <p:spPr>
          <a:xfrm>
            <a:off x="63681" y="1589077"/>
            <a:ext cx="8879836" cy="41915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We developed a highly sensitive MSI-</a:t>
            </a:r>
            <a:r>
              <a:rPr lang="en-US" sz="2000" dirty="0" err="1"/>
              <a:t>ddPCR</a:t>
            </a:r>
            <a:r>
              <a:rPr lang="en-US" sz="2000" dirty="0"/>
              <a:t> approach for non-invasive detection of MSI and quantification of </a:t>
            </a:r>
            <a:r>
              <a:rPr lang="en-US" sz="2000" dirty="0" err="1"/>
              <a:t>ctDNA</a:t>
            </a:r>
            <a:endParaRPr lang="en-US" sz="2000" dirty="0"/>
          </a:p>
          <a:p>
            <a:pPr lvl="1"/>
            <a:r>
              <a:rPr lang="en-US" sz="2000" dirty="0"/>
              <a:t>MSI-</a:t>
            </a:r>
            <a:r>
              <a:rPr lang="en-US" sz="2000" dirty="0" err="1"/>
              <a:t>ddPCR</a:t>
            </a:r>
            <a:r>
              <a:rPr lang="en-US" sz="2000" dirty="0"/>
              <a:t> is suitable for high-throughput screening of patients including those with low MSI prevalence and could be used for the monitoring of response to treatment, and to improve access to personalized treatments</a:t>
            </a:r>
          </a:p>
          <a:p>
            <a:pPr lvl="1"/>
            <a:r>
              <a:rPr lang="en-US" sz="2000" dirty="0"/>
              <a:t>A cancer-specific MSI-</a:t>
            </a:r>
            <a:r>
              <a:rPr lang="en-US" sz="2000" dirty="0" err="1"/>
              <a:t>ddPCR</a:t>
            </a:r>
            <a:r>
              <a:rPr lang="en-US" sz="2000" dirty="0"/>
              <a:t> approach needs to be developed for screening of patients with other cancer types</a:t>
            </a:r>
          </a:p>
          <a:p>
            <a:pPr marL="457200" lvl="1" indent="0">
              <a:buNone/>
            </a:pPr>
            <a:endParaRPr lang="en-US" sz="2000" dirty="0">
              <a:highlight>
                <a:srgbClr val="FFFF00"/>
              </a:highlight>
            </a:endParaRPr>
          </a:p>
          <a:p>
            <a:pPr marL="457200" lvl="1" indent="0">
              <a:buNone/>
            </a:pPr>
            <a:endParaRPr lang="en-US" sz="2000" strike="sngStrike" dirty="0">
              <a:solidFill>
                <a:srgbClr val="FF0000"/>
              </a:solidFill>
              <a:highlight>
                <a:srgbClr val="FFFF00"/>
              </a:highlight>
            </a:endParaRPr>
          </a:p>
          <a:p>
            <a:pPr marL="457200" lvl="1" indent="0">
              <a:buFont typeface="Arial"/>
              <a:buNone/>
            </a:pPr>
            <a:endParaRPr lang="en-US" sz="2000" dirty="0"/>
          </a:p>
          <a:p>
            <a:pPr marL="457200" lvl="1" indent="0">
              <a:buFont typeface="Arial"/>
              <a:buNone/>
            </a:pPr>
            <a:r>
              <a:rPr lang="en-US" sz="2000" dirty="0"/>
              <a:t> </a:t>
            </a:r>
            <a:endParaRPr lang="en-US" sz="2000" dirty="0">
              <a:solidFill>
                <a:srgbClr val="FF0000"/>
              </a:solidFill>
            </a:endParaRPr>
          </a:p>
          <a:p>
            <a:pPr marL="457200" lvl="1" indent="0">
              <a:buFont typeface="Arial"/>
              <a:buNone/>
            </a:pPr>
            <a:endParaRPr lang="en-US" sz="2000" dirty="0"/>
          </a:p>
        </p:txBody>
      </p:sp>
    </p:spTree>
    <p:extLst>
      <p:ext uri="{BB962C8B-B14F-4D97-AF65-F5344CB8AC3E}">
        <p14:creationId xmlns:p14="http://schemas.microsoft.com/office/powerpoint/2010/main" val="310964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512079"/>
            <a:ext cx="7250202" cy="747396"/>
          </a:xfrm>
        </p:spPr>
        <p:txBody>
          <a:bodyPr/>
          <a:lstStyle/>
          <a:p>
            <a:r>
              <a:rPr lang="en-US" dirty="0"/>
              <a:t>Introduction</a:t>
            </a:r>
          </a:p>
        </p:txBody>
      </p:sp>
      <p:sp>
        <p:nvSpPr>
          <p:cNvPr id="3" name="Content Placeholder 2"/>
          <p:cNvSpPr>
            <a:spLocks noGrp="1"/>
          </p:cNvSpPr>
          <p:nvPr>
            <p:ph idx="4294967295"/>
          </p:nvPr>
        </p:nvSpPr>
        <p:spPr>
          <a:xfrm>
            <a:off x="83127" y="1299126"/>
            <a:ext cx="8753510" cy="4844174"/>
          </a:xfrm>
        </p:spPr>
        <p:txBody>
          <a:bodyPr>
            <a:noAutofit/>
          </a:bodyPr>
          <a:lstStyle/>
          <a:p>
            <a:pPr marL="0" indent="0">
              <a:buNone/>
            </a:pPr>
            <a:r>
              <a:rPr lang="en-US" b="1" dirty="0"/>
              <a:t>Background</a:t>
            </a:r>
          </a:p>
          <a:p>
            <a:pPr marL="0" indent="0">
              <a:buNone/>
            </a:pPr>
            <a:endParaRPr lang="en-US" sz="1000" b="1" dirty="0"/>
          </a:p>
          <a:p>
            <a:pPr marL="625475" lvl="1"/>
            <a:r>
              <a:rPr lang="en-US" sz="2000" dirty="0"/>
              <a:t>DNA mismatch repair (MMR) deficiency induces a hypermutability in short repetitive elements leading to microsatellite instable phenotype (MSI)</a:t>
            </a:r>
          </a:p>
          <a:p>
            <a:pPr marL="625475" lvl="1"/>
            <a:r>
              <a:rPr lang="en-US" sz="2000" dirty="0"/>
              <a:t>Microsatellite instability has recently emerged as a predictive pan-tumor biomarker of immunotherapy efficacy</a:t>
            </a:r>
          </a:p>
          <a:p>
            <a:pPr marL="625475" lvl="1"/>
            <a:r>
              <a:rPr lang="en-US" sz="2000" dirty="0"/>
              <a:t>The FDA approval of Pembrolizumab treatment for tumors with MSI status or MMR deficiency has stimulated the development of diagnostic tools for large-scale screening of patients including non-invasive detection from circulating tumor DNA</a:t>
            </a:r>
          </a:p>
          <a:p>
            <a:pPr marL="625475" lvl="1"/>
            <a:r>
              <a:rPr lang="en-US" sz="2000" dirty="0"/>
              <a:t>Next-generation sequencing allows MSI detection in various cancer types, including those with low MSI incidence, but is time-consuming and requires a powerful bioinformatics support.</a:t>
            </a:r>
            <a:endParaRPr lang="fr-FR" sz="2000" dirty="0"/>
          </a:p>
          <a:p>
            <a:pPr marL="0"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526749"/>
            <a:ext cx="7250202" cy="747396"/>
          </a:xfrm>
        </p:spPr>
        <p:txBody>
          <a:bodyPr/>
          <a:lstStyle/>
          <a:p>
            <a:r>
              <a:rPr lang="en-US" dirty="0"/>
              <a:t>Introduction</a:t>
            </a:r>
          </a:p>
        </p:txBody>
      </p:sp>
      <p:sp>
        <p:nvSpPr>
          <p:cNvPr id="3" name="Content Placeholder 2"/>
          <p:cNvSpPr>
            <a:spLocks noGrp="1"/>
          </p:cNvSpPr>
          <p:nvPr>
            <p:ph idx="4294967295"/>
          </p:nvPr>
        </p:nvSpPr>
        <p:spPr>
          <a:xfrm>
            <a:off x="131329" y="1405040"/>
            <a:ext cx="8929544" cy="3005323"/>
          </a:xfrm>
        </p:spPr>
        <p:txBody>
          <a:bodyPr>
            <a:noAutofit/>
          </a:bodyPr>
          <a:lstStyle/>
          <a:p>
            <a:pPr marL="0" lvl="1" indent="0">
              <a:buNone/>
            </a:pPr>
            <a:r>
              <a:rPr lang="en-US" b="1" dirty="0"/>
              <a:t>Aims</a:t>
            </a:r>
          </a:p>
          <a:p>
            <a:pPr marL="0" lvl="1" indent="0">
              <a:buNone/>
            </a:pPr>
            <a:endParaRPr lang="en-US" sz="1000" b="1" dirty="0"/>
          </a:p>
          <a:p>
            <a:pPr marL="625475" lvl="1" indent="-280988"/>
            <a:r>
              <a:rPr lang="en-US" sz="2000" dirty="0"/>
              <a:t>To develop a drop-off droplet-digital PCR (ddPCR) approach for highly sensitive detection of MSI from tissue and body fluid to be used as an affordable and rapid diagnostic tool for large screening of patients who could benefit from immunotherapy agents</a:t>
            </a:r>
          </a:p>
          <a:p>
            <a:pPr marL="625475" lvl="1" indent="-280988"/>
            <a:r>
              <a:rPr lang="en-US" sz="2000" dirty="0"/>
              <a:t>To develop a universal circulating tumor DNA (</a:t>
            </a:r>
            <a:r>
              <a:rPr lang="en-US" sz="2000" dirty="0" err="1"/>
              <a:t>ctDNA</a:t>
            </a:r>
            <a:r>
              <a:rPr lang="en-US" sz="2000" dirty="0"/>
              <a:t>) assay for MSI patient follow-up</a:t>
            </a:r>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dirty="0"/>
          </a:p>
        </p:txBody>
      </p:sp>
    </p:spTree>
    <p:extLst>
      <p:ext uri="{BB962C8B-B14F-4D97-AF65-F5344CB8AC3E}">
        <p14:creationId xmlns:p14="http://schemas.microsoft.com/office/powerpoint/2010/main" val="161123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1</a:t>
            </a:r>
          </a:p>
        </p:txBody>
      </p:sp>
      <p:sp>
        <p:nvSpPr>
          <p:cNvPr id="3" name="Content Placeholder 2"/>
          <p:cNvSpPr>
            <a:spLocks noGrp="1"/>
          </p:cNvSpPr>
          <p:nvPr>
            <p:ph idx="4294967295"/>
          </p:nvPr>
        </p:nvSpPr>
        <p:spPr>
          <a:xfrm>
            <a:off x="718116" y="2348788"/>
            <a:ext cx="8978442" cy="3005323"/>
          </a:xfrm>
        </p:spPr>
        <p:txBody>
          <a:bodyPr>
            <a:noAutofit/>
          </a:bodyPr>
          <a:lstStyle/>
          <a:p>
            <a:pPr marL="0" indent="0">
              <a:buNone/>
            </a:pPr>
            <a:r>
              <a:rPr lang="en-US" dirty="0"/>
              <a:t>What is the clinical importance of microsatellite instability detection ?</a:t>
            </a:r>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133495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 and methods</a:t>
            </a:r>
          </a:p>
        </p:txBody>
      </p:sp>
      <p:sp>
        <p:nvSpPr>
          <p:cNvPr id="3" name="Content Placeholder 2"/>
          <p:cNvSpPr>
            <a:spLocks noGrp="1"/>
          </p:cNvSpPr>
          <p:nvPr>
            <p:ph idx="4294967295"/>
          </p:nvPr>
        </p:nvSpPr>
        <p:spPr>
          <a:xfrm>
            <a:off x="-126382" y="1162841"/>
            <a:ext cx="9139549" cy="5347819"/>
          </a:xfrm>
        </p:spPr>
        <p:txBody>
          <a:bodyPr>
            <a:noAutofit/>
          </a:bodyPr>
          <a:lstStyle/>
          <a:p>
            <a:pPr marL="0" indent="0">
              <a:buNone/>
            </a:pPr>
            <a:endParaRPr lang="en-US" sz="2000" dirty="0">
              <a:solidFill>
                <a:srgbClr val="FF0000"/>
              </a:solidFill>
              <a:highlight>
                <a:srgbClr val="FFFF00"/>
              </a:highlight>
            </a:endParaRPr>
          </a:p>
          <a:p>
            <a:pPr lvl="1"/>
            <a:r>
              <a:rPr lang="en-US" sz="2000" dirty="0"/>
              <a:t>Tissue (n= 185) and plasma (n= 72)  were collected from patients with colorectal cancer (CRC) or other cancers, with known MSI status at different points of treatment (before/during therapy)</a:t>
            </a:r>
          </a:p>
          <a:p>
            <a:pPr lvl="1"/>
            <a:r>
              <a:rPr lang="en-US" sz="2000" dirty="0"/>
              <a:t>Drop-off ddPCR assays were developed for a panel of 3 microsatellite markers with long (BAT-26: 27 bp) and short sequences (ACVR2A : 8 bp and DEFB105 A/B: 9 bp)</a:t>
            </a:r>
          </a:p>
          <a:p>
            <a:pPr lvl="1"/>
            <a:r>
              <a:rPr lang="en-US" sz="2000" dirty="0"/>
              <a:t>HCT-116 and HCT-15 CRC cell lines were used as MSI controls to validate ddPCR assays</a:t>
            </a:r>
          </a:p>
          <a:p>
            <a:pPr lvl="1"/>
            <a:r>
              <a:rPr lang="en-US" sz="2000" dirty="0"/>
              <a:t>Performance of the ddPCR assays was estimated using reconstitution experiments of various ranges of mutant allelic frequency (MAF)</a:t>
            </a:r>
          </a:p>
          <a:p>
            <a:pPr lvl="1"/>
            <a:r>
              <a:rPr lang="en-US" sz="2000" dirty="0"/>
              <a:t>Receiver operating curve analyses were performed to determine MAF thresholds for microsatellite instability</a:t>
            </a:r>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186332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2</a:t>
            </a:r>
          </a:p>
        </p:txBody>
      </p:sp>
      <p:sp>
        <p:nvSpPr>
          <p:cNvPr id="3" name="Content Placeholder 2"/>
          <p:cNvSpPr>
            <a:spLocks noGrp="1"/>
          </p:cNvSpPr>
          <p:nvPr>
            <p:ph idx="4294967295"/>
          </p:nvPr>
        </p:nvSpPr>
        <p:spPr>
          <a:xfrm>
            <a:off x="106880" y="1419720"/>
            <a:ext cx="8853424" cy="3005323"/>
          </a:xfrm>
        </p:spPr>
        <p:txBody>
          <a:bodyPr>
            <a:noAutofit/>
          </a:bodyPr>
          <a:lstStyle/>
          <a:p>
            <a:pPr marL="0" indent="0">
              <a:buNone/>
            </a:pPr>
            <a:endParaRPr lang="en-US" sz="1800" dirty="0"/>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5" name="Content Placeholder 2">
            <a:extLst>
              <a:ext uri="{FF2B5EF4-FFF2-40B4-BE49-F238E27FC236}">
                <a16:creationId xmlns:a16="http://schemas.microsoft.com/office/drawing/2014/main" id="{2500AA52-95A8-4459-9F32-2F3A58D36CA1}"/>
              </a:ext>
            </a:extLst>
          </p:cNvPr>
          <p:cNvSpPr txBox="1">
            <a:spLocks/>
          </p:cNvSpPr>
          <p:nvPr/>
        </p:nvSpPr>
        <p:spPr>
          <a:xfrm>
            <a:off x="739788" y="2348788"/>
            <a:ext cx="7543599" cy="30053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What are the advantages of using ddPCR over next-generation sequencing for MSI detection?</a:t>
            </a:r>
          </a:p>
          <a:p>
            <a:pPr marL="457200" lvl="1" indent="0">
              <a:buFont typeface="Arial"/>
              <a:buNone/>
            </a:pPr>
            <a:endParaRPr lang="en-US" sz="1800" dirty="0"/>
          </a:p>
        </p:txBody>
      </p:sp>
    </p:spTree>
    <p:extLst>
      <p:ext uri="{BB962C8B-B14F-4D97-AF65-F5344CB8AC3E}">
        <p14:creationId xmlns:p14="http://schemas.microsoft.com/office/powerpoint/2010/main" val="404212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Results/Summary</a:t>
            </a:r>
          </a:p>
        </p:txBody>
      </p:sp>
      <p:sp>
        <p:nvSpPr>
          <p:cNvPr id="3" name="Content Placeholder 2"/>
          <p:cNvSpPr>
            <a:spLocks noGrp="1"/>
          </p:cNvSpPr>
          <p:nvPr>
            <p:ph idx="4294967295"/>
          </p:nvPr>
        </p:nvSpPr>
        <p:spPr>
          <a:xfrm>
            <a:off x="-56199" y="1477485"/>
            <a:ext cx="8709501" cy="4646284"/>
          </a:xfrm>
        </p:spPr>
        <p:txBody>
          <a:bodyPr>
            <a:noAutofit/>
          </a:bodyPr>
          <a:lstStyle/>
          <a:p>
            <a:pPr lvl="1"/>
            <a:r>
              <a:rPr lang="en-US" sz="2000" dirty="0"/>
              <a:t>ddPCR assays successfully detected MSI in BAT-26, ACVR2A and DEFB105 A/B with long or short mononucleotide repeats </a:t>
            </a:r>
          </a:p>
          <a:p>
            <a:pPr lvl="1"/>
            <a:r>
              <a:rPr lang="en-US" sz="2000" dirty="0"/>
              <a:t>High analytical sensitivity was achieved for the 3 ddPCR assays (&lt;0.1% MAF)</a:t>
            </a:r>
          </a:p>
          <a:p>
            <a:pPr lvl="1"/>
            <a:r>
              <a:rPr lang="en-US" sz="2000" dirty="0"/>
              <a:t>MAF thresholds for microsatellite instability were estimated (6% for BAT-26 and 1.2% for both ACVR2A and DEFB105A/B) </a:t>
            </a:r>
          </a:p>
          <a:p>
            <a:pPr lvl="1"/>
            <a:r>
              <a:rPr lang="en-US" sz="2000" dirty="0"/>
              <a:t>A sample was considered MSI when ≥2 markers out of 3 were reported unstable by ddPCR </a:t>
            </a:r>
          </a:p>
          <a:p>
            <a:pPr lvl="1"/>
            <a:r>
              <a:rPr lang="en-US" sz="2000" dirty="0"/>
              <a:t>126 CRC and 59 non-CRC formalin fixed paraffin embedded samples with known mismatch repair and microsatellite instable/microsatellite stable status were blindly analyzed using the 3 marker-ddPCR test</a:t>
            </a:r>
          </a:p>
          <a:p>
            <a:pPr marL="457200" lvl="1" indent="0">
              <a:buNone/>
            </a:pPr>
            <a:endParaRPr lang="en-US" sz="2000" strike="sngStrike" dirty="0">
              <a:solidFill>
                <a:srgbClr val="FF0000"/>
              </a:solidFill>
              <a:highlight>
                <a:srgbClr val="FFFF00"/>
              </a:highlight>
            </a:endParaRPr>
          </a:p>
          <a:p>
            <a:pPr marL="457200" lvl="1" indent="0">
              <a:buNone/>
            </a:pPr>
            <a:endParaRPr lang="en-US" sz="2000" dirty="0"/>
          </a:p>
          <a:p>
            <a:pPr marL="457200" lvl="1" indent="0">
              <a:buNone/>
            </a:pPr>
            <a:r>
              <a:rPr lang="en-US" sz="2000" dirty="0"/>
              <a:t> </a:t>
            </a:r>
            <a:endParaRPr lang="en-US" sz="2000" dirty="0">
              <a:solidFill>
                <a:srgbClr val="FF0000"/>
              </a:solidFill>
            </a:endParaRP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Tree>
    <p:extLst>
      <p:ext uri="{BB962C8B-B14F-4D97-AF65-F5344CB8AC3E}">
        <p14:creationId xmlns:p14="http://schemas.microsoft.com/office/powerpoint/2010/main" val="239399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Results-summary</a:t>
            </a:r>
          </a:p>
        </p:txBody>
      </p:sp>
      <p:sp>
        <p:nvSpPr>
          <p:cNvPr id="3" name="Content Placeholder 2"/>
          <p:cNvSpPr>
            <a:spLocks noGrp="1"/>
          </p:cNvSpPr>
          <p:nvPr>
            <p:ph idx="4294967295"/>
          </p:nvPr>
        </p:nvSpPr>
        <p:spPr>
          <a:xfrm>
            <a:off x="-20259" y="1475793"/>
            <a:ext cx="8699721" cy="4191530"/>
          </a:xfrm>
        </p:spPr>
        <p:txBody>
          <a:bodyPr>
            <a:noAutofit/>
          </a:bodyPr>
          <a:lstStyle/>
          <a:p>
            <a:pPr lvl="1"/>
            <a:r>
              <a:rPr lang="en-US" sz="2000" dirty="0"/>
              <a:t>High concordance was observed between MSI status determination by the 3-marker ddPCR test and the reference pentaplex test (100% for colorectal tumors and 93% for other tumor types)</a:t>
            </a:r>
          </a:p>
          <a:p>
            <a:pPr lvl="1"/>
            <a:r>
              <a:rPr lang="en-US" sz="2000" dirty="0"/>
              <a:t>The dynamic of circulating tumor DNA from MSI CRC/endometrial blood samples showed good correlations with clinical response</a:t>
            </a:r>
          </a:p>
          <a:p>
            <a:pPr lvl="1"/>
            <a:r>
              <a:rPr lang="en-US" sz="2000" dirty="0"/>
              <a:t>The 3 ddPCR assays showed 100% clinical specificity when tested on MSS </a:t>
            </a:r>
            <a:r>
              <a:rPr lang="en-US" sz="2000" dirty="0" err="1"/>
              <a:t>ctDNA</a:t>
            </a:r>
            <a:r>
              <a:rPr lang="en-US" sz="2000" dirty="0"/>
              <a:t> samples with advanced tumors and from healthy donors</a:t>
            </a:r>
          </a:p>
          <a:p>
            <a:pPr lvl="1"/>
            <a:r>
              <a:rPr lang="en-US" sz="2000" dirty="0"/>
              <a:t>MAFs from MSI-ddPCR assays were highly correlated (r ≥ 0.99) with ddPCR MAFs from other </a:t>
            </a:r>
            <a:r>
              <a:rPr lang="en-US" sz="2000" dirty="0" err="1"/>
              <a:t>ctDNA</a:t>
            </a:r>
            <a:r>
              <a:rPr lang="en-US" sz="2000" dirty="0"/>
              <a:t> markers (</a:t>
            </a:r>
            <a:r>
              <a:rPr lang="en-US" sz="2000" i="1" dirty="0"/>
              <a:t>BRAF</a:t>
            </a:r>
            <a:r>
              <a:rPr lang="en-US" sz="2000" dirty="0"/>
              <a:t> V600E and </a:t>
            </a:r>
            <a:r>
              <a:rPr lang="en-US" sz="2000" i="1" dirty="0"/>
              <a:t>PIK3CA</a:t>
            </a:r>
            <a:r>
              <a:rPr lang="en-US" sz="2000" dirty="0"/>
              <a:t> H1047R)</a:t>
            </a:r>
            <a:endParaRPr lang="en-US" sz="4800" dirty="0">
              <a:highlight>
                <a:srgbClr val="FFFF00"/>
              </a:highlight>
            </a:endParaRPr>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Tree>
    <p:extLst>
      <p:ext uri="{BB962C8B-B14F-4D97-AF65-F5344CB8AC3E}">
        <p14:creationId xmlns:p14="http://schemas.microsoft.com/office/powerpoint/2010/main" val="91090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69401" y="634147"/>
            <a:ext cx="8728902" cy="400110"/>
          </a:xfrm>
          <a:prstGeom prst="rect">
            <a:avLst/>
          </a:prstGeom>
          <a:noFill/>
        </p:spPr>
        <p:txBody>
          <a:bodyPr wrap="square" rtlCol="0">
            <a:spAutoFit/>
          </a:bodyPr>
          <a:lstStyle/>
          <a:p>
            <a:r>
              <a:rPr lang="en-US" sz="2000" b="1" dirty="0">
                <a:latin typeface="+mj-lt"/>
              </a:rPr>
              <a:t>Drop-off ddPCR assays : principle and performance on cell lines</a:t>
            </a:r>
          </a:p>
        </p:txBody>
      </p:sp>
      <p:sp>
        <p:nvSpPr>
          <p:cNvPr id="3" name="Rectangle 2"/>
          <p:cNvSpPr/>
          <p:nvPr/>
        </p:nvSpPr>
        <p:spPr>
          <a:xfrm>
            <a:off x="2071236" y="4567101"/>
            <a:ext cx="6796878" cy="1415772"/>
          </a:xfrm>
          <a:prstGeom prst="rect">
            <a:avLst/>
          </a:prstGeom>
          <a:solidFill>
            <a:schemeClr val="bg1">
              <a:lumMod val="75000"/>
            </a:schemeClr>
          </a:solidFill>
        </p:spPr>
        <p:txBody>
          <a:bodyPr wrap="square">
            <a:spAutoFit/>
          </a:bodyPr>
          <a:lstStyle/>
          <a:p>
            <a:pPr algn="just"/>
            <a:r>
              <a:rPr lang="en-US" sz="1200" b="1" dirty="0">
                <a:solidFill>
                  <a:srgbClr val="B11F24"/>
                </a:solidFill>
              </a:rPr>
              <a:t>Figure 1.</a:t>
            </a:r>
            <a:r>
              <a:rPr lang="en-US" sz="1200" dirty="0"/>
              <a:t> Microsatellite instability (MSI)-ddPCR drop-off assays. a) Schematic representation of the principle of the method. The MSI probe recognizes only the wild-type allele, whereas the REF probe recognizes wild-type and mutant alleles. MSI phenotype will be characterized by droplets positive for the REF but not by the MSI probes. b) 2D scatter plots of BAT-26, ACVR2A, and DEFB105A/B assays using 10% dilutions of HCT-116 or HCT-15 MSI CRC cell lines in WT DNA. Droplets containing wild type (WT), MSI alleles and no DNA template are indicated as blue, green, and gray clusters, respectively.</a:t>
            </a:r>
            <a:endParaRPr lang="en-US" sz="2000" b="1" dirty="0">
              <a:solidFill>
                <a:srgbClr val="C00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32" y="1416115"/>
            <a:ext cx="8480386" cy="2769128"/>
          </a:xfrm>
          <a:prstGeom prst="rect">
            <a:avLst/>
          </a:prstGeom>
        </p:spPr>
      </p:pic>
    </p:spTree>
    <p:extLst>
      <p:ext uri="{BB962C8B-B14F-4D97-AF65-F5344CB8AC3E}">
        <p14:creationId xmlns:p14="http://schemas.microsoft.com/office/powerpoint/2010/main" val="3828768072"/>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TotalTime>
  <Words>1050</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Times New Roman</vt:lpstr>
      <vt:lpstr>Office Theme</vt:lpstr>
      <vt:lpstr>PowerPoint Presentation</vt:lpstr>
      <vt:lpstr>Introduction</vt:lpstr>
      <vt:lpstr>Introduction</vt:lpstr>
      <vt:lpstr>Question 1</vt:lpstr>
      <vt:lpstr>Material and methods</vt:lpstr>
      <vt:lpstr>Question 2</vt:lpstr>
      <vt:lpstr>Results/Summary</vt:lpstr>
      <vt:lpstr>Results-summary</vt:lpstr>
      <vt:lpstr>PowerPoint Presentation</vt:lpstr>
      <vt:lpstr>PowerPoint Presentation</vt:lpstr>
      <vt:lpstr>PowerPoint Presentation</vt:lpstr>
      <vt:lpstr>Question 3</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240</cp:revision>
  <dcterms:created xsi:type="dcterms:W3CDTF">2014-07-07T15:02:10Z</dcterms:created>
  <dcterms:modified xsi:type="dcterms:W3CDTF">2020-04-27T14:37:37Z</dcterms:modified>
</cp:coreProperties>
</file>