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4" r:id="rId3"/>
    <p:sldId id="265" r:id="rId4"/>
    <p:sldId id="257" r:id="rId5"/>
    <p:sldId id="269" r:id="rId6"/>
    <p:sldId id="267" r:id="rId7"/>
    <p:sldId id="258" r:id="rId8"/>
    <p:sldId id="270" r:id="rId9"/>
    <p:sldId id="271" r:id="rId10"/>
    <p:sldId id="275" r:id="rId11"/>
    <p:sldId id="272" r:id="rId12"/>
    <p:sldId id="273" r:id="rId13"/>
    <p:sldId id="274" r:id="rId14"/>
    <p:sldId id="261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4"/>
    <p:restoredTop sz="86866" autoAdjust="0"/>
  </p:normalViewPr>
  <p:slideViewPr>
    <p:cSldViewPr snapToGrid="0" snapToObjects="1">
      <p:cViewPr varScale="1">
        <p:scale>
          <a:sx n="58" d="100"/>
          <a:sy n="58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Highlights needs</a:t>
            </a:r>
            <a:r>
              <a:rPr lang="en-US" baseline="0" dirty="0"/>
              <a:t> for individual risk assessment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93/clinchem/hvaa1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4200" b="1" dirty="0"/>
              <a:t>Evaluation of the Risk of Laboratory Microbial Contamination During Routine Testing in Automated Clinical Chemistry and Microbiology Laboratories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C.W. Farnsworth, M.A. Wallace, A. Liu, A.M. Gronowski, C.-A. Burnham, and M.L. Yarbrough 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September 2020</a:t>
            </a:r>
            <a:endParaRPr lang="en-US" sz="4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400" dirty="0">
                <a:hlinkClick r:id="rId2"/>
              </a:rPr>
              <a:t>https://doi.org/10.1093/clinchem/hvaa128</a:t>
            </a:r>
            <a:endParaRPr lang="en-US" sz="4400" dirty="0"/>
          </a:p>
          <a:p>
            <a:pPr marL="0" indent="0">
              <a:buFont typeface="Arial" pitchFamily="34" charset="0"/>
              <a:buNone/>
              <a:defRPr/>
            </a:pP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© Copyright 2020 by the American Association for Clinical Chemistry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77A9C-A8BB-4FF5-90A0-7DCA2A0786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1073"/>
            <a:ext cx="3509669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46" y="471540"/>
            <a:ext cx="682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Number of observed improper hand hygiene and PPE misuse by laboratory workers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7689" y="6102731"/>
            <a:ext cx="58887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3</a:t>
            </a:r>
            <a:r>
              <a:rPr lang="en-US" dirty="0">
                <a:solidFill>
                  <a:srgbClr val="B11F24"/>
                </a:solidFill>
              </a:rPr>
              <a:t>. Examination of contamination of lab workers and TLA with </a:t>
            </a:r>
            <a:r>
              <a:rPr lang="en-US" dirty="0" err="1">
                <a:solidFill>
                  <a:srgbClr val="B11F24"/>
                </a:solidFill>
              </a:rPr>
              <a:t>MS2</a:t>
            </a:r>
            <a:r>
              <a:rPr lang="en-US" dirty="0">
                <a:solidFill>
                  <a:srgbClr val="B11F24"/>
                </a:solidFill>
              </a:rPr>
              <a:t> 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8A413-5E0F-1541-9739-5604BFB119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3" y="1548544"/>
            <a:ext cx="7194362" cy="44224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252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3" y="729245"/>
            <a:ext cx="7250202" cy="747396"/>
          </a:xfrm>
        </p:spPr>
        <p:txBody>
          <a:bodyPr/>
          <a:lstStyle/>
          <a:p>
            <a:r>
              <a:rPr lang="en-US" dirty="0"/>
              <a:t>Question: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48" y="2084199"/>
            <a:ext cx="8637104" cy="3794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Osaka" charset="-128"/>
              </a:rPr>
              <a:t>Given the results of this risk analysis, where should laboratorians focus their efforts when attempting to mitigate laboratory acquired infections? </a:t>
            </a:r>
          </a:p>
          <a:p>
            <a:pPr>
              <a:defRPr/>
            </a:pPr>
            <a:endParaRPr lang="en-US" dirty="0">
              <a:ea typeface="Osaka" charset="-128"/>
            </a:endParaRPr>
          </a:p>
          <a:p>
            <a:pPr lvl="1">
              <a:defRPr/>
            </a:pPr>
            <a:endParaRPr lang="en-US" dirty="0">
              <a:ea typeface="Osaka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1" y="655888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48" y="1401153"/>
            <a:ext cx="8637104" cy="432299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dirty="0">
                <a:ea typeface="Osaka" charset="-128"/>
              </a:rPr>
              <a:t>Routine analysis of highly infectious specimens with contemporary TLA presents limited risk of contamination</a:t>
            </a:r>
          </a:p>
          <a:p>
            <a:pPr>
              <a:defRPr/>
            </a:pPr>
            <a:endParaRPr lang="en-US" sz="2200" dirty="0">
              <a:ea typeface="Osaka" charset="-128"/>
            </a:endParaRPr>
          </a:p>
          <a:p>
            <a:pPr>
              <a:defRPr/>
            </a:pPr>
            <a:r>
              <a:rPr lang="en-US" sz="2200" dirty="0">
                <a:ea typeface="Osaka" charset="-128"/>
              </a:rPr>
              <a:t>“Gross contamination” transferred frequently to laboratory staff and the environment</a:t>
            </a:r>
          </a:p>
          <a:p>
            <a:pPr lvl="1">
              <a:defRPr/>
            </a:pPr>
            <a:r>
              <a:rPr lang="en-US" sz="2200" dirty="0">
                <a:ea typeface="Osaka" charset="-128"/>
              </a:rPr>
              <a:t>Computers and specimen racks were particularly high risk and should be regularly decontaminated</a:t>
            </a:r>
          </a:p>
          <a:p>
            <a:pPr>
              <a:defRPr/>
            </a:pPr>
            <a:endParaRPr lang="en-US" sz="2200" dirty="0">
              <a:ea typeface="Osaka" charset="-128"/>
            </a:endParaRPr>
          </a:p>
          <a:p>
            <a:pPr>
              <a:defRPr/>
            </a:pPr>
            <a:r>
              <a:rPr lang="en-US" sz="2200" dirty="0">
                <a:ea typeface="Osaka" charset="-128"/>
              </a:rPr>
              <a:t>PPE may be frequently misused by laboratory workers, increasing the likelihood of laboratory acquired infection</a:t>
            </a:r>
          </a:p>
          <a:p>
            <a:pPr lvl="1">
              <a:defRPr/>
            </a:pPr>
            <a:r>
              <a:rPr lang="en-US" sz="2200" dirty="0">
                <a:ea typeface="Osaka" charset="-128"/>
              </a:rPr>
              <a:t>Represents an opportunity for staff education and training about the utility of PPE</a:t>
            </a:r>
          </a:p>
          <a:p>
            <a:pPr>
              <a:defRPr/>
            </a:pPr>
            <a:endParaRPr lang="en-US" sz="2200" dirty="0">
              <a:ea typeface="Osaka" charset="-128"/>
            </a:endParaRPr>
          </a:p>
          <a:p>
            <a:pPr lvl="1">
              <a:defRPr/>
            </a:pPr>
            <a:endParaRPr lang="en-US" dirty="0">
              <a:ea typeface="Osaka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463138"/>
            <a:ext cx="7755985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more, see accompanying editorial in the same issue by JR </a:t>
            </a:r>
            <a:r>
              <a:rPr lang="en-US" dirty="0" err="1"/>
              <a:t>Genzen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Wiping the Slate Clean—Assessing Clinical Laboratory Contamination Risk</a:t>
            </a:r>
            <a:br>
              <a:rPr lang="en-US" dirty="0"/>
            </a:b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 2020;66:1128-30.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6" y="83300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96" y="1737591"/>
            <a:ext cx="8785208" cy="41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Testing of infectious specimens is routine in clinical laboratories</a:t>
            </a:r>
            <a:endParaRPr lang="en-US" sz="2100" dirty="0"/>
          </a:p>
          <a:p>
            <a:pPr lvl="1"/>
            <a:r>
              <a:rPr lang="en-US" sz="2100" dirty="0"/>
              <a:t>~1 million people in the US infected with HIV</a:t>
            </a:r>
          </a:p>
          <a:p>
            <a:pPr lvl="1"/>
            <a:r>
              <a:rPr lang="en-US" sz="2100" dirty="0"/>
              <a:t>~3 million people in the US diagnosed with HCV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Increased concern and awareness of testing high risk specimens due to Ebola and COVID-19</a:t>
            </a:r>
          </a:p>
          <a:p>
            <a:pPr lvl="1"/>
            <a:r>
              <a:rPr lang="en-US" sz="2100" dirty="0"/>
              <a:t>Many viruses are viable several days in dried blood spots</a:t>
            </a:r>
          </a:p>
          <a:p>
            <a:pPr lvl="1"/>
            <a:r>
              <a:rPr lang="en-US" sz="2100" dirty="0"/>
              <a:t>Estimated 4% of health care worker exposures are among laboratorians</a:t>
            </a:r>
          </a:p>
          <a:p>
            <a:pPr lvl="1"/>
            <a:r>
              <a:rPr lang="en-US" sz="2100" dirty="0"/>
              <a:t>Previous studies demonstrated contamination of total laboratory automation (TLA) with bloodborne viruses (HCV and HBV)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6" y="892931"/>
            <a:ext cx="7250202" cy="747396"/>
          </a:xfrm>
        </p:spPr>
        <p:txBody>
          <a:bodyPr/>
          <a:lstStyle/>
          <a:p>
            <a:r>
              <a:rPr lang="en-US" dirty="0"/>
              <a:t>Unresolved Questions: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96" y="2170886"/>
            <a:ext cx="8785208" cy="379418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Do newer engineering controls decrease risk of exposure (i.e. fully enclosed track systems on </a:t>
            </a:r>
            <a:r>
              <a:rPr lang="en-US" dirty="0" err="1"/>
              <a:t>TLA</a:t>
            </a:r>
            <a:r>
              <a:rPr lang="en-US" dirty="0"/>
              <a:t>)?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What are the potential risk points on contemporary chemistry and microbiology TLA?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ea typeface="Osaka" charset="-128"/>
              </a:rPr>
              <a:t>Outside of automation, what are other risk points for exposure in the lab environment?</a:t>
            </a:r>
          </a:p>
          <a:p>
            <a:pPr marL="457200" indent="-457200">
              <a:buAutoNum type="arabicParenR"/>
            </a:pP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48" y="974771"/>
            <a:ext cx="7250202" cy="747396"/>
          </a:xfrm>
        </p:spPr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48" y="2089046"/>
            <a:ext cx="8637104" cy="37941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ea typeface="Osaka" charset="-128"/>
              </a:rPr>
              <a:t>Assess points of risk for laboratory contamination on contemporary TLA and in the laboratory environment</a:t>
            </a:r>
          </a:p>
          <a:p>
            <a:pPr>
              <a:buFont typeface="+mj-lt"/>
              <a:buAutoNum type="arabicPeriod"/>
              <a:defRPr/>
            </a:pPr>
            <a:endParaRPr lang="en-US" sz="2800" dirty="0">
              <a:ea typeface="Osaka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Osaka" charset="-128"/>
              </a:rPr>
              <a:t>Sample acquisition/ processing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Osaka" charset="-128"/>
              </a:rPr>
              <a:t>Clinical chemistry </a:t>
            </a:r>
            <a:r>
              <a:rPr lang="en-US" sz="2800" dirty="0" err="1">
                <a:ea typeface="Osaka" charset="-128"/>
              </a:rPr>
              <a:t>TLA</a:t>
            </a:r>
            <a:r>
              <a:rPr lang="en-US" sz="2800" dirty="0">
                <a:ea typeface="Osaka" charset="-128"/>
              </a:rPr>
              <a:t> and analyzers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Osaka" charset="-128"/>
              </a:rPr>
              <a:t>Microbiology TLA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48" y="572734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48" y="1320130"/>
            <a:ext cx="8637104" cy="47527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ea typeface="Osaka" charset="-128"/>
              </a:rPr>
              <a:t>Applied fluorescent marker to outside of specimen tube to assess gross contamination</a:t>
            </a:r>
          </a:p>
          <a:p>
            <a:pPr lvl="1">
              <a:defRPr/>
            </a:pPr>
            <a:r>
              <a:rPr lang="en-US" dirty="0">
                <a:ea typeface="Osaka" charset="-128"/>
              </a:rPr>
              <a:t>Monitored by ultraviolet light</a:t>
            </a:r>
          </a:p>
          <a:p>
            <a:pPr marL="0" indent="0">
              <a:buNone/>
              <a:defRPr/>
            </a:pPr>
            <a:endParaRPr lang="en-US" dirty="0">
              <a:ea typeface="Osaka" charset="-128"/>
            </a:endParaRPr>
          </a:p>
          <a:p>
            <a:pPr>
              <a:defRPr/>
            </a:pPr>
            <a:r>
              <a:rPr lang="en-US" dirty="0">
                <a:ea typeface="Osaka" charset="-128"/>
              </a:rPr>
              <a:t>Added MS2, a non-pathogenic virus (10</a:t>
            </a:r>
            <a:r>
              <a:rPr lang="en-US" baseline="30000" dirty="0">
                <a:ea typeface="Osaka" charset="-128"/>
              </a:rPr>
              <a:t>7 </a:t>
            </a:r>
            <a:r>
              <a:rPr lang="en-US" dirty="0">
                <a:ea typeface="Osaka" charset="-128"/>
              </a:rPr>
              <a:t>pfu/mL) to a variety of matrices</a:t>
            </a:r>
          </a:p>
          <a:p>
            <a:pPr lvl="1">
              <a:defRPr/>
            </a:pPr>
            <a:r>
              <a:rPr lang="en-US" dirty="0">
                <a:ea typeface="Osaka" charset="-128"/>
              </a:rPr>
              <a:t>Blood, urine, and ESwab</a:t>
            </a:r>
          </a:p>
          <a:p>
            <a:pPr lvl="1">
              <a:defRPr/>
            </a:pPr>
            <a:r>
              <a:rPr lang="en-US" dirty="0">
                <a:ea typeface="Osaka" charset="-128"/>
              </a:rPr>
              <a:t>Monitored for </a:t>
            </a:r>
            <a:r>
              <a:rPr lang="en-US" dirty="0" err="1">
                <a:ea typeface="Osaka" charset="-128"/>
              </a:rPr>
              <a:t>MS2</a:t>
            </a:r>
            <a:r>
              <a:rPr lang="en-US" dirty="0">
                <a:ea typeface="Osaka" charset="-128"/>
              </a:rPr>
              <a:t> contamination by swabbing designated areas and performing </a:t>
            </a:r>
            <a:r>
              <a:rPr lang="en-US" dirty="0" err="1">
                <a:ea typeface="Osaka" charset="-128"/>
              </a:rPr>
              <a:t>MS2</a:t>
            </a:r>
            <a:r>
              <a:rPr lang="en-US" dirty="0">
                <a:ea typeface="Osaka" charset="-128"/>
              </a:rPr>
              <a:t> PCR on swabs</a:t>
            </a:r>
          </a:p>
          <a:p>
            <a:pPr marL="457200" lvl="1" indent="0">
              <a:buNone/>
              <a:defRPr/>
            </a:pPr>
            <a:endParaRPr lang="en-US" dirty="0">
              <a:ea typeface="Osaka" charset="-128"/>
            </a:endParaRPr>
          </a:p>
          <a:p>
            <a:pPr>
              <a:defRPr/>
            </a:pPr>
            <a:r>
              <a:rPr lang="en-US" dirty="0">
                <a:ea typeface="Osaka" charset="-128"/>
              </a:rPr>
              <a:t>Perform hand hygiene and personal protective equipment (PPE) survey of staff in chemistry and microbiology laboratories</a:t>
            </a:r>
          </a:p>
          <a:p>
            <a:pPr>
              <a:defRPr/>
            </a:pPr>
            <a:endParaRPr lang="en-US" dirty="0">
              <a:ea typeface="Osaka" charset="-128"/>
            </a:endParaRPr>
          </a:p>
          <a:p>
            <a:pPr lvl="1">
              <a:defRPr/>
            </a:pPr>
            <a:endParaRPr lang="en-US" dirty="0">
              <a:ea typeface="Osaka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4C776-E66B-D441-8C7C-65A53776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044A8A-8851-2A45-937C-20055F9A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6" y="489092"/>
            <a:ext cx="7962754" cy="747396"/>
          </a:xfrm>
        </p:spPr>
        <p:txBody>
          <a:bodyPr>
            <a:normAutofit/>
          </a:bodyPr>
          <a:lstStyle/>
          <a:p>
            <a:r>
              <a:rPr lang="en-US" sz="2400" dirty="0"/>
              <a:t>Figure 1. Experimental Design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EB64A4-4548-FE48-BC37-634D1F02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3" y="862790"/>
            <a:ext cx="7388352" cy="56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424" y="675267"/>
            <a:ext cx="645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Fluorescence transfer to laboratory workers and environment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7047" y="6102731"/>
            <a:ext cx="684018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Transfer of “fluorescence”, a surrogate for gross contamination, observed in the processing areas of the laboratory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2D3E9-F880-F242-A19E-DEC48F430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24" y="1676047"/>
            <a:ext cx="6913111" cy="37917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6C48E-BC7C-9647-BFD4-63FC48E1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885" y="1090766"/>
            <a:ext cx="1721651" cy="22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05309F-BB70-0A4A-A18D-E4CA84EE25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884" y="3697845"/>
            <a:ext cx="1721651" cy="1930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7809" y="327393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Gloved hand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8804" y="558460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Specimen rack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45" y="472974"/>
            <a:ext cx="617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Fluorescence transfer to automated  laboratory instrumentation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45" y="1303971"/>
            <a:ext cx="2525578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2</a:t>
            </a:r>
            <a:r>
              <a:rPr lang="en-US" dirty="0">
                <a:solidFill>
                  <a:srgbClr val="B11F24"/>
                </a:solidFill>
              </a:rPr>
              <a:t>. Transfer of “fluorescence”, observed on indicated TLA in microbiology and chemistry laboratories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FEDA6-1F6F-654A-A249-A4D23637E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289" y="1294887"/>
            <a:ext cx="5949807" cy="49594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6395C-A3B4-9942-BBB4-75FE6D30DE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581" y="3564287"/>
            <a:ext cx="2188524" cy="1670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476" y="547335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Barcode scanner</a:t>
            </a:r>
          </a:p>
        </p:txBody>
      </p:sp>
    </p:spTree>
    <p:extLst>
      <p:ext uri="{BB962C8B-B14F-4D97-AF65-F5344CB8AC3E}">
        <p14:creationId xmlns:p14="http://schemas.microsoft.com/office/powerpoint/2010/main" val="325366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46" y="175854"/>
            <a:ext cx="682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MS2 contamination of laboratory automation and staff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4634" y="6082250"/>
            <a:ext cx="58887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3</a:t>
            </a:r>
            <a:r>
              <a:rPr lang="en-US" dirty="0">
                <a:solidFill>
                  <a:srgbClr val="B11F24"/>
                </a:solidFill>
              </a:rPr>
              <a:t>. Analysis of contamination of laboratory workers and TLA with </a:t>
            </a:r>
            <a:r>
              <a:rPr lang="en-US" dirty="0" err="1">
                <a:solidFill>
                  <a:srgbClr val="B11F24"/>
                </a:solidFill>
              </a:rPr>
              <a:t>MS2</a:t>
            </a:r>
            <a:r>
              <a:rPr lang="en-US" dirty="0">
                <a:solidFill>
                  <a:srgbClr val="B11F24"/>
                </a:solidFill>
              </a:rPr>
              <a:t> 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A9C4D-68BA-7547-A18F-64260628E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94" y="996870"/>
            <a:ext cx="6391774" cy="48642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34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565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Unresolved Questions: </vt:lpstr>
      <vt:lpstr>Study Objective</vt:lpstr>
      <vt:lpstr>Methods</vt:lpstr>
      <vt:lpstr>Figure 1. Experimental Design</vt:lpstr>
      <vt:lpstr>PowerPoint Presentation</vt:lpstr>
      <vt:lpstr>PowerPoint Presentation</vt:lpstr>
      <vt:lpstr>PowerPoint Presentation</vt:lpstr>
      <vt:lpstr>PowerPoint Presentation</vt:lpstr>
      <vt:lpstr>Question: </vt:lpstr>
      <vt:lpstr>Discussion</vt:lpstr>
      <vt:lpstr>For more, see accompanying editorial in the same issue by JR Genzen:  Wiping the Slate Clean—Assessing Clinical Laboratory Contamination Risk Clin Chem 2020;66:1128-30.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140</cp:revision>
  <cp:lastPrinted>2020-09-29T20:12:12Z</cp:lastPrinted>
  <dcterms:created xsi:type="dcterms:W3CDTF">2014-07-07T15:02:10Z</dcterms:created>
  <dcterms:modified xsi:type="dcterms:W3CDTF">2020-10-01T14:28:18Z</dcterms:modified>
</cp:coreProperties>
</file>