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60" r:id="rId2"/>
    <p:sldId id="257" r:id="rId3"/>
    <p:sldId id="283" r:id="rId4"/>
    <p:sldId id="267" r:id="rId5"/>
    <p:sldId id="280" r:id="rId6"/>
    <p:sldId id="268" r:id="rId7"/>
    <p:sldId id="284" r:id="rId8"/>
    <p:sldId id="287" r:id="rId9"/>
    <p:sldId id="271" r:id="rId10"/>
    <p:sldId id="270" r:id="rId11"/>
    <p:sldId id="272" r:id="rId12"/>
    <p:sldId id="281" r:id="rId13"/>
    <p:sldId id="282" r:id="rId14"/>
    <p:sldId id="285" r:id="rId15"/>
    <p:sldId id="288" r:id="rId16"/>
    <p:sldId id="286" r:id="rId17"/>
    <p:sldId id="26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initials="D" lastIdx="1" clrIdx="0">
    <p:extLst>
      <p:ext uri="{19B8F6BF-5375-455C-9EA6-DF929625EA0E}">
        <p15:presenceInfo xmlns:p15="http://schemas.microsoft.com/office/powerpoint/2012/main" userId="Davi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1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55"/>
    <p:restoredTop sz="94660"/>
  </p:normalViewPr>
  <p:slideViewPr>
    <p:cSldViewPr snapToGrid="0" snapToObjects="1">
      <p:cViewPr varScale="1">
        <p:scale>
          <a:sx n="103" d="100"/>
          <a:sy n="103" d="100"/>
        </p:scale>
        <p:origin x="234" y="10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8" d="100"/>
          <a:sy n="68" d="100"/>
        </p:scale>
        <p:origin x="-26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383FFA-3E67-DB41-B3A2-21169D97D067}" type="datetimeFigureOut">
              <a:rPr lang="en-US" smtClean="0"/>
              <a:pPr/>
              <a:t>12/17/2019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0BE9DC-4AA4-B44E-8F32-4AD1D72B1777}" type="slidenum">
              <a:rPr lang="en-US" smtClean="0"/>
              <a:pPr/>
              <a:t>‹#›</a:t>
            </a:fld>
            <a:endParaRPr lang="en-US"/>
          </a:p>
        </p:txBody>
      </p:sp>
    </p:spTree>
    <p:extLst>
      <p:ext uri="{BB962C8B-B14F-4D97-AF65-F5344CB8AC3E}">
        <p14:creationId xmlns:p14="http://schemas.microsoft.com/office/powerpoint/2010/main" val="3094134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524B2-032A-9342-AADA-6B28D1DAB08B}" type="datetimeFigureOut">
              <a:rPr lang="en-US" smtClean="0"/>
              <a:pPr/>
              <a:t>12/17/2019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CF8BBE-5964-3B4B-9F39-2C8B2758F633}" type="slidenum">
              <a:rPr lang="en-US" smtClean="0"/>
              <a:pPr/>
              <a:t>‹#›</a:t>
            </a:fld>
            <a:endParaRPr lang="en-US"/>
          </a:p>
        </p:txBody>
      </p:sp>
    </p:spTree>
    <p:extLst>
      <p:ext uri="{BB962C8B-B14F-4D97-AF65-F5344CB8AC3E}">
        <p14:creationId xmlns:p14="http://schemas.microsoft.com/office/powerpoint/2010/main" val="134856051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3.png"/><Relationship Id="rId7" Type="http://schemas.openxmlformats.org/officeDocument/2006/relationships/hyperlink" Target="https://www.facebook.com/ClinicalChemistry" TargetMode="External"/><Relationship Id="rId2" Type="http://schemas.openxmlformats.org/officeDocument/2006/relationships/hyperlink" Target="https://www.youtube.com/user/ClinicalChemistry" TargetMode="Externa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twitter.com/Clin_Chem_AACC"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380" y="3836"/>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sz="2000">
                <a:solidFill>
                  <a:schemeClr val="accent4"/>
                </a:solidFill>
                <a:latin typeface="Arial"/>
                <a:cs typeface="Arial"/>
              </a:defRPr>
            </a:lvl1pPr>
          </a:lstStyle>
          <a:p>
            <a:fld id="{B897C2A1-9313-CA4F-AEA9-36A479C1E1AD}" type="slidenum">
              <a:rPr lang="en-US" smtClean="0"/>
              <a:pPr/>
              <a:t>‹#›</a:t>
            </a:fld>
            <a:endParaRPr lang="en-US" dirty="0"/>
          </a:p>
        </p:txBody>
      </p:sp>
      <p:sp>
        <p:nvSpPr>
          <p:cNvPr id="12" name="Title 1"/>
          <p:cNvSpPr txBox="1">
            <a:spLocks/>
          </p:cNvSpPr>
          <p:nvPr userDrawn="1"/>
        </p:nvSpPr>
        <p:spPr>
          <a:xfrm>
            <a:off x="685800" y="1328968"/>
            <a:ext cx="3304744" cy="3911456"/>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3600" b="1" kern="1200">
                <a:solidFill>
                  <a:srgbClr val="1F1F1F"/>
                </a:solidFill>
                <a:latin typeface="Arial"/>
                <a:ea typeface="+mj-ea"/>
                <a:cs typeface="Arial"/>
              </a:defRPr>
            </a:lvl1pPr>
          </a:lstStyle>
          <a:p>
            <a:br>
              <a:rPr lang="en-US" sz="4000">
                <a:solidFill>
                  <a:schemeClr val="bg1">
                    <a:lumMod val="50000"/>
                  </a:schemeClr>
                </a:solidFill>
              </a:rPr>
            </a:br>
            <a:endParaRPr lang="en-US" sz="6700" dirty="0">
              <a:solidFill>
                <a:schemeClr val="bg1">
                  <a:lumMod val="50000"/>
                </a:schemeClr>
              </a:solidFill>
            </a:endParaRPr>
          </a:p>
        </p:txBody>
      </p:sp>
      <p:sp>
        <p:nvSpPr>
          <p:cNvPr id="2" name="TextBox 1"/>
          <p:cNvSpPr txBox="1"/>
          <p:nvPr userDrawn="1"/>
        </p:nvSpPr>
        <p:spPr>
          <a:xfrm>
            <a:off x="-1380" y="867303"/>
            <a:ext cx="9144000" cy="923330"/>
          </a:xfrm>
          <a:prstGeom prst="rect">
            <a:avLst/>
          </a:prstGeom>
          <a:solidFill>
            <a:schemeClr val="bg1">
              <a:lumMod val="75000"/>
            </a:schemeClr>
          </a:solidFill>
        </p:spPr>
        <p:txBody>
          <a:bodyPr wrap="square" rtlCol="0">
            <a:spAutoFit/>
          </a:bodyPr>
          <a:lstStyle/>
          <a:p>
            <a:pPr algn="ctr"/>
            <a:r>
              <a:rPr lang="en-US" sz="5400" b="0" dirty="0">
                <a:solidFill>
                  <a:srgbClr val="B11F24"/>
                </a:solidFill>
              </a:rPr>
              <a:t>Journal Club</a:t>
            </a:r>
          </a:p>
        </p:txBody>
      </p:sp>
      <p:pic>
        <p:nvPicPr>
          <p:cNvPr id="8" name="Picture 7" descr="AACC+tag_horiz_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657" y="199780"/>
            <a:ext cx="2386209" cy="392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20800"/>
            <a:ext cx="20574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20800"/>
            <a:ext cx="60198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
        <p:nvSpPr>
          <p:cNvPr id="5" name="Title 1"/>
          <p:cNvSpPr>
            <a:spLocks noGrp="1"/>
          </p:cNvSpPr>
          <p:nvPr>
            <p:ph type="title"/>
          </p:nvPr>
        </p:nvSpPr>
        <p:spPr>
          <a:xfrm>
            <a:off x="1303175" y="693855"/>
            <a:ext cx="7250202" cy="747396"/>
          </a:xfrm>
        </p:spPr>
        <p:txBody>
          <a:bodyPr/>
          <a:lstStyle/>
          <a:p>
            <a:r>
              <a:rPr lang="en-US" dirty="0"/>
              <a:t>Slide headline goes here</a:t>
            </a:r>
          </a:p>
        </p:txBody>
      </p:sp>
      <p:sp>
        <p:nvSpPr>
          <p:cNvPr id="7" name="Content Placeholder 2"/>
          <p:cNvSpPr>
            <a:spLocks noGrp="1"/>
          </p:cNvSpPr>
          <p:nvPr>
            <p:ph idx="1"/>
          </p:nvPr>
        </p:nvSpPr>
        <p:spPr>
          <a:xfrm>
            <a:off x="1303175" y="1441251"/>
            <a:ext cx="7250202" cy="3794183"/>
          </a:xfrm>
        </p:spPr>
        <p:txBody>
          <a:bodyPr/>
          <a:lstStyle/>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marL="0" indent="0">
              <a:buNone/>
            </a:pPr>
            <a:r>
              <a:rPr lang="en-US" dirty="0"/>
              <a:t>Slide text goes here.</a:t>
            </a:r>
          </a:p>
          <a:p>
            <a:pPr lvl="1"/>
            <a:r>
              <a:rPr lang="en-US" dirty="0"/>
              <a:t>Bulleted list item</a:t>
            </a:r>
          </a:p>
          <a:p>
            <a:pPr lvl="1"/>
            <a:r>
              <a:rPr lang="en-US" dirty="0"/>
              <a:t>Bulleted list item</a:t>
            </a:r>
          </a:p>
          <a:p>
            <a:pPr lvl="1"/>
            <a:r>
              <a:rPr lang="en-US" dirty="0"/>
              <a:t>Bulleted list item</a:t>
            </a:r>
          </a:p>
          <a:p>
            <a:pPr lvl="1"/>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
        <p:nvSpPr>
          <p:cNvPr id="4" name="TextBox 1"/>
          <p:cNvSpPr txBox="1">
            <a:spLocks noChangeArrowheads="1"/>
          </p:cNvSpPr>
          <p:nvPr userDrawn="1"/>
        </p:nvSpPr>
        <p:spPr bwMode="auto">
          <a:xfrm flipH="1">
            <a:off x="1333409" y="732559"/>
            <a:ext cx="6375581"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endParaRPr lang="en-US" sz="2000" dirty="0">
              <a:solidFill>
                <a:srgbClr val="7F7F7F"/>
              </a:solidFill>
              <a:latin typeface="Times New Roman" pitchFamily="18" charset="0"/>
              <a:ea typeface="MS PGothic" pitchFamily="34" charset="-128"/>
            </a:endParaRPr>
          </a:p>
          <a:p>
            <a:pPr algn="ctr" defTabSz="914400" eaLnBrk="1" hangingPunct="1">
              <a:defRPr/>
            </a:pPr>
            <a:r>
              <a:rPr lang="en-US" sz="2400" kern="1200" dirty="0">
                <a:solidFill>
                  <a:srgbClr val="000000"/>
                </a:solidFill>
                <a:latin typeface="Arial" charset="0"/>
                <a:ea typeface="+mn-ea"/>
                <a:cs typeface="Arial" charset="0"/>
              </a:rPr>
              <a:t>Thank you for participating in this month’s</a:t>
            </a:r>
          </a:p>
          <a:p>
            <a:pPr algn="ctr" defTabSz="914400" eaLnBrk="1" hangingPunct="1">
              <a:defRPr/>
            </a:pP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Journal Club.</a:t>
            </a:r>
          </a:p>
          <a:p>
            <a:pPr algn="ctr" defTabSz="914400" eaLnBrk="1" hangingPunct="1">
              <a:defRPr/>
            </a:pPr>
            <a:endParaRPr lang="en-US" sz="2400" kern="1200" dirty="0">
              <a:solidFill>
                <a:srgbClr val="0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Additional Journal Clubs are available at</a:t>
            </a:r>
          </a:p>
          <a:p>
            <a:pPr algn="ctr" defTabSz="914400" eaLnBrk="1" hangingPunct="1">
              <a:defRPr/>
            </a:pPr>
            <a:r>
              <a:rPr lang="en-US" sz="2400" kern="1200" dirty="0">
                <a:solidFill>
                  <a:srgbClr val="B11F24"/>
                </a:solidFill>
                <a:latin typeface="Arial" charset="0"/>
                <a:ea typeface="+mn-ea"/>
                <a:cs typeface="Arial" charset="0"/>
              </a:rPr>
              <a:t>www.clinchem.org</a:t>
            </a:r>
          </a:p>
          <a:p>
            <a:pPr algn="ctr" defTabSz="914400" eaLnBrk="1" hangingPunct="1">
              <a:defRPr/>
            </a:pPr>
            <a:endParaRPr lang="en-US" sz="2400" kern="1200" dirty="0">
              <a:solidFill>
                <a:srgbClr val="C00000"/>
              </a:solidFill>
              <a:latin typeface="Arial" charset="0"/>
              <a:ea typeface="+mn-ea"/>
              <a:cs typeface="Arial" charset="0"/>
            </a:endParaRPr>
          </a:p>
          <a:p>
            <a:pPr algn="ctr" defTabSz="914400" eaLnBrk="1" hangingPunct="1">
              <a:defRPr/>
            </a:pPr>
            <a:r>
              <a:rPr lang="en-US" sz="2400" kern="1200" dirty="0">
                <a:solidFill>
                  <a:srgbClr val="000000"/>
                </a:solidFill>
                <a:latin typeface="Arial" charset="0"/>
                <a:ea typeface="+mn-ea"/>
                <a:cs typeface="Arial" charset="0"/>
              </a:rPr>
              <a:t>Download the free </a:t>
            </a:r>
            <a:r>
              <a:rPr lang="en-US" sz="2400" i="1" kern="1200" dirty="0">
                <a:solidFill>
                  <a:srgbClr val="000000"/>
                </a:solidFill>
                <a:latin typeface="Arial" charset="0"/>
                <a:ea typeface="+mn-ea"/>
                <a:cs typeface="Arial" charset="0"/>
              </a:rPr>
              <a:t>Clinical Chemistry </a:t>
            </a:r>
            <a:r>
              <a:rPr lang="en-US" sz="2400" kern="1200" dirty="0">
                <a:solidFill>
                  <a:srgbClr val="000000"/>
                </a:solidFill>
                <a:latin typeface="Arial" charset="0"/>
                <a:ea typeface="+mn-ea"/>
                <a:cs typeface="Arial" charset="0"/>
              </a:rPr>
              <a:t>app </a:t>
            </a:r>
          </a:p>
          <a:p>
            <a:pPr algn="ctr" defTabSz="914400" eaLnBrk="1" hangingPunct="1">
              <a:defRPr/>
            </a:pPr>
            <a:r>
              <a:rPr lang="en-US" sz="2400" kern="1200" dirty="0">
                <a:solidFill>
                  <a:srgbClr val="000000"/>
                </a:solidFill>
                <a:latin typeface="Arial" charset="0"/>
                <a:ea typeface="+mn-ea"/>
                <a:cs typeface="Arial" charset="0"/>
              </a:rPr>
              <a:t>on iTunes for additional content!</a:t>
            </a:r>
          </a:p>
        </p:txBody>
      </p:sp>
      <p:sp>
        <p:nvSpPr>
          <p:cNvPr id="9" name="TextBox 2"/>
          <p:cNvSpPr txBox="1">
            <a:spLocks noChangeArrowheads="1"/>
          </p:cNvSpPr>
          <p:nvPr userDrawn="1"/>
        </p:nvSpPr>
        <p:spPr bwMode="auto">
          <a:xfrm>
            <a:off x="3881730" y="4300850"/>
            <a:ext cx="1270000" cy="400050"/>
          </a:xfrm>
          <a:prstGeom prst="rect">
            <a:avLst/>
          </a:prstGeom>
          <a:noFill/>
          <a:ln>
            <a:noFill/>
          </a:ln>
        </p:spPr>
        <p:txBody>
          <a:bodyPr wrap="none">
            <a:spAutoFit/>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defTabSz="914400" eaLnBrk="1" hangingPunct="1">
              <a:defRPr/>
            </a:pPr>
            <a:r>
              <a:rPr lang="en-US" sz="2000" dirty="0">
                <a:solidFill>
                  <a:srgbClr val="000000"/>
                </a:solidFill>
                <a:latin typeface="+mn-lt"/>
              </a:rPr>
              <a:t>Follow us</a:t>
            </a:r>
          </a:p>
        </p:txBody>
      </p:sp>
      <p:pic>
        <p:nvPicPr>
          <p:cNvPr id="10" name="Picture 9" descr="http://upload.wikimedia.org/wikipedia/commons/4/41/YouTube_icon_block.png">
            <a:hlinkClick r:id="rId2"/>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00942" y="4868949"/>
            <a:ext cx="457200" cy="4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icons.iconarchive.com/icons/limav/flat-gradient-social/512/Twitter-icon.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15004" y="4845879"/>
            <a:ext cx="501726" cy="50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629409" y="4868062"/>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a:hlinkClick r:id="rId7"/>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a:stretch/>
        </p:blipFill>
        <p:spPr bwMode="auto">
          <a:xfrm>
            <a:off x="3454690" y="4852947"/>
            <a:ext cx="457200" cy="48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9672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696720"/>
            <a:ext cx="5111750" cy="442944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97200"/>
            <a:ext cx="3008313" cy="3128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798319"/>
            <a:ext cx="5486400" cy="2929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3175" y="812591"/>
            <a:ext cx="7250202"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03175" y="1559987"/>
            <a:ext cx="7250202"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11850" y="6243335"/>
            <a:ext cx="730770" cy="365125"/>
          </a:xfrm>
          <a:prstGeom prst="rect">
            <a:avLst/>
          </a:prstGeom>
        </p:spPr>
        <p:txBody>
          <a:bodyPr vert="horz" lIns="91440" tIns="45720" rIns="91440" bIns="45720" rtlCol="0" anchor="ctr"/>
          <a:lstStyle>
            <a:lvl1pPr algn="l">
              <a:defRPr sz="2000">
                <a:solidFill>
                  <a:srgbClr val="81ADA8"/>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1935678" y="6459403"/>
            <a:ext cx="6042561" cy="0"/>
          </a:xfrm>
          <a:prstGeom prst="line">
            <a:avLst/>
          </a:prstGeom>
          <a:ln w="6350" cap="flat" cmpd="sng" algn="ctr">
            <a:solidFill>
              <a:schemeClr val="accent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6" descr="ClinChem_2lines_title_B12025.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66" y="6046297"/>
            <a:ext cx="1871134" cy="777838"/>
          </a:xfrm>
          <a:prstGeom prst="rect">
            <a:avLst/>
          </a:prstGeom>
        </p:spPr>
      </p:pic>
      <p:pic>
        <p:nvPicPr>
          <p:cNvPr id="4" name="Picture 3" descr="AACC+tag_horiz_rgb.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850927" y="276426"/>
            <a:ext cx="2023533" cy="3331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txBox="1">
            <a:spLocks/>
          </p:cNvSpPr>
          <p:nvPr/>
        </p:nvSpPr>
        <p:spPr>
          <a:xfrm>
            <a:off x="3719745" y="1971073"/>
            <a:ext cx="5343896" cy="4708408"/>
          </a:xfrm>
          <a:prstGeom prst="rect">
            <a:avLst/>
          </a:prstGeom>
          <a:solidFill>
            <a:schemeClr val="bg1"/>
          </a:solidFill>
          <a:ln w="19050">
            <a:solidFill>
              <a:schemeClr val="tx1"/>
            </a:solidFill>
          </a:ln>
        </p:spPr>
        <p:txBody>
          <a:bodyPr rtlCol="0">
            <a:normAutofit fontScale="25000" lnSpcReduction="20000"/>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buFont typeface="Arial" charset="0"/>
              <a:buNone/>
              <a:defRPr/>
            </a:pPr>
            <a:r>
              <a:rPr lang="en-US" sz="8000" b="1" dirty="0">
                <a:latin typeface="Arial" pitchFamily="34" charset="0"/>
                <a:cs typeface="Arial" pitchFamily="34" charset="0"/>
              </a:rPr>
              <a:t>Inadequate Reporting of Analytical Characteristics of Biomarkers Used in Clinical Research:</a:t>
            </a:r>
          </a:p>
          <a:p>
            <a:pPr marL="0" indent="0">
              <a:lnSpc>
                <a:spcPct val="120000"/>
              </a:lnSpc>
              <a:buFont typeface="Arial" charset="0"/>
              <a:buNone/>
              <a:defRPr/>
            </a:pPr>
            <a:r>
              <a:rPr lang="en-US" sz="8000" b="1" dirty="0">
                <a:latin typeface="Arial" pitchFamily="34" charset="0"/>
                <a:cs typeface="Arial" pitchFamily="34" charset="0"/>
              </a:rPr>
              <a:t>A Threat to Interpretation and Replication of Study Findings</a:t>
            </a:r>
            <a:endParaRPr lang="en-US" sz="8000" dirty="0">
              <a:latin typeface="Arial" pitchFamily="34" charset="0"/>
              <a:cs typeface="Arial" pitchFamily="34" charset="0"/>
            </a:endParaRPr>
          </a:p>
          <a:p>
            <a:pPr marL="0" indent="0">
              <a:buFont typeface="Arial" charset="0"/>
              <a:buNone/>
              <a:defRPr/>
            </a:pPr>
            <a:endParaRPr lang="en-US" sz="6800" dirty="0">
              <a:latin typeface="Arial" pitchFamily="34" charset="0"/>
              <a:cs typeface="Arial" pitchFamily="34" charset="0"/>
            </a:endParaRPr>
          </a:p>
          <a:p>
            <a:pPr marL="0" indent="0">
              <a:buFont typeface="Arial" charset="0"/>
              <a:buNone/>
              <a:defRPr/>
            </a:pPr>
            <a:r>
              <a:rPr lang="en-US" sz="7200" dirty="0">
                <a:latin typeface="Arial" pitchFamily="34" charset="0"/>
                <a:cs typeface="Arial" pitchFamily="34" charset="0"/>
              </a:rPr>
              <a:t>Q. Sun, K.J. Welsh, D.E. </a:t>
            </a:r>
            <a:r>
              <a:rPr lang="en-US" sz="7200" dirty="0" err="1">
                <a:latin typeface="Arial" pitchFamily="34" charset="0"/>
                <a:cs typeface="Arial" pitchFamily="34" charset="0"/>
              </a:rPr>
              <a:t>Bruns</a:t>
            </a:r>
            <a:r>
              <a:rPr lang="en-US" sz="7200" dirty="0">
                <a:latin typeface="Arial" pitchFamily="34" charset="0"/>
                <a:cs typeface="Arial" pitchFamily="34" charset="0"/>
              </a:rPr>
              <a:t>, D.B. Sacks, and Z. Zhao</a:t>
            </a:r>
          </a:p>
          <a:p>
            <a:pPr marL="0" indent="0">
              <a:buFont typeface="Arial" charset="0"/>
              <a:buNone/>
              <a:defRPr/>
            </a:pPr>
            <a:endParaRPr lang="en-US" sz="7200" dirty="0">
              <a:latin typeface="Arial" pitchFamily="34" charset="0"/>
              <a:cs typeface="Arial" pitchFamily="34" charset="0"/>
            </a:endParaRPr>
          </a:p>
          <a:p>
            <a:pPr marL="0" indent="0">
              <a:buFont typeface="Arial" charset="0"/>
              <a:buNone/>
              <a:defRPr/>
            </a:pPr>
            <a:r>
              <a:rPr lang="en-US" sz="6400" dirty="0">
                <a:latin typeface="Arial" pitchFamily="34" charset="0"/>
                <a:cs typeface="Arial" pitchFamily="34" charset="0"/>
              </a:rPr>
              <a:t>December 2019</a:t>
            </a:r>
            <a:endParaRPr lang="en-US" sz="6400" dirty="0">
              <a:solidFill>
                <a:srgbClr val="C00000"/>
              </a:solidFill>
              <a:latin typeface="Arial" pitchFamily="34" charset="0"/>
              <a:cs typeface="Arial" pitchFamily="34" charset="0"/>
            </a:endParaRPr>
          </a:p>
          <a:p>
            <a:pPr marL="0" indent="0">
              <a:buFont typeface="Arial" charset="0"/>
              <a:buNone/>
              <a:defRPr/>
            </a:pPr>
            <a:endParaRPr lang="en-US" sz="5600" b="1" dirty="0">
              <a:solidFill>
                <a:srgbClr val="C00000"/>
              </a:solidFill>
              <a:latin typeface="Arial" pitchFamily="34" charset="0"/>
              <a:cs typeface="Arial" pitchFamily="34" charset="0"/>
            </a:endParaRPr>
          </a:p>
          <a:p>
            <a:pPr marL="0" indent="0">
              <a:buFont typeface="Arial" pitchFamily="34" charset="0"/>
              <a:buNone/>
              <a:defRPr/>
            </a:pPr>
            <a:r>
              <a:rPr lang="en-US" sz="6600" dirty="0">
                <a:latin typeface="Arial" pitchFamily="34" charset="0"/>
                <a:cs typeface="Arial" pitchFamily="34" charset="0"/>
              </a:rPr>
              <a:t>www.clinchem.org/content/65/12/1554.full</a:t>
            </a:r>
          </a:p>
          <a:p>
            <a:pPr marL="0" indent="0">
              <a:buFont typeface="Arial" pitchFamily="34" charset="0"/>
              <a:buNone/>
              <a:defRPr/>
            </a:pPr>
            <a:endParaRPr lang="en-US" sz="9600" b="1" dirty="0">
              <a:latin typeface="Arial" pitchFamily="34" charset="0"/>
              <a:cs typeface="Arial" pitchFamily="34" charset="0"/>
            </a:endParaRPr>
          </a:p>
          <a:p>
            <a:pPr marL="0" indent="0">
              <a:buFont typeface="Arial" pitchFamily="34" charset="0"/>
              <a:buNone/>
              <a:defRPr/>
            </a:pPr>
            <a:r>
              <a:rPr lang="en-US" sz="5200" dirty="0">
                <a:latin typeface="Arial" pitchFamily="34" charset="0"/>
                <a:cs typeface="Arial" pitchFamily="34" charset="0"/>
              </a:rPr>
              <a:t>© Copyright 2019 by the American Association for Clinical Chemistry</a:t>
            </a:r>
          </a:p>
        </p:txBody>
      </p:sp>
      <p:pic>
        <p:nvPicPr>
          <p:cNvPr id="4" name="Picture 3">
            <a:extLst>
              <a:ext uri="{FF2B5EF4-FFF2-40B4-BE49-F238E27FC236}">
                <a16:creationId xmlns:a16="http://schemas.microsoft.com/office/drawing/2014/main" id="{85D92D5E-4121-4DE9-8D8A-6BC86F52A33D}"/>
              </a:ext>
            </a:extLst>
          </p:cNvPr>
          <p:cNvPicPr>
            <a:picLocks noChangeAspect="1"/>
          </p:cNvPicPr>
          <p:nvPr/>
        </p:nvPicPr>
        <p:blipFill>
          <a:blip r:embed="rId2"/>
          <a:stretch>
            <a:fillRect/>
          </a:stretch>
        </p:blipFill>
        <p:spPr>
          <a:xfrm>
            <a:off x="80359" y="1971074"/>
            <a:ext cx="3411340" cy="4708408"/>
          </a:xfrm>
          <a:prstGeom prst="rect">
            <a:avLst/>
          </a:prstGeom>
        </p:spPr>
      </p:pic>
    </p:spTree>
    <p:extLst>
      <p:ext uri="{BB962C8B-B14F-4D97-AF65-F5344CB8AC3E}">
        <p14:creationId xmlns:p14="http://schemas.microsoft.com/office/powerpoint/2010/main" val="2876988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10</a:t>
            </a:fld>
            <a:endParaRPr lang="en-US"/>
          </a:p>
        </p:txBody>
      </p:sp>
      <p:sp>
        <p:nvSpPr>
          <p:cNvPr id="3" name="Rectangle 2"/>
          <p:cNvSpPr/>
          <p:nvPr/>
        </p:nvSpPr>
        <p:spPr>
          <a:xfrm>
            <a:off x="1990718" y="5962129"/>
            <a:ext cx="6310444" cy="553998"/>
          </a:xfrm>
          <a:prstGeom prst="rect">
            <a:avLst/>
          </a:prstGeom>
          <a:solidFill>
            <a:schemeClr val="bg1">
              <a:lumMod val="75000"/>
            </a:schemeClr>
          </a:solidFill>
        </p:spPr>
        <p:txBody>
          <a:bodyPr wrap="square">
            <a:spAutoFit/>
          </a:bodyPr>
          <a:lstStyle/>
          <a:p>
            <a:r>
              <a:rPr lang="en-US" b="1" dirty="0">
                <a:solidFill>
                  <a:srgbClr val="B11F24"/>
                </a:solidFill>
              </a:rPr>
              <a:t>Figure 3</a:t>
            </a:r>
            <a:r>
              <a:rPr lang="en-US" dirty="0">
                <a:solidFill>
                  <a:srgbClr val="B11F24"/>
                </a:solidFill>
              </a:rPr>
              <a:t>. </a:t>
            </a:r>
          </a:p>
          <a:p>
            <a:r>
              <a:rPr lang="en-US" sz="1200" dirty="0"/>
              <a:t>Reporting rate (%) of analytic performance characteristics in 5 journals.</a:t>
            </a:r>
            <a:endParaRPr lang="en-US" sz="1200" i="1" strike="sngStrike"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324" y="1038292"/>
            <a:ext cx="7225103" cy="4915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65834" y="300667"/>
            <a:ext cx="8246016" cy="830997"/>
          </a:xfrm>
          <a:prstGeom prst="rect">
            <a:avLst/>
          </a:prstGeom>
          <a:noFill/>
        </p:spPr>
        <p:txBody>
          <a:bodyPr wrap="square" rtlCol="0">
            <a:spAutoFit/>
          </a:bodyPr>
          <a:lstStyle/>
          <a:p>
            <a:r>
              <a:rPr lang="en-US" sz="3000" b="1" dirty="0"/>
              <a:t>Results (III) </a:t>
            </a:r>
            <a:r>
              <a:rPr lang="en-US" dirty="0"/>
              <a:t>OVERALL REPORTING OF ANALYTICAL CHARACTERISTICS OF BIOMARKER TESTS, PART 2</a:t>
            </a:r>
            <a:endParaRPr lang="en-US" sz="3000" b="1"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11</a:t>
            </a:fld>
            <a:endParaRPr lang="en-US"/>
          </a:p>
        </p:txBody>
      </p:sp>
      <p:sp>
        <p:nvSpPr>
          <p:cNvPr id="7" name="TextBox 6"/>
          <p:cNvSpPr txBox="1"/>
          <p:nvPr/>
        </p:nvSpPr>
        <p:spPr>
          <a:xfrm>
            <a:off x="165833" y="459834"/>
            <a:ext cx="8595781" cy="1107996"/>
          </a:xfrm>
          <a:prstGeom prst="rect">
            <a:avLst/>
          </a:prstGeom>
          <a:noFill/>
        </p:spPr>
        <p:txBody>
          <a:bodyPr wrap="square" rtlCol="0">
            <a:spAutoFit/>
          </a:bodyPr>
          <a:lstStyle/>
          <a:p>
            <a:r>
              <a:rPr lang="en-US" sz="3000" b="1" dirty="0"/>
              <a:t>Results (IV) </a:t>
            </a:r>
            <a:r>
              <a:rPr lang="en-US" dirty="0"/>
              <a:t>REPORTING OF METHOD CHARACTERISTICS ACCORDING TO FDA REVIEW STATUS AND QUANTITATIVE/QUALITATIVE</a:t>
            </a:r>
          </a:p>
          <a:p>
            <a:r>
              <a:rPr lang="en-US" dirty="0"/>
              <a:t>NATURE OF METHODS</a:t>
            </a:r>
            <a:endParaRPr lang="en-US" sz="3000" b="1" dirty="0">
              <a:latin typeface="+mj-lt"/>
            </a:endParaRPr>
          </a:p>
        </p:txBody>
      </p:sp>
      <p:sp>
        <p:nvSpPr>
          <p:cNvPr id="3" name="Rectangle 2"/>
          <p:cNvSpPr/>
          <p:nvPr/>
        </p:nvSpPr>
        <p:spPr>
          <a:xfrm>
            <a:off x="1994297" y="5477734"/>
            <a:ext cx="6243253" cy="738664"/>
          </a:xfrm>
          <a:prstGeom prst="rect">
            <a:avLst/>
          </a:prstGeom>
          <a:solidFill>
            <a:schemeClr val="bg1">
              <a:lumMod val="75000"/>
            </a:schemeClr>
          </a:solidFill>
        </p:spPr>
        <p:txBody>
          <a:bodyPr wrap="square">
            <a:spAutoFit/>
          </a:bodyPr>
          <a:lstStyle/>
          <a:p>
            <a:r>
              <a:rPr lang="en-US" b="1" dirty="0">
                <a:solidFill>
                  <a:srgbClr val="B11F24"/>
                </a:solidFill>
              </a:rPr>
              <a:t>Figure 4</a:t>
            </a:r>
            <a:r>
              <a:rPr lang="en-US" dirty="0">
                <a:solidFill>
                  <a:srgbClr val="B11F24"/>
                </a:solidFill>
              </a:rPr>
              <a:t>. </a:t>
            </a:r>
          </a:p>
          <a:p>
            <a:r>
              <a:rPr lang="en-US" sz="1200" dirty="0">
                <a:cs typeface="Arial" panose="020B0604020202020204" pitchFamily="34" charset="0"/>
              </a:rPr>
              <a:t>Analytical characterization reporting based on (A) FDA-approval status and (B) quantitative nature of methods. Numerical scale: 0% to 25%.</a:t>
            </a:r>
            <a:r>
              <a:rPr lang="en-US" sz="1200" dirty="0"/>
              <a:t> </a:t>
            </a:r>
            <a:r>
              <a:rPr lang="en-US" sz="1200" dirty="0">
                <a:cs typeface="Arial" panose="020B0604020202020204" pitchFamily="34" charset="0"/>
              </a:rPr>
              <a:t>QC: Quality control.</a:t>
            </a:r>
            <a:endParaRPr lang="en-US" sz="1200" dirty="0">
              <a:solidFill>
                <a:srgbClr val="B11F24"/>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0" y="1879117"/>
            <a:ext cx="9144000"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12</a:t>
            </a:fld>
            <a:endParaRPr lang="en-US"/>
          </a:p>
        </p:txBody>
      </p:sp>
      <p:sp>
        <p:nvSpPr>
          <p:cNvPr id="3" name="TextBox 2"/>
          <p:cNvSpPr txBox="1"/>
          <p:nvPr/>
        </p:nvSpPr>
        <p:spPr>
          <a:xfrm>
            <a:off x="165833" y="611640"/>
            <a:ext cx="8005577" cy="830997"/>
          </a:xfrm>
          <a:prstGeom prst="rect">
            <a:avLst/>
          </a:prstGeom>
          <a:noFill/>
        </p:spPr>
        <p:txBody>
          <a:bodyPr wrap="square" rtlCol="0">
            <a:spAutoFit/>
          </a:bodyPr>
          <a:lstStyle/>
          <a:p>
            <a:r>
              <a:rPr lang="en-US" sz="3000" b="1" dirty="0"/>
              <a:t>Results (V) </a:t>
            </a:r>
            <a:r>
              <a:rPr lang="en-US" dirty="0"/>
              <a:t>ASSESSMENT OF THE EXTENT OF REPORTED</a:t>
            </a:r>
          </a:p>
          <a:p>
            <a:r>
              <a:rPr lang="en-US" dirty="0"/>
              <a:t>CHARACTERIZATIONS OF ANALYTICAL IMPRECISION</a:t>
            </a:r>
            <a:endParaRPr lang="en-US" sz="3000" b="1"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4813" y="1442637"/>
            <a:ext cx="6072435" cy="3684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994298" y="5687233"/>
            <a:ext cx="6298912" cy="738664"/>
          </a:xfrm>
          <a:prstGeom prst="rect">
            <a:avLst/>
          </a:prstGeom>
          <a:solidFill>
            <a:schemeClr val="bg1">
              <a:lumMod val="75000"/>
            </a:schemeClr>
          </a:solidFill>
        </p:spPr>
        <p:txBody>
          <a:bodyPr wrap="square">
            <a:spAutoFit/>
          </a:bodyPr>
          <a:lstStyle/>
          <a:p>
            <a:r>
              <a:rPr lang="en-US" b="1" dirty="0">
                <a:solidFill>
                  <a:srgbClr val="B11F24"/>
                </a:solidFill>
              </a:rPr>
              <a:t>Figure 5</a:t>
            </a:r>
            <a:r>
              <a:rPr lang="en-US" dirty="0">
                <a:solidFill>
                  <a:srgbClr val="B11F24"/>
                </a:solidFill>
              </a:rPr>
              <a:t>. </a:t>
            </a:r>
          </a:p>
          <a:p>
            <a:r>
              <a:rPr lang="en-US" sz="1200" dirty="0">
                <a:latin typeface="Arial" charset="0"/>
                <a:ea typeface="Arial" charset="0"/>
                <a:cs typeface="Arial" charset="0"/>
              </a:rPr>
              <a:t>Number of concentrations of </a:t>
            </a:r>
            <a:r>
              <a:rPr lang="en-US" sz="1200" dirty="0" err="1">
                <a:latin typeface="Arial" charset="0"/>
                <a:ea typeface="Arial" charset="0"/>
                <a:cs typeface="Arial" charset="0"/>
              </a:rPr>
              <a:t>analyte</a:t>
            </a:r>
            <a:r>
              <a:rPr lang="en-US" sz="1200" dirty="0">
                <a:latin typeface="Arial" charset="0"/>
                <a:ea typeface="Arial" charset="0"/>
                <a:cs typeface="Arial" charset="0"/>
              </a:rPr>
              <a:t> tested to determine imprecision of analytical method. Among the 274 papers that provided imprecision results.</a:t>
            </a:r>
            <a:endParaRPr lang="en-US" sz="1200" strike="sngStrike" dirty="0">
              <a:solidFill>
                <a:srgbClr val="FF0000"/>
              </a:solidFill>
              <a:latin typeface="Arial" charset="0"/>
              <a:ea typeface="Arial" charset="0"/>
              <a:cs typeface="Arial" charset="0"/>
            </a:endParaRPr>
          </a:p>
        </p:txBody>
      </p:sp>
    </p:spTree>
    <p:extLst>
      <p:ext uri="{BB962C8B-B14F-4D97-AF65-F5344CB8AC3E}">
        <p14:creationId xmlns:p14="http://schemas.microsoft.com/office/powerpoint/2010/main" val="87875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97C2A1-9313-CA4F-AEA9-36A479C1E1AD}" type="slidenum">
              <a:rPr lang="en-US" smtClean="0"/>
              <a:pPr/>
              <a:t>13</a:t>
            </a:fld>
            <a:endParaRPr lang="en-US"/>
          </a:p>
        </p:txBody>
      </p:sp>
      <p:sp>
        <p:nvSpPr>
          <p:cNvPr id="3" name="TextBox 2"/>
          <p:cNvSpPr txBox="1"/>
          <p:nvPr/>
        </p:nvSpPr>
        <p:spPr>
          <a:xfrm>
            <a:off x="165834" y="696003"/>
            <a:ext cx="8246016" cy="553998"/>
          </a:xfrm>
          <a:prstGeom prst="rect">
            <a:avLst/>
          </a:prstGeom>
          <a:noFill/>
        </p:spPr>
        <p:txBody>
          <a:bodyPr wrap="square" rtlCol="0">
            <a:spAutoFit/>
          </a:bodyPr>
          <a:lstStyle/>
          <a:p>
            <a:r>
              <a:rPr lang="en-US" sz="3000" b="1" dirty="0"/>
              <a:t>Results (VI) </a:t>
            </a:r>
            <a:r>
              <a:rPr lang="en-US" dirty="0"/>
              <a:t>SPECIFIC BIOMARKERS: CARDIAC TROPONIN</a:t>
            </a:r>
            <a:endParaRPr lang="en-US" sz="3000" b="1" dirty="0">
              <a:latin typeface="+mj-lt"/>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853" y="1445342"/>
            <a:ext cx="7260294" cy="394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994298" y="5864771"/>
            <a:ext cx="6298912" cy="553998"/>
          </a:xfrm>
          <a:prstGeom prst="rect">
            <a:avLst/>
          </a:prstGeom>
          <a:solidFill>
            <a:schemeClr val="bg1">
              <a:lumMod val="75000"/>
            </a:schemeClr>
          </a:solidFill>
        </p:spPr>
        <p:txBody>
          <a:bodyPr wrap="square">
            <a:spAutoFit/>
          </a:bodyPr>
          <a:lstStyle/>
          <a:p>
            <a:r>
              <a:rPr lang="en-US" b="1" dirty="0">
                <a:solidFill>
                  <a:srgbClr val="B11F24"/>
                </a:solidFill>
              </a:rPr>
              <a:t>Figure 6.</a:t>
            </a:r>
            <a:endParaRPr lang="en-US" dirty="0">
              <a:solidFill>
                <a:srgbClr val="B11F24"/>
              </a:solidFill>
            </a:endParaRPr>
          </a:p>
          <a:p>
            <a:r>
              <a:rPr lang="en-US" sz="1200" dirty="0">
                <a:latin typeface="Arial" panose="020B0604020202020204" pitchFamily="34" charset="0"/>
                <a:cs typeface="Arial" panose="020B0604020202020204" pitchFamily="34" charset="0"/>
              </a:rPr>
              <a:t>Reporting frequency in 63 cardiac troponin measurements.</a:t>
            </a:r>
            <a:endParaRPr lang="en-US" sz="1200" dirty="0"/>
          </a:p>
        </p:txBody>
      </p:sp>
    </p:spTree>
    <p:extLst>
      <p:ext uri="{BB962C8B-B14F-4D97-AF65-F5344CB8AC3E}">
        <p14:creationId xmlns:p14="http://schemas.microsoft.com/office/powerpoint/2010/main" val="2818266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Question 3</a:t>
            </a:r>
          </a:p>
        </p:txBody>
      </p:sp>
      <p:sp>
        <p:nvSpPr>
          <p:cNvPr id="3" name="Content Placeholder 2"/>
          <p:cNvSpPr>
            <a:spLocks noGrp="1"/>
          </p:cNvSpPr>
          <p:nvPr>
            <p:ph idx="4294967295"/>
          </p:nvPr>
        </p:nvSpPr>
        <p:spPr>
          <a:xfrm>
            <a:off x="760021" y="1738126"/>
            <a:ext cx="7793356" cy="4701311"/>
          </a:xfrm>
        </p:spPr>
        <p:txBody>
          <a:bodyPr>
            <a:normAutofit/>
          </a:bodyPr>
          <a:lstStyle/>
          <a:p>
            <a:pPr marL="0" indent="0">
              <a:buNone/>
            </a:pPr>
            <a:r>
              <a:rPr lang="en-US" sz="2100" dirty="0"/>
              <a:t>In reports of clinical trials of drugs, what analytical characteristics do you think should be reported for FDA-cleared measurement procedures for cardiac troponin? Glucose? How do they differ?</a:t>
            </a:r>
          </a:p>
          <a:p>
            <a:pPr marL="0" indent="0">
              <a:buNone/>
            </a:pPr>
            <a:endParaRPr lang="en-US" sz="2100" dirty="0"/>
          </a:p>
          <a:p>
            <a:pPr marL="0" indent="0">
              <a:buNone/>
            </a:pPr>
            <a:r>
              <a:rPr lang="en-US" sz="2100" dirty="0"/>
              <a:t>And what about Research-Use-Only tests? </a:t>
            </a:r>
          </a:p>
        </p:txBody>
      </p:sp>
      <p:sp>
        <p:nvSpPr>
          <p:cNvPr id="4" name="Slide Number Placeholder 3"/>
          <p:cNvSpPr>
            <a:spLocks noGrp="1"/>
          </p:cNvSpPr>
          <p:nvPr>
            <p:ph type="sldNum" sz="quarter" idx="12"/>
          </p:nvPr>
        </p:nvSpPr>
        <p:spPr/>
        <p:txBody>
          <a:bodyPr/>
          <a:lstStyle/>
          <a:p>
            <a:fld id="{B897C2A1-9313-CA4F-AEA9-36A479C1E1AD}" type="slidenum">
              <a:rPr lang="en-US" smtClean="0"/>
              <a:pPr/>
              <a:t>14</a:t>
            </a:fld>
            <a:endParaRPr lang="en-US" dirty="0"/>
          </a:p>
        </p:txBody>
      </p:sp>
    </p:spTree>
    <p:extLst>
      <p:ext uri="{BB962C8B-B14F-4D97-AF65-F5344CB8AC3E}">
        <p14:creationId xmlns:p14="http://schemas.microsoft.com/office/powerpoint/2010/main" val="395539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F83D1A-7075-4A3F-A842-DD8F48611CFF}"/>
              </a:ext>
            </a:extLst>
          </p:cNvPr>
          <p:cNvSpPr>
            <a:spLocks noGrp="1"/>
          </p:cNvSpPr>
          <p:nvPr>
            <p:ph type="sldNum" sz="quarter" idx="12"/>
          </p:nvPr>
        </p:nvSpPr>
        <p:spPr/>
        <p:txBody>
          <a:bodyPr/>
          <a:lstStyle/>
          <a:p>
            <a:fld id="{B897C2A1-9313-CA4F-AEA9-36A479C1E1AD}" type="slidenum">
              <a:rPr lang="en-US" smtClean="0"/>
              <a:pPr/>
              <a:t>15</a:t>
            </a:fld>
            <a:endParaRPr lang="en-US"/>
          </a:p>
        </p:txBody>
      </p:sp>
      <p:sp>
        <p:nvSpPr>
          <p:cNvPr id="3" name="Title 2">
            <a:extLst>
              <a:ext uri="{FF2B5EF4-FFF2-40B4-BE49-F238E27FC236}">
                <a16:creationId xmlns:a16="http://schemas.microsoft.com/office/drawing/2014/main" id="{1CFA7FA4-7209-481C-AE7A-1557A3DA2169}"/>
              </a:ext>
            </a:extLst>
          </p:cNvPr>
          <p:cNvSpPr>
            <a:spLocks noGrp="1"/>
          </p:cNvSpPr>
          <p:nvPr>
            <p:ph type="title"/>
          </p:nvPr>
        </p:nvSpPr>
        <p:spPr/>
        <p:txBody>
          <a:bodyPr>
            <a:normAutofit fontScale="90000"/>
          </a:bodyPr>
          <a:lstStyle/>
          <a:p>
            <a:r>
              <a:rPr lang="en-US" dirty="0"/>
              <a:t>Question 4 - Analytical performance of tests affects findings of clinical research: Examples</a:t>
            </a:r>
          </a:p>
        </p:txBody>
      </p:sp>
      <p:sp>
        <p:nvSpPr>
          <p:cNvPr id="4" name="Content Placeholder 3">
            <a:extLst>
              <a:ext uri="{FF2B5EF4-FFF2-40B4-BE49-F238E27FC236}">
                <a16:creationId xmlns:a16="http://schemas.microsoft.com/office/drawing/2014/main" id="{31FA66EB-20CB-4A92-9737-78389D4260E0}"/>
              </a:ext>
            </a:extLst>
          </p:cNvPr>
          <p:cNvSpPr>
            <a:spLocks noGrp="1"/>
          </p:cNvSpPr>
          <p:nvPr>
            <p:ph idx="1"/>
          </p:nvPr>
        </p:nvSpPr>
        <p:spPr>
          <a:xfrm>
            <a:off x="1307775" y="1945201"/>
            <a:ext cx="7250202" cy="3794183"/>
          </a:xfrm>
        </p:spPr>
        <p:txBody>
          <a:bodyPr>
            <a:normAutofit fontScale="85000" lnSpcReduction="10000"/>
          </a:bodyPr>
          <a:lstStyle/>
          <a:p>
            <a:r>
              <a:rPr lang="en-US" dirty="0"/>
              <a:t>The Discussion describes examples, such as</a:t>
            </a:r>
          </a:p>
          <a:p>
            <a:pPr lvl="1"/>
            <a:r>
              <a:rPr lang="en-US" dirty="0"/>
              <a:t>Inaccuracy of glucose measurements impairs ability to control plasma glucose</a:t>
            </a:r>
          </a:p>
          <a:p>
            <a:pPr lvl="1"/>
            <a:r>
              <a:rPr lang="en-US" dirty="0"/>
              <a:t>Higher limit of quantification of a test may alter the composition of the study population and thus the apparent effectiveness of a studied treatment. </a:t>
            </a:r>
          </a:p>
          <a:p>
            <a:r>
              <a:rPr lang="en-US" dirty="0"/>
              <a:t>Can you suggest ways in which</a:t>
            </a:r>
          </a:p>
          <a:p>
            <a:pPr lvl="1"/>
            <a:r>
              <a:rPr lang="en-US" dirty="0"/>
              <a:t>Inaccuracy (analytical bias and/or imprecision) affects findings of a clinical study of effectiveness of a drug?</a:t>
            </a:r>
          </a:p>
          <a:p>
            <a:pPr lvl="1"/>
            <a:r>
              <a:rPr lang="en-US" dirty="0"/>
              <a:t>High limit of quantification of a glucose measurement procedure impairs ability to control plasma glucose?</a:t>
            </a:r>
          </a:p>
        </p:txBody>
      </p:sp>
    </p:spTree>
    <p:extLst>
      <p:ext uri="{BB962C8B-B14F-4D97-AF65-F5344CB8AC3E}">
        <p14:creationId xmlns:p14="http://schemas.microsoft.com/office/powerpoint/2010/main" val="3631700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728534"/>
            <a:ext cx="8519222" cy="747396"/>
          </a:xfrm>
        </p:spPr>
        <p:txBody>
          <a:bodyPr>
            <a:normAutofit fontScale="90000"/>
          </a:bodyPr>
          <a:lstStyle/>
          <a:p>
            <a:pPr algn="ctr"/>
            <a:r>
              <a:rPr lang="en-US" dirty="0"/>
              <a:t>Replication and Application Crisis in Clinical Research</a:t>
            </a:r>
            <a:br>
              <a:rPr lang="en-US" dirty="0"/>
            </a:br>
            <a:r>
              <a:rPr lang="en-US" dirty="0"/>
              <a:t>	</a:t>
            </a:r>
            <a:r>
              <a:rPr lang="en-US" sz="2200" dirty="0"/>
              <a:t>Editorial: P.M. </a:t>
            </a:r>
            <a:r>
              <a:rPr lang="en-US" sz="2200" dirty="0" err="1"/>
              <a:t>Bossuyt</a:t>
            </a:r>
            <a:r>
              <a:rPr lang="en-US" sz="2200" dirty="0"/>
              <a:t>, </a:t>
            </a:r>
            <a:r>
              <a:rPr lang="en-US" sz="2200" dirty="0" err="1"/>
              <a:t>Clin</a:t>
            </a:r>
            <a:r>
              <a:rPr lang="en-US" sz="2200" dirty="0"/>
              <a:t> </a:t>
            </a:r>
            <a:r>
              <a:rPr lang="en-US" sz="2200" dirty="0" err="1"/>
              <a:t>Chem</a:t>
            </a:r>
            <a:r>
              <a:rPr lang="en-US" sz="2200" dirty="0"/>
              <a:t> 2019;65:1479-80)</a:t>
            </a:r>
          </a:p>
        </p:txBody>
      </p:sp>
      <p:sp>
        <p:nvSpPr>
          <p:cNvPr id="3" name="Content Placeholder 2"/>
          <p:cNvSpPr>
            <a:spLocks noGrp="1"/>
          </p:cNvSpPr>
          <p:nvPr>
            <p:ph idx="4294967295"/>
          </p:nvPr>
        </p:nvSpPr>
        <p:spPr>
          <a:xfrm>
            <a:off x="337804" y="2634177"/>
            <a:ext cx="8526633" cy="3609158"/>
          </a:xfrm>
        </p:spPr>
        <p:txBody>
          <a:bodyPr>
            <a:normAutofit fontScale="92500" lnSpcReduction="10000"/>
          </a:bodyPr>
          <a:lstStyle/>
          <a:p>
            <a:r>
              <a:rPr lang="en-US" dirty="0"/>
              <a:t>The lack of information about analytical performance of tests in published clinical studies reveals a lack of awareness of the importance of methods.</a:t>
            </a:r>
          </a:p>
          <a:p>
            <a:endParaRPr lang="en-US" dirty="0"/>
          </a:p>
          <a:p>
            <a:r>
              <a:rPr lang="en-US" dirty="0"/>
              <a:t>Actions for clinical chemists: Ask for sufficient detail on methods when acting as a reviewer, comment on methods sections with incomplete reporting in study protocols and reports.</a:t>
            </a:r>
          </a:p>
          <a:p>
            <a:endParaRPr lang="en-US" dirty="0"/>
          </a:p>
          <a:p>
            <a:r>
              <a:rPr lang="en-US" sz="2500" dirty="0"/>
              <a:t>The Editorial ends with the words, “How one measures matters.”</a:t>
            </a:r>
          </a:p>
        </p:txBody>
      </p:sp>
      <p:sp>
        <p:nvSpPr>
          <p:cNvPr id="4" name="Slide Number Placeholder 3"/>
          <p:cNvSpPr>
            <a:spLocks noGrp="1"/>
          </p:cNvSpPr>
          <p:nvPr>
            <p:ph type="sldNum" sz="quarter" idx="12"/>
          </p:nvPr>
        </p:nvSpPr>
        <p:spPr/>
        <p:txBody>
          <a:bodyPr/>
          <a:lstStyle/>
          <a:p>
            <a:fld id="{B897C2A1-9313-CA4F-AEA9-36A479C1E1AD}" type="slidenum">
              <a:rPr lang="en-US" smtClean="0"/>
              <a:pPr/>
              <a:t>16</a:t>
            </a:fld>
            <a:endParaRPr lang="en-US"/>
          </a:p>
        </p:txBody>
      </p:sp>
    </p:spTree>
    <p:extLst>
      <p:ext uri="{BB962C8B-B14F-4D97-AF65-F5344CB8AC3E}">
        <p14:creationId xmlns:p14="http://schemas.microsoft.com/office/powerpoint/2010/main" val="2073773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17</a:t>
            </a:fld>
            <a:endParaRPr lang="en-US"/>
          </a:p>
        </p:txBody>
      </p:sp>
    </p:spTree>
    <p:extLst>
      <p:ext uri="{BB962C8B-B14F-4D97-AF65-F5344CB8AC3E}">
        <p14:creationId xmlns:p14="http://schemas.microsoft.com/office/powerpoint/2010/main" val="4041850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Introduction</a:t>
            </a:r>
          </a:p>
        </p:txBody>
      </p:sp>
      <p:sp>
        <p:nvSpPr>
          <p:cNvPr id="3" name="Content Placeholder 2"/>
          <p:cNvSpPr>
            <a:spLocks noGrp="1"/>
          </p:cNvSpPr>
          <p:nvPr>
            <p:ph idx="4294967295"/>
          </p:nvPr>
        </p:nvSpPr>
        <p:spPr>
          <a:xfrm>
            <a:off x="719847" y="1273441"/>
            <a:ext cx="8232541" cy="4701311"/>
          </a:xfrm>
        </p:spPr>
        <p:txBody>
          <a:bodyPr>
            <a:noAutofit/>
          </a:bodyPr>
          <a:lstStyle/>
          <a:p>
            <a:pPr marL="0" indent="0">
              <a:buNone/>
            </a:pPr>
            <a:r>
              <a:rPr lang="en-US" sz="2100" u="sng" dirty="0"/>
              <a:t>Background</a:t>
            </a:r>
            <a:endParaRPr lang="en-US" sz="2100" dirty="0"/>
          </a:p>
          <a:p>
            <a:pPr marL="400050" lvl="1" indent="0">
              <a:buNone/>
            </a:pPr>
            <a:r>
              <a:rPr lang="en-US" sz="2100" dirty="0"/>
              <a:t>Reporting of analytical characterization of biomarker tests:</a:t>
            </a:r>
          </a:p>
          <a:p>
            <a:pPr lvl="1"/>
            <a:r>
              <a:rPr lang="en-US" sz="1800" dirty="0"/>
              <a:t>Allows readers to assess the internal validity and generalizability of clinical studies</a:t>
            </a:r>
          </a:p>
          <a:p>
            <a:pPr lvl="1"/>
            <a:r>
              <a:rPr lang="en-US" sz="1800" dirty="0"/>
              <a:t>May be absent, which may result in research waste</a:t>
            </a:r>
          </a:p>
          <a:p>
            <a:pPr lvl="1"/>
            <a:r>
              <a:rPr lang="en-US" sz="1800" dirty="0"/>
              <a:t>Has received minimal attention</a:t>
            </a:r>
          </a:p>
          <a:p>
            <a:pPr lvl="1"/>
            <a:endParaRPr lang="en-US" sz="2100" dirty="0">
              <a:solidFill>
                <a:srgbClr val="FF0000"/>
              </a:solidFill>
            </a:endParaRPr>
          </a:p>
          <a:p>
            <a:pPr>
              <a:buNone/>
            </a:pPr>
            <a:r>
              <a:rPr lang="en-US" sz="2100" u="sng" dirty="0"/>
              <a:t>Objective</a:t>
            </a:r>
            <a:r>
              <a:rPr lang="en-US" sz="2100" dirty="0"/>
              <a:t> </a:t>
            </a:r>
          </a:p>
          <a:p>
            <a:pPr lvl="1"/>
            <a:r>
              <a:rPr lang="en-US" sz="1800" dirty="0"/>
              <a:t>To assess the reporting of analytical characteristics of biomarkers used in clinical research</a:t>
            </a:r>
          </a:p>
          <a:p>
            <a:pPr lvl="1"/>
            <a:r>
              <a:rPr lang="en-US" sz="1800" dirty="0"/>
              <a:t>To evaluate the extent of reported data on assay precision</a:t>
            </a:r>
          </a:p>
        </p:txBody>
      </p:sp>
      <p:sp>
        <p:nvSpPr>
          <p:cNvPr id="4" name="Slide Number Placeholder 3"/>
          <p:cNvSpPr>
            <a:spLocks noGrp="1"/>
          </p:cNvSpPr>
          <p:nvPr>
            <p:ph type="sldNum" sz="quarter" idx="12"/>
          </p:nvPr>
        </p:nvSpPr>
        <p:spPr/>
        <p:txBody>
          <a:bodyPr/>
          <a:lstStyle/>
          <a:p>
            <a:fld id="{B897C2A1-9313-CA4F-AEA9-36A479C1E1AD}"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769392"/>
            <a:ext cx="7250202" cy="747396"/>
          </a:xfrm>
        </p:spPr>
        <p:txBody>
          <a:bodyPr/>
          <a:lstStyle/>
          <a:p>
            <a:r>
              <a:rPr lang="en-US" dirty="0"/>
              <a:t>Question 1</a:t>
            </a:r>
          </a:p>
        </p:txBody>
      </p:sp>
      <p:sp>
        <p:nvSpPr>
          <p:cNvPr id="3" name="Content Placeholder 2"/>
          <p:cNvSpPr>
            <a:spLocks noGrp="1"/>
          </p:cNvSpPr>
          <p:nvPr>
            <p:ph idx="4294967295"/>
          </p:nvPr>
        </p:nvSpPr>
        <p:spPr>
          <a:xfrm>
            <a:off x="827398" y="2652526"/>
            <a:ext cx="7793356" cy="4701311"/>
          </a:xfrm>
        </p:spPr>
        <p:txBody>
          <a:bodyPr>
            <a:normAutofit/>
          </a:bodyPr>
          <a:lstStyle/>
          <a:p>
            <a:pPr marL="0" indent="0">
              <a:buNone/>
            </a:pPr>
            <a:r>
              <a:rPr lang="en-US" sz="2100" dirty="0"/>
              <a:t>What is the current state of regulation of the reporting of analytical characteristics of biomarker tests used in clinical research?</a:t>
            </a:r>
          </a:p>
          <a:p>
            <a:pPr marL="0" indent="0">
              <a:buNone/>
            </a:pPr>
            <a:endParaRPr lang="en-US" sz="21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3</a:t>
            </a:fld>
            <a:endParaRPr lang="en-US"/>
          </a:p>
        </p:txBody>
      </p:sp>
    </p:spTree>
    <p:extLst>
      <p:ext uri="{BB962C8B-B14F-4D97-AF65-F5344CB8AC3E}">
        <p14:creationId xmlns:p14="http://schemas.microsoft.com/office/powerpoint/2010/main" val="432904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Methods (I)</a:t>
            </a:r>
          </a:p>
        </p:txBody>
      </p:sp>
      <p:sp>
        <p:nvSpPr>
          <p:cNvPr id="3" name="Content Placeholder 2"/>
          <p:cNvSpPr>
            <a:spLocks noGrp="1"/>
          </p:cNvSpPr>
          <p:nvPr>
            <p:ph idx="4294967295"/>
          </p:nvPr>
        </p:nvSpPr>
        <p:spPr>
          <a:xfrm>
            <a:off x="497628" y="1400756"/>
            <a:ext cx="8126402" cy="4626333"/>
          </a:xfrm>
        </p:spPr>
        <p:txBody>
          <a:bodyPr>
            <a:normAutofit/>
          </a:bodyPr>
          <a:lstStyle/>
          <a:p>
            <a:pPr marL="0" indent="0">
              <a:buNone/>
            </a:pPr>
            <a:r>
              <a:rPr lang="en-US" sz="2100" u="sng" dirty="0"/>
              <a:t>Search Strategy</a:t>
            </a:r>
            <a:endParaRPr lang="en-US" sz="2100" dirty="0"/>
          </a:p>
          <a:p>
            <a:pPr lvl="1"/>
            <a:r>
              <a:rPr lang="en-US" sz="1800" dirty="0"/>
              <a:t>Five journals: </a:t>
            </a:r>
            <a:r>
              <a:rPr lang="en-US" sz="1800" i="1" dirty="0"/>
              <a:t>Annals of Internal Medicine (Annals), The Journal of the American Medical Association (JAMA). The Lancet, The New England Journal of Medicine (NEJM), and PLOS Medicine (PLOS Med), 2006-2016</a:t>
            </a:r>
          </a:p>
          <a:p>
            <a:endParaRPr lang="en-US" dirty="0"/>
          </a:p>
          <a:p>
            <a:pPr lvl="1"/>
            <a:r>
              <a:rPr lang="en-US" sz="1800" dirty="0"/>
              <a:t>The archives of each journal were searched for the term “biomarker”.</a:t>
            </a:r>
          </a:p>
          <a:p>
            <a:pPr lvl="1"/>
            <a:endParaRPr lang="en-US" sz="1800" dirty="0"/>
          </a:p>
          <a:p>
            <a:pPr lvl="1"/>
            <a:r>
              <a:rPr lang="en-US" sz="1800" dirty="0"/>
              <a:t>Identified studies in which biomarkers were used</a:t>
            </a:r>
          </a:p>
          <a:p>
            <a:pPr lvl="2"/>
            <a:r>
              <a:rPr lang="en-US" sz="1800" dirty="0"/>
              <a:t>For inclusion/exclusion of patients in the study, </a:t>
            </a:r>
          </a:p>
          <a:p>
            <a:pPr lvl="2"/>
            <a:r>
              <a:rPr lang="en-US" sz="1800" dirty="0"/>
              <a:t>For classification of patients (diagnosis, response to Rx, etc.) or </a:t>
            </a:r>
          </a:p>
          <a:p>
            <a:pPr lvl="2"/>
            <a:r>
              <a:rPr lang="en-US" sz="1800" dirty="0"/>
              <a:t>As a study outcome.</a:t>
            </a:r>
          </a:p>
          <a:p>
            <a:endParaRPr lang="en-US" dirty="0"/>
          </a:p>
          <a:p>
            <a:pPr>
              <a:buNone/>
            </a:pPr>
            <a:endParaRPr lang="en-US" sz="21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Methods (II)</a:t>
            </a:r>
          </a:p>
        </p:txBody>
      </p:sp>
      <p:sp>
        <p:nvSpPr>
          <p:cNvPr id="3" name="Content Placeholder 2"/>
          <p:cNvSpPr>
            <a:spLocks noGrp="1"/>
          </p:cNvSpPr>
          <p:nvPr>
            <p:ph idx="4294967295"/>
          </p:nvPr>
        </p:nvSpPr>
        <p:spPr>
          <a:xfrm>
            <a:off x="285448" y="1204358"/>
            <a:ext cx="8126402" cy="1160891"/>
          </a:xfrm>
        </p:spPr>
        <p:txBody>
          <a:bodyPr>
            <a:noAutofit/>
          </a:bodyPr>
          <a:lstStyle/>
          <a:p>
            <a:pPr marL="0" indent="0">
              <a:buNone/>
            </a:pPr>
            <a:r>
              <a:rPr lang="en-US" sz="2200" u="sng" dirty="0"/>
              <a:t>Study selection</a:t>
            </a:r>
          </a:p>
          <a:p>
            <a:pPr marL="0" indent="0">
              <a:buNone/>
            </a:pPr>
            <a:endParaRPr lang="en-US" sz="2200" i="1" dirty="0"/>
          </a:p>
          <a:p>
            <a:pPr>
              <a:buNone/>
            </a:pPr>
            <a:endParaRPr lang="en-US" sz="2200"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5</a:t>
            </a:fld>
            <a:endParaRPr lang="en-US"/>
          </a:p>
        </p:txBody>
      </p:sp>
      <p:sp>
        <p:nvSpPr>
          <p:cNvPr id="8" name="TextBox 7"/>
          <p:cNvSpPr txBox="1"/>
          <p:nvPr/>
        </p:nvSpPr>
        <p:spPr>
          <a:xfrm>
            <a:off x="1262002" y="1779447"/>
            <a:ext cx="3837910" cy="1107996"/>
          </a:xfrm>
          <a:prstGeom prst="rect">
            <a:avLst/>
          </a:prstGeom>
          <a:noFill/>
          <a:ln>
            <a:solidFill>
              <a:srgbClr val="000000"/>
            </a:solidFill>
          </a:ln>
        </p:spPr>
        <p:txBody>
          <a:bodyPr wrap="none" rtlCol="0">
            <a:spAutoFit/>
          </a:bodyPr>
          <a:lstStyle/>
          <a:p>
            <a:r>
              <a:rPr lang="en-US" sz="1100" b="1" dirty="0">
                <a:latin typeface="Arial" panose="020B0604020202020204" pitchFamily="34" charset="0"/>
                <a:cs typeface="Arial" panose="020B0604020202020204" pitchFamily="34" charset="0"/>
              </a:rPr>
              <a:t> 604</a:t>
            </a:r>
            <a:r>
              <a:rPr lang="en-US" sz="1100" dirty="0">
                <a:latin typeface="Arial" panose="020B0604020202020204" pitchFamily="34" charset="0"/>
                <a:cs typeface="Arial" panose="020B0604020202020204" pitchFamily="34" charset="0"/>
              </a:rPr>
              <a:t> Original research articles identified in journal archives</a:t>
            </a:r>
          </a:p>
          <a:p>
            <a:pPr lvl="1"/>
            <a:r>
              <a:rPr lang="en-US" sz="1100" b="1" dirty="0">
                <a:latin typeface="Arial" panose="020B0604020202020204" pitchFamily="34" charset="0"/>
                <a:cs typeface="Arial" panose="020B0604020202020204" pitchFamily="34" charset="0"/>
              </a:rPr>
              <a:t> 66</a:t>
            </a:r>
            <a:r>
              <a:rPr lang="en-US" sz="1100" dirty="0">
                <a:latin typeface="Arial" panose="020B0604020202020204" pitchFamily="34" charset="0"/>
                <a:cs typeface="Arial" panose="020B0604020202020204" pitchFamily="34" charset="0"/>
              </a:rPr>
              <a:t>  Annals</a:t>
            </a:r>
            <a:r>
              <a:rPr lang="en-US" sz="1100" dirty="0">
                <a:solidFill>
                  <a:srgbClr val="FF0000"/>
                </a:solidFill>
                <a:latin typeface="Arial" panose="020B0604020202020204" pitchFamily="34" charset="0"/>
                <a:cs typeface="Arial" panose="020B0604020202020204" pitchFamily="34" charset="0"/>
              </a:rPr>
              <a:t> </a:t>
            </a:r>
          </a:p>
          <a:p>
            <a:pPr lvl="1"/>
            <a:r>
              <a:rPr lang="en-US" sz="1100" b="1" dirty="0">
                <a:latin typeface="Arial" panose="020B0604020202020204" pitchFamily="34" charset="0"/>
                <a:cs typeface="Arial" panose="020B0604020202020204" pitchFamily="34" charset="0"/>
              </a:rPr>
              <a:t>146</a:t>
            </a:r>
            <a:r>
              <a:rPr lang="en-US" sz="1100" dirty="0">
                <a:latin typeface="Arial" panose="020B0604020202020204" pitchFamily="34" charset="0"/>
                <a:cs typeface="Arial" panose="020B0604020202020204" pitchFamily="34" charset="0"/>
              </a:rPr>
              <a:t> JAMA</a:t>
            </a:r>
          </a:p>
          <a:p>
            <a:pPr lvl="1"/>
            <a:r>
              <a:rPr lang="en-US" sz="1100" b="1" dirty="0">
                <a:latin typeface="Arial" panose="020B0604020202020204" pitchFamily="34" charset="0"/>
                <a:cs typeface="Arial" panose="020B0604020202020204" pitchFamily="34" charset="0"/>
              </a:rPr>
              <a:t>135</a:t>
            </a:r>
            <a:r>
              <a:rPr lang="en-US" sz="1100" dirty="0">
                <a:latin typeface="Arial" panose="020B0604020202020204" pitchFamily="34" charset="0"/>
                <a:cs typeface="Arial" panose="020B0604020202020204" pitchFamily="34" charset="0"/>
              </a:rPr>
              <a:t> Lancet</a:t>
            </a:r>
          </a:p>
          <a:p>
            <a:pPr lvl="1"/>
            <a:r>
              <a:rPr lang="en-US" sz="1100" b="1" dirty="0">
                <a:latin typeface="Arial" panose="020B0604020202020204" pitchFamily="34" charset="0"/>
                <a:cs typeface="Arial" panose="020B0604020202020204" pitchFamily="34" charset="0"/>
              </a:rPr>
              <a:t>163</a:t>
            </a:r>
            <a:r>
              <a:rPr lang="en-US" sz="1100" dirty="0">
                <a:latin typeface="Arial" panose="020B0604020202020204" pitchFamily="34" charset="0"/>
                <a:cs typeface="Arial" panose="020B0604020202020204" pitchFamily="34" charset="0"/>
              </a:rPr>
              <a:t> NEJM</a:t>
            </a:r>
          </a:p>
          <a:p>
            <a:pPr lvl="1"/>
            <a:r>
              <a:rPr lang="en-US" sz="1100" b="1" dirty="0">
                <a:latin typeface="Arial" panose="020B0604020202020204" pitchFamily="34" charset="0"/>
                <a:cs typeface="Arial" panose="020B0604020202020204" pitchFamily="34" charset="0"/>
              </a:rPr>
              <a:t> 94</a:t>
            </a:r>
            <a:r>
              <a:rPr lang="en-US" sz="1100" dirty="0">
                <a:latin typeface="Arial" panose="020B0604020202020204" pitchFamily="34" charset="0"/>
                <a:cs typeface="Arial" panose="020B0604020202020204" pitchFamily="34" charset="0"/>
              </a:rPr>
              <a:t>  PLOS Med</a:t>
            </a:r>
          </a:p>
        </p:txBody>
      </p:sp>
      <p:cxnSp>
        <p:nvCxnSpPr>
          <p:cNvPr id="9" name="Straight Arrow Connector 8"/>
          <p:cNvCxnSpPr/>
          <p:nvPr/>
        </p:nvCxnSpPr>
        <p:spPr>
          <a:xfrm>
            <a:off x="3331322" y="2882027"/>
            <a:ext cx="1" cy="1600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331322" y="3720227"/>
            <a:ext cx="57726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08590" y="3146969"/>
            <a:ext cx="5054589" cy="938719"/>
          </a:xfrm>
          <a:prstGeom prst="rect">
            <a:avLst/>
          </a:prstGeom>
          <a:noFill/>
          <a:ln>
            <a:solidFill>
              <a:srgbClr val="000000"/>
            </a:solidFill>
          </a:ln>
        </p:spPr>
        <p:txBody>
          <a:bodyPr wrap="none" rtlCol="0">
            <a:spAutoFit/>
          </a:bodyPr>
          <a:lstStyle/>
          <a:p>
            <a:r>
              <a:rPr lang="en-US" sz="1100" b="1" dirty="0">
                <a:latin typeface="Arial" panose="020B0604020202020204" pitchFamily="34" charset="0"/>
                <a:cs typeface="Arial" panose="020B0604020202020204" pitchFamily="34" charset="0"/>
              </a:rPr>
              <a:t>60 </a:t>
            </a:r>
            <a:r>
              <a:rPr lang="en-US" sz="1100" dirty="0">
                <a:latin typeface="Arial" panose="020B0604020202020204" pitchFamily="34" charset="0"/>
                <a:cs typeface="Arial" panose="020B0604020202020204" pitchFamily="34" charset="0"/>
              </a:rPr>
              <a:t>Excluded articles</a:t>
            </a:r>
          </a:p>
          <a:p>
            <a:pPr lvl="1"/>
            <a:r>
              <a:rPr lang="en-US" sz="1100" b="1" dirty="0">
                <a:latin typeface="Arial" panose="020B0604020202020204" pitchFamily="34" charset="0"/>
                <a:cs typeface="Arial" panose="020B0604020202020204" pitchFamily="34" charset="0"/>
              </a:rPr>
              <a:t>  43</a:t>
            </a:r>
            <a:r>
              <a:rPr lang="en-US" sz="1100" dirty="0">
                <a:latin typeface="Arial" panose="020B0604020202020204" pitchFamily="34" charset="0"/>
                <a:cs typeface="Arial" panose="020B0604020202020204" pitchFamily="34" charset="0"/>
              </a:rPr>
              <a:t> Modeling or survey studies not involving biomarker measurement</a:t>
            </a:r>
          </a:p>
          <a:p>
            <a:pPr lvl="1"/>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14</a:t>
            </a:r>
            <a:r>
              <a:rPr lang="en-US" sz="1100" dirty="0">
                <a:latin typeface="Arial" panose="020B0604020202020204" pitchFamily="34" charset="0"/>
                <a:cs typeface="Arial" panose="020B0604020202020204" pitchFamily="34" charset="0"/>
              </a:rPr>
              <a:t> Use of </a:t>
            </a:r>
            <a:r>
              <a:rPr lang="en-US" sz="1100" dirty="0" err="1">
                <a:latin typeface="Arial" panose="020B0604020202020204" pitchFamily="34" charset="0"/>
                <a:cs typeface="Arial" panose="020B0604020202020204" pitchFamily="34" charset="0"/>
              </a:rPr>
              <a:t>immunohistochemical</a:t>
            </a:r>
            <a:r>
              <a:rPr lang="en-US" sz="1100" dirty="0">
                <a:latin typeface="Arial" panose="020B0604020202020204" pitchFamily="34" charset="0"/>
                <a:cs typeface="Arial" panose="020B0604020202020204" pitchFamily="34" charset="0"/>
              </a:rPr>
              <a:t> or imaging markers</a:t>
            </a:r>
          </a:p>
          <a:p>
            <a:pPr lvl="1"/>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 </a:t>
            </a:r>
            <a:r>
              <a:rPr lang="en-US" altLang="zh-CN" sz="1100" b="1"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 Retracted article </a:t>
            </a:r>
          </a:p>
          <a:p>
            <a:pPr lvl="1"/>
            <a:r>
              <a:rPr lang="zh-CN" alt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Fewer than10 patients in cohort</a:t>
            </a:r>
          </a:p>
        </p:txBody>
      </p:sp>
      <p:sp>
        <p:nvSpPr>
          <p:cNvPr id="12" name="TextBox 11"/>
          <p:cNvSpPr txBox="1"/>
          <p:nvPr/>
        </p:nvSpPr>
        <p:spPr>
          <a:xfrm>
            <a:off x="1823054" y="4503822"/>
            <a:ext cx="2417650" cy="261610"/>
          </a:xfrm>
          <a:prstGeom prst="rect">
            <a:avLst/>
          </a:prstGeom>
          <a:noFill/>
          <a:ln>
            <a:solidFill>
              <a:srgbClr val="000000"/>
            </a:solidFill>
          </a:ln>
        </p:spPr>
        <p:txBody>
          <a:bodyPr wrap="none" rtlCol="0">
            <a:spAutoFit/>
          </a:bodyPr>
          <a:lstStyle/>
          <a:p>
            <a:r>
              <a:rPr lang="en-US" sz="1100" b="1" dirty="0">
                <a:latin typeface="Arial" panose="020B0604020202020204" pitchFamily="34" charset="0"/>
                <a:cs typeface="Arial" panose="020B0604020202020204" pitchFamily="34" charset="0"/>
              </a:rPr>
              <a:t> 1348 </a:t>
            </a:r>
            <a:r>
              <a:rPr lang="en-US" sz="1100" dirty="0">
                <a:latin typeface="Arial" panose="020B0604020202020204" pitchFamily="34" charset="0"/>
                <a:cs typeface="Arial" panose="020B0604020202020204" pitchFamily="34" charset="0"/>
              </a:rPr>
              <a:t>Biomarkers in </a:t>
            </a:r>
            <a:r>
              <a:rPr lang="en-US" sz="1100" b="1" dirty="0">
                <a:latin typeface="Arial" panose="020B0604020202020204" pitchFamily="34" charset="0"/>
                <a:cs typeface="Arial" panose="020B0604020202020204" pitchFamily="34" charset="0"/>
              </a:rPr>
              <a:t>544</a:t>
            </a:r>
            <a:r>
              <a:rPr lang="en-US" sz="1100" dirty="0">
                <a:latin typeface="Arial" panose="020B0604020202020204" pitchFamily="34" charset="0"/>
                <a:cs typeface="Arial" panose="020B0604020202020204" pitchFamily="34" charset="0"/>
              </a:rPr>
              <a:t> full articles</a:t>
            </a:r>
          </a:p>
        </p:txBody>
      </p:sp>
      <p:cxnSp>
        <p:nvCxnSpPr>
          <p:cNvPr id="13" name="Straight Arrow Connector 12"/>
          <p:cNvCxnSpPr/>
          <p:nvPr/>
        </p:nvCxnSpPr>
        <p:spPr>
          <a:xfrm>
            <a:off x="3331322" y="4765432"/>
            <a:ext cx="0" cy="10121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908591" y="4904257"/>
            <a:ext cx="4761240" cy="769441"/>
          </a:xfrm>
          <a:prstGeom prst="rect">
            <a:avLst/>
          </a:prstGeom>
          <a:noFill/>
          <a:ln>
            <a:solidFill>
              <a:srgbClr val="000000"/>
            </a:solidFill>
          </a:ln>
        </p:spPr>
        <p:txBody>
          <a:bodyPr wrap="none" rtlCol="0">
            <a:spAutoFit/>
          </a:bodyPr>
          <a:lstStyle/>
          <a:p>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49</a:t>
            </a:r>
            <a:r>
              <a:rPr lang="en-US" sz="1100" dirty="0">
                <a:latin typeface="Arial" panose="020B0604020202020204" pitchFamily="34" charset="0"/>
                <a:cs typeface="Arial" panose="020B0604020202020204" pitchFamily="34" charset="0"/>
              </a:rPr>
              <a:t> Excluded biomarkers</a:t>
            </a:r>
          </a:p>
          <a:p>
            <a:pPr lvl="1"/>
            <a:r>
              <a:rPr lang="en-US" sz="1100" b="1" dirty="0">
                <a:latin typeface="Arial" panose="020B0604020202020204" pitchFamily="34" charset="0"/>
                <a:cs typeface="Arial" panose="020B0604020202020204" pitchFamily="34" charset="0"/>
              </a:rPr>
              <a:t>46</a:t>
            </a:r>
            <a:r>
              <a:rPr lang="en-US" sz="1100" dirty="0">
                <a:latin typeface="Arial" panose="020B0604020202020204" pitchFamily="34" charset="0"/>
                <a:cs typeface="Arial" panose="020B0604020202020204" pitchFamily="34" charset="0"/>
              </a:rPr>
              <a:t> Review article</a:t>
            </a:r>
          </a:p>
          <a:p>
            <a:pPr lvl="1"/>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 Biomarker levels not measured in study</a:t>
            </a:r>
          </a:p>
          <a:p>
            <a:pPr lvl="1"/>
            <a:r>
              <a:rPr lang="en-US" sz="1100" dirty="0">
                <a:latin typeface="Arial" panose="020B0604020202020204" pitchFamily="34" charset="0"/>
                <a:cs typeface="Arial" panose="020B0604020202020204" pitchFamily="34" charset="0"/>
              </a:rPr>
              <a:t>  </a:t>
            </a:r>
            <a:r>
              <a:rPr lang="en-US" sz="1100" b="1"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 Biomarker result not used for patient classification or outcome</a:t>
            </a:r>
          </a:p>
        </p:txBody>
      </p:sp>
      <p:cxnSp>
        <p:nvCxnSpPr>
          <p:cNvPr id="15" name="Straight Arrow Connector 14"/>
          <p:cNvCxnSpPr/>
          <p:nvPr/>
        </p:nvCxnSpPr>
        <p:spPr>
          <a:xfrm>
            <a:off x="3331322" y="5271529"/>
            <a:ext cx="57726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114960" y="5798729"/>
            <a:ext cx="2451312" cy="261610"/>
          </a:xfrm>
          <a:prstGeom prst="rect">
            <a:avLst/>
          </a:prstGeom>
          <a:noFill/>
          <a:ln>
            <a:solidFill>
              <a:srgbClr val="000000"/>
            </a:solidFill>
          </a:ln>
        </p:spPr>
        <p:txBody>
          <a:bodyPr wrap="none" rtlCol="0">
            <a:spAutoFit/>
          </a:bodyPr>
          <a:lstStyle/>
          <a:p>
            <a:r>
              <a:rPr lang="en-US" sz="1100" b="1" dirty="0">
                <a:latin typeface="Arial" panose="020B0604020202020204" pitchFamily="34" charset="0"/>
                <a:cs typeface="Arial" panose="020B0604020202020204" pitchFamily="34" charset="0"/>
              </a:rPr>
              <a:t> 1299 </a:t>
            </a:r>
            <a:r>
              <a:rPr lang="en-US" sz="1100" dirty="0">
                <a:latin typeface="Arial" panose="020B0604020202020204" pitchFamily="34" charset="0"/>
                <a:cs typeface="Arial" panose="020B0604020202020204" pitchFamily="34" charset="0"/>
              </a:rPr>
              <a:t>Biomarkers included in review</a:t>
            </a:r>
          </a:p>
        </p:txBody>
      </p:sp>
      <p:sp>
        <p:nvSpPr>
          <p:cNvPr id="17" name="Rectangle 16"/>
          <p:cNvSpPr/>
          <p:nvPr/>
        </p:nvSpPr>
        <p:spPr>
          <a:xfrm>
            <a:off x="2281937" y="6130324"/>
            <a:ext cx="6036519" cy="553998"/>
          </a:xfrm>
          <a:prstGeom prst="rect">
            <a:avLst/>
          </a:prstGeom>
          <a:solidFill>
            <a:schemeClr val="bg1">
              <a:lumMod val="75000"/>
            </a:schemeClr>
          </a:solidFill>
        </p:spPr>
        <p:txBody>
          <a:bodyPr wrap="square">
            <a:spAutoFit/>
          </a:bodyPr>
          <a:lstStyle/>
          <a:p>
            <a:r>
              <a:rPr lang="en-US" b="1" dirty="0">
                <a:solidFill>
                  <a:srgbClr val="B11F24"/>
                </a:solidFill>
              </a:rPr>
              <a:t>Figure 1</a:t>
            </a:r>
            <a:r>
              <a:rPr lang="en-US" dirty="0">
                <a:solidFill>
                  <a:srgbClr val="B11F24"/>
                </a:solidFill>
              </a:rPr>
              <a:t>. </a:t>
            </a:r>
          </a:p>
          <a:p>
            <a:r>
              <a:rPr lang="en-US" sz="1200" dirty="0">
                <a:latin typeface="Arial" panose="020B0604020202020204" pitchFamily="34" charset="0"/>
                <a:cs typeface="Arial" panose="020B0604020202020204" pitchFamily="34" charset="0"/>
              </a:rPr>
              <a:t>Flow of review process for biomarker selection.</a:t>
            </a:r>
            <a:endParaRPr lang="en-US" sz="1200" i="1" dirty="0"/>
          </a:p>
        </p:txBody>
      </p:sp>
    </p:spTree>
    <p:extLst>
      <p:ext uri="{BB962C8B-B14F-4D97-AF65-F5344CB8AC3E}">
        <p14:creationId xmlns:p14="http://schemas.microsoft.com/office/powerpoint/2010/main" val="2203299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6</a:t>
            </a:fld>
            <a:endParaRPr lang="en-US"/>
          </a:p>
        </p:txBody>
      </p:sp>
      <p:sp>
        <p:nvSpPr>
          <p:cNvPr id="7" name="TextBox 6"/>
          <p:cNvSpPr txBox="1"/>
          <p:nvPr/>
        </p:nvSpPr>
        <p:spPr>
          <a:xfrm>
            <a:off x="165834" y="696003"/>
            <a:ext cx="5029200" cy="553998"/>
          </a:xfrm>
          <a:prstGeom prst="rect">
            <a:avLst/>
          </a:prstGeom>
          <a:noFill/>
        </p:spPr>
        <p:txBody>
          <a:bodyPr wrap="square" rtlCol="0">
            <a:spAutoFit/>
          </a:bodyPr>
          <a:lstStyle/>
          <a:p>
            <a:r>
              <a:rPr lang="en-US" sz="3000" b="1" dirty="0"/>
              <a:t>Methods (III)</a:t>
            </a:r>
            <a:endParaRPr lang="en-US" sz="3000" b="1" dirty="0">
              <a:latin typeface="+mj-lt"/>
            </a:endParaRPr>
          </a:p>
        </p:txBody>
      </p:sp>
      <p:sp>
        <p:nvSpPr>
          <p:cNvPr id="10" name="Content Placeholder 2"/>
          <p:cNvSpPr txBox="1">
            <a:spLocks/>
          </p:cNvSpPr>
          <p:nvPr/>
        </p:nvSpPr>
        <p:spPr>
          <a:xfrm>
            <a:off x="285448" y="1321973"/>
            <a:ext cx="8126402" cy="1160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SzPct val="70000"/>
              <a:buFont typeface="Courier New"/>
              <a:buChar char="o"/>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u="sng" dirty="0"/>
              <a:t>Data Extraction</a:t>
            </a:r>
          </a:p>
          <a:p>
            <a:pPr marL="400050" lvl="1" indent="0">
              <a:buFont typeface="Arial"/>
              <a:buNone/>
            </a:pPr>
            <a:r>
              <a:rPr lang="en-US" sz="2200" dirty="0"/>
              <a:t>11 analytical characteristics were evaluated for each biomarker test:</a:t>
            </a:r>
          </a:p>
          <a:p>
            <a:pPr marL="0" indent="0">
              <a:buFont typeface="Arial"/>
              <a:buNone/>
            </a:pPr>
            <a:endParaRPr lang="en-US" sz="2200" u="sng" dirty="0"/>
          </a:p>
          <a:p>
            <a:pPr marL="0" indent="0">
              <a:buFont typeface="Arial"/>
              <a:buNone/>
            </a:pPr>
            <a:endParaRPr lang="en-US" sz="2200" i="1" dirty="0"/>
          </a:p>
          <a:p>
            <a:pPr>
              <a:buFont typeface="Arial"/>
              <a:buNone/>
            </a:pPr>
            <a:endParaRPr lang="en-US" sz="2200" dirty="0"/>
          </a:p>
        </p:txBody>
      </p:sp>
      <p:sp>
        <p:nvSpPr>
          <p:cNvPr id="2" name="TextBox 1"/>
          <p:cNvSpPr txBox="1"/>
          <p:nvPr/>
        </p:nvSpPr>
        <p:spPr>
          <a:xfrm>
            <a:off x="4479550" y="2630879"/>
            <a:ext cx="3903581" cy="3939540"/>
          </a:xfrm>
          <a:prstGeom prst="rect">
            <a:avLst/>
          </a:prstGeom>
          <a:noFill/>
        </p:spPr>
        <p:txBody>
          <a:bodyPr wrap="square" rtlCol="0">
            <a:spAutoFit/>
          </a:bodyPr>
          <a:lstStyle/>
          <a:p>
            <a:pPr indent="-342900">
              <a:lnSpc>
                <a:spcPct val="150000"/>
              </a:lnSpc>
              <a:buFont typeface="Arial" charset="0"/>
              <a:buChar char="•"/>
            </a:pPr>
            <a:r>
              <a:rPr lang="en-US" sz="2000" dirty="0"/>
              <a:t>Precision</a:t>
            </a:r>
          </a:p>
          <a:p>
            <a:pPr lvl="2" indent="-342900">
              <a:lnSpc>
                <a:spcPct val="150000"/>
              </a:lnSpc>
              <a:buFont typeface="Arial" charset="0"/>
              <a:buChar char="•"/>
            </a:pPr>
            <a:r>
              <a:rPr lang="en-US" sz="2000" dirty="0"/>
              <a:t>Within-run</a:t>
            </a:r>
          </a:p>
          <a:p>
            <a:pPr lvl="2" indent="-342900">
              <a:lnSpc>
                <a:spcPct val="150000"/>
              </a:lnSpc>
              <a:buFont typeface="Arial" charset="0"/>
              <a:buChar char="•"/>
            </a:pPr>
            <a:r>
              <a:rPr lang="en-US" sz="2000" dirty="0"/>
              <a:t>Total</a:t>
            </a:r>
          </a:p>
          <a:p>
            <a:pPr lvl="2" indent="-342900">
              <a:lnSpc>
                <a:spcPct val="150000"/>
              </a:lnSpc>
              <a:buFont typeface="Arial" charset="0"/>
              <a:buChar char="•"/>
            </a:pPr>
            <a:r>
              <a:rPr lang="en-US" sz="2000" dirty="0"/>
              <a:t>Unspecified</a:t>
            </a:r>
          </a:p>
          <a:p>
            <a:pPr marL="342900" indent="-342900">
              <a:lnSpc>
                <a:spcPct val="150000"/>
              </a:lnSpc>
              <a:buFont typeface="Arial" charset="0"/>
              <a:buChar char="•"/>
            </a:pPr>
            <a:r>
              <a:rPr lang="en-US" sz="2000" dirty="0"/>
              <a:t>Quality control</a:t>
            </a:r>
          </a:p>
          <a:p>
            <a:pPr marL="342900" indent="-342900">
              <a:lnSpc>
                <a:spcPct val="150000"/>
              </a:lnSpc>
              <a:buFont typeface="Arial" charset="0"/>
              <a:buChar char="•"/>
            </a:pPr>
            <a:r>
              <a:rPr lang="en-US" sz="2000" dirty="0"/>
              <a:t>Reportable range</a:t>
            </a:r>
          </a:p>
          <a:p>
            <a:pPr marL="342900" indent="-342900">
              <a:lnSpc>
                <a:spcPct val="150000"/>
              </a:lnSpc>
              <a:buFont typeface="Arial" charset="0"/>
              <a:buChar char="•"/>
            </a:pPr>
            <a:r>
              <a:rPr lang="en-US" sz="2000" dirty="0"/>
              <a:t>Reference interval</a:t>
            </a:r>
          </a:p>
          <a:p>
            <a:endParaRPr lang="en-US" sz="2000" dirty="0"/>
          </a:p>
          <a:p>
            <a:endParaRPr lang="en-US" sz="2000" dirty="0"/>
          </a:p>
        </p:txBody>
      </p:sp>
      <p:sp>
        <p:nvSpPr>
          <p:cNvPr id="9" name="TextBox 8"/>
          <p:cNvSpPr txBox="1"/>
          <p:nvPr/>
        </p:nvSpPr>
        <p:spPr>
          <a:xfrm>
            <a:off x="781173" y="2648024"/>
            <a:ext cx="3547636" cy="3477875"/>
          </a:xfrm>
          <a:prstGeom prst="rect">
            <a:avLst/>
          </a:prstGeom>
          <a:noFill/>
        </p:spPr>
        <p:txBody>
          <a:bodyPr wrap="square" rtlCol="0">
            <a:spAutoFit/>
          </a:bodyPr>
          <a:lstStyle/>
          <a:p>
            <a:pPr lvl="1" indent="-342900">
              <a:lnSpc>
                <a:spcPct val="150000"/>
              </a:lnSpc>
              <a:buFont typeface="Arial" charset="0"/>
              <a:buChar char="•"/>
            </a:pPr>
            <a:r>
              <a:rPr lang="en-US" sz="2000" dirty="0"/>
              <a:t>Accuracy</a:t>
            </a:r>
          </a:p>
          <a:p>
            <a:pPr lvl="1" indent="-342900">
              <a:lnSpc>
                <a:spcPct val="150000"/>
              </a:lnSpc>
              <a:buFont typeface="Arial" charset="0"/>
              <a:buChar char="•"/>
            </a:pPr>
            <a:r>
              <a:rPr lang="en-US" sz="2000" dirty="0"/>
              <a:t>Analytical sensitivity</a:t>
            </a:r>
          </a:p>
          <a:p>
            <a:pPr lvl="1" indent="-342900">
              <a:lnSpc>
                <a:spcPct val="150000"/>
              </a:lnSpc>
              <a:buFont typeface="Arial" charset="0"/>
              <a:buChar char="•"/>
            </a:pPr>
            <a:r>
              <a:rPr lang="en-US" sz="2000" dirty="0"/>
              <a:t>Calibration/Calibration verification</a:t>
            </a:r>
          </a:p>
          <a:p>
            <a:pPr lvl="1" indent="-342900">
              <a:lnSpc>
                <a:spcPct val="150000"/>
              </a:lnSpc>
              <a:buFont typeface="Arial" charset="0"/>
              <a:buChar char="•"/>
            </a:pPr>
            <a:r>
              <a:rPr lang="en-US" sz="2000" dirty="0"/>
              <a:t>Cutoff</a:t>
            </a:r>
          </a:p>
          <a:p>
            <a:pPr lvl="1" indent="-342900">
              <a:lnSpc>
                <a:spcPct val="150000"/>
              </a:lnSpc>
              <a:buFont typeface="Arial" charset="0"/>
              <a:buChar char="•"/>
            </a:pPr>
            <a:r>
              <a:rPr lang="en-US" sz="2000" dirty="0"/>
              <a:t>Interferences/Specificity</a:t>
            </a:r>
          </a:p>
          <a:p>
            <a:pPr marL="342900" indent="-342900">
              <a:buFont typeface="Arial" charset="0"/>
              <a:buChar char="•"/>
            </a:pPr>
            <a:endParaRPr lang="en-US" sz="2000" dirty="0"/>
          </a:p>
          <a:p>
            <a:pPr marL="342900" indent="-342900">
              <a:buFont typeface="Arial" charset="0"/>
              <a:buChar char="•"/>
            </a:pP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653889"/>
            <a:ext cx="7250202" cy="747396"/>
          </a:xfrm>
        </p:spPr>
        <p:txBody>
          <a:bodyPr/>
          <a:lstStyle/>
          <a:p>
            <a:r>
              <a:rPr lang="en-US" dirty="0"/>
              <a:t>Question 2</a:t>
            </a:r>
          </a:p>
        </p:txBody>
      </p:sp>
      <p:sp>
        <p:nvSpPr>
          <p:cNvPr id="4" name="Slide Number Placeholder 3"/>
          <p:cNvSpPr>
            <a:spLocks noGrp="1"/>
          </p:cNvSpPr>
          <p:nvPr>
            <p:ph type="sldNum" sz="quarter" idx="12"/>
          </p:nvPr>
        </p:nvSpPr>
        <p:spPr/>
        <p:txBody>
          <a:bodyPr/>
          <a:lstStyle/>
          <a:p>
            <a:fld id="{B897C2A1-9313-CA4F-AEA9-36A479C1E1AD}" type="slidenum">
              <a:rPr lang="en-US" smtClean="0"/>
              <a:pPr/>
              <a:t>7</a:t>
            </a:fld>
            <a:endParaRPr lang="en-US"/>
          </a:p>
        </p:txBody>
      </p:sp>
      <p:sp>
        <p:nvSpPr>
          <p:cNvPr id="5" name="Content Placeholder 2"/>
          <p:cNvSpPr>
            <a:spLocks noGrp="1"/>
          </p:cNvSpPr>
          <p:nvPr>
            <p:ph idx="4294967295"/>
          </p:nvPr>
        </p:nvSpPr>
        <p:spPr>
          <a:xfrm>
            <a:off x="760021" y="1738126"/>
            <a:ext cx="7793356" cy="4701311"/>
          </a:xfrm>
        </p:spPr>
        <p:txBody>
          <a:bodyPr>
            <a:normAutofit/>
          </a:bodyPr>
          <a:lstStyle/>
          <a:p>
            <a:pPr marL="0" indent="0">
              <a:buNone/>
            </a:pPr>
            <a:r>
              <a:rPr lang="en-US" sz="2100" dirty="0"/>
              <a:t>Why is reporting of analytical characteristics important for FDA-approved tests if a comprehensive method evaluation was</a:t>
            </a:r>
            <a:r>
              <a:rPr lang="en-US" sz="2100" dirty="0">
                <a:solidFill>
                  <a:srgbClr val="FF0000"/>
                </a:solidFill>
              </a:rPr>
              <a:t> </a:t>
            </a:r>
            <a:r>
              <a:rPr lang="en-US" sz="2100" dirty="0"/>
              <a:t>required as part of the approval process?</a:t>
            </a:r>
          </a:p>
        </p:txBody>
      </p:sp>
    </p:spTree>
    <p:extLst>
      <p:ext uri="{BB962C8B-B14F-4D97-AF65-F5344CB8AC3E}">
        <p14:creationId xmlns:p14="http://schemas.microsoft.com/office/powerpoint/2010/main" val="927907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935994-7A7B-4C24-BA48-EE4DFFAA2AA8}"/>
              </a:ext>
            </a:extLst>
          </p:cNvPr>
          <p:cNvSpPr>
            <a:spLocks noGrp="1"/>
          </p:cNvSpPr>
          <p:nvPr>
            <p:ph type="sldNum" sz="quarter" idx="12"/>
          </p:nvPr>
        </p:nvSpPr>
        <p:spPr/>
        <p:txBody>
          <a:bodyPr/>
          <a:lstStyle/>
          <a:p>
            <a:fld id="{B897C2A1-9313-CA4F-AEA9-36A479C1E1AD}" type="slidenum">
              <a:rPr lang="en-US" smtClean="0"/>
              <a:pPr/>
              <a:t>8</a:t>
            </a:fld>
            <a:endParaRPr lang="en-US"/>
          </a:p>
        </p:txBody>
      </p:sp>
      <p:sp>
        <p:nvSpPr>
          <p:cNvPr id="3" name="Title 2">
            <a:extLst>
              <a:ext uri="{FF2B5EF4-FFF2-40B4-BE49-F238E27FC236}">
                <a16:creationId xmlns:a16="http://schemas.microsoft.com/office/drawing/2014/main" id="{0E16236A-6AAE-4E36-87A9-BA98DDDDFBA3}"/>
              </a:ext>
            </a:extLst>
          </p:cNvPr>
          <p:cNvSpPr>
            <a:spLocks noGrp="1"/>
          </p:cNvSpPr>
          <p:nvPr>
            <p:ph type="title"/>
          </p:nvPr>
        </p:nvSpPr>
        <p:spPr/>
        <p:txBody>
          <a:bodyPr/>
          <a:lstStyle/>
          <a:p>
            <a:r>
              <a:rPr lang="en-US" dirty="0"/>
              <a:t>Results (I)</a:t>
            </a:r>
          </a:p>
        </p:txBody>
      </p:sp>
      <p:sp>
        <p:nvSpPr>
          <p:cNvPr id="4" name="Content Placeholder 3">
            <a:extLst>
              <a:ext uri="{FF2B5EF4-FFF2-40B4-BE49-F238E27FC236}">
                <a16:creationId xmlns:a16="http://schemas.microsoft.com/office/drawing/2014/main" id="{4FB72AFE-27B2-419C-A5AB-62FF6DC8D608}"/>
              </a:ext>
            </a:extLst>
          </p:cNvPr>
          <p:cNvSpPr>
            <a:spLocks noGrp="1"/>
          </p:cNvSpPr>
          <p:nvPr>
            <p:ph idx="1"/>
          </p:nvPr>
        </p:nvSpPr>
        <p:spPr/>
        <p:txBody>
          <a:bodyPr>
            <a:normAutofit fontScale="92500"/>
          </a:bodyPr>
          <a:lstStyle/>
          <a:p>
            <a:r>
              <a:rPr lang="en-US" dirty="0"/>
              <a:t>For 67% of 1299 biomarkers, no analytical characteristics were reported. </a:t>
            </a:r>
          </a:p>
          <a:p>
            <a:r>
              <a:rPr lang="en-US" dirty="0"/>
              <a:t>The mean number of analytical characteristics reported was less than one (mean 0.72; 95% CI: 0.65 to 0.79; median 0). </a:t>
            </a:r>
          </a:p>
          <a:p>
            <a:r>
              <a:rPr lang="en-US" dirty="0"/>
              <a:t>The name of the assay manufacturer could not be determined for 53% of the methods. </a:t>
            </a:r>
          </a:p>
          <a:p>
            <a:r>
              <a:rPr lang="en-US" dirty="0"/>
              <a:t>The extent of the assessments of assay imprecision, when reported, did not meet expectations for clinical use of assays for biomarkers. </a:t>
            </a:r>
          </a:p>
        </p:txBody>
      </p:sp>
    </p:spTree>
    <p:extLst>
      <p:ext uri="{BB962C8B-B14F-4D97-AF65-F5344CB8AC3E}">
        <p14:creationId xmlns:p14="http://schemas.microsoft.com/office/powerpoint/2010/main" val="274725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630432" y="1551138"/>
            <a:ext cx="7112727" cy="3517340"/>
          </a:xfrm>
        </p:spPr>
        <p:txBody>
          <a:bodyPr/>
          <a:lstStyle/>
          <a:p>
            <a:endParaRPr lang="en-US" dirty="0"/>
          </a:p>
          <a:p>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9</a:t>
            </a:fld>
            <a:endParaRPr lang="en-US"/>
          </a:p>
        </p:txBody>
      </p:sp>
      <p:sp>
        <p:nvSpPr>
          <p:cNvPr id="7" name="TextBox 6"/>
          <p:cNvSpPr txBox="1"/>
          <p:nvPr/>
        </p:nvSpPr>
        <p:spPr>
          <a:xfrm>
            <a:off x="165834" y="497086"/>
            <a:ext cx="8246016" cy="830997"/>
          </a:xfrm>
          <a:prstGeom prst="rect">
            <a:avLst/>
          </a:prstGeom>
          <a:noFill/>
        </p:spPr>
        <p:txBody>
          <a:bodyPr wrap="square" rtlCol="0">
            <a:spAutoFit/>
          </a:bodyPr>
          <a:lstStyle/>
          <a:p>
            <a:r>
              <a:rPr lang="en-US" sz="3000" b="1" dirty="0"/>
              <a:t>Results (II) </a:t>
            </a:r>
            <a:r>
              <a:rPr lang="en-US" dirty="0"/>
              <a:t>OVERALL REPORTING OF ANALYTICAL CHARACTERISTICS OF BIOMARKER TESTS, PART 1</a:t>
            </a:r>
            <a:endParaRPr lang="en-US" sz="3000" b="1" dirty="0">
              <a:latin typeface="+mj-lt"/>
            </a:endParaRPr>
          </a:p>
        </p:txBody>
      </p:sp>
      <p:sp>
        <p:nvSpPr>
          <p:cNvPr id="3" name="Rectangle 2"/>
          <p:cNvSpPr/>
          <p:nvPr/>
        </p:nvSpPr>
        <p:spPr>
          <a:xfrm>
            <a:off x="2145373" y="5351096"/>
            <a:ext cx="6036519" cy="1107996"/>
          </a:xfrm>
          <a:prstGeom prst="rect">
            <a:avLst/>
          </a:prstGeom>
          <a:solidFill>
            <a:schemeClr val="bg1">
              <a:lumMod val="75000"/>
            </a:schemeClr>
          </a:solidFill>
        </p:spPr>
        <p:txBody>
          <a:bodyPr wrap="square">
            <a:spAutoFit/>
          </a:bodyPr>
          <a:lstStyle/>
          <a:p>
            <a:r>
              <a:rPr lang="en-US" b="1" dirty="0">
                <a:solidFill>
                  <a:srgbClr val="B11F24"/>
                </a:solidFill>
              </a:rPr>
              <a:t>Figure 2</a:t>
            </a:r>
            <a:r>
              <a:rPr lang="en-US" dirty="0">
                <a:solidFill>
                  <a:srgbClr val="B11F24"/>
                </a:solidFill>
              </a:rPr>
              <a:t>. </a:t>
            </a:r>
          </a:p>
          <a:p>
            <a:r>
              <a:rPr lang="en-US" sz="1200" dirty="0">
                <a:latin typeface="Arial" panose="020B0604020202020204" pitchFamily="34" charset="0"/>
                <a:cs typeface="Arial" panose="020B0604020202020204" pitchFamily="34" charset="0"/>
              </a:rPr>
              <a:t>Distribution of the number of analytic performance characteristics reported for 1299 measurement systems. For each biomarker that was included, the number of analytical characteristics reported was tabulated. For example, no characteristic was provided for 865 biomarker measurements.</a:t>
            </a:r>
            <a:endParaRPr lang="en-US" sz="12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357" y="1551138"/>
            <a:ext cx="5833304" cy="371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Custom 32">
      <a:dk1>
        <a:srgbClr val="1F1F1F"/>
      </a:dk1>
      <a:lt1>
        <a:sysClr val="window" lastClr="FFFFFF"/>
      </a:lt1>
      <a:dk2>
        <a:srgbClr val="636463"/>
      </a:dk2>
      <a:lt2>
        <a:srgbClr val="EEECE1"/>
      </a:lt2>
      <a:accent1>
        <a:srgbClr val="B11F24"/>
      </a:accent1>
      <a:accent2>
        <a:srgbClr val="005A84"/>
      </a:accent2>
      <a:accent3>
        <a:srgbClr val="E2A856"/>
      </a:accent3>
      <a:accent4>
        <a:srgbClr val="81ADA8"/>
      </a:accent4>
      <a:accent5>
        <a:srgbClr val="636463"/>
      </a:accent5>
      <a:accent6>
        <a:srgbClr val="328CB6"/>
      </a:accent6>
      <a:hlink>
        <a:srgbClr val="81ADA8"/>
      </a:hlink>
      <a:folHlink>
        <a:srgbClr val="81ADA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5512</TotalTime>
  <Words>951</Words>
  <Application>Microsoft Office PowerPoint</Application>
  <PresentationFormat>On-screen Show (4:3)</PresentationFormat>
  <Paragraphs>126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Courier New</vt:lpstr>
      <vt:lpstr>Times New Roman</vt:lpstr>
      <vt:lpstr>Office Theme</vt:lpstr>
      <vt:lpstr>PowerPoint Presentation</vt:lpstr>
      <vt:lpstr>Introduction</vt:lpstr>
      <vt:lpstr>Question 1</vt:lpstr>
      <vt:lpstr>Methods (I)</vt:lpstr>
      <vt:lpstr>Methods (II)</vt:lpstr>
      <vt:lpstr>PowerPoint Presentation</vt:lpstr>
      <vt:lpstr>Question 2</vt:lpstr>
      <vt:lpstr>Results (I)</vt:lpstr>
      <vt:lpstr>PowerPoint Presentation</vt:lpstr>
      <vt:lpstr>PowerPoint Presentation</vt:lpstr>
      <vt:lpstr>PowerPoint Presentation</vt:lpstr>
      <vt:lpstr>PowerPoint Presentation</vt:lpstr>
      <vt:lpstr>PowerPoint Presentation</vt:lpstr>
      <vt:lpstr>Question 3</vt:lpstr>
      <vt:lpstr>Question 4 - Analytical performance of tests affects findings of clinical research: Examples</vt:lpstr>
      <vt:lpstr>Replication and Application Crisis in Clinical Research  Editorial: P.M. Bossuyt, Clin Chem 2019;65:1479-80)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Statistics and Quality Control</dc:title>
  <dc:creator>Christine Page</dc:creator>
  <cp:lastModifiedBy>Erin Roberts</cp:lastModifiedBy>
  <cp:revision>172</cp:revision>
  <dcterms:created xsi:type="dcterms:W3CDTF">2016-10-24T21:34:40Z</dcterms:created>
  <dcterms:modified xsi:type="dcterms:W3CDTF">2019-12-17T15:13:13Z</dcterms:modified>
</cp:coreProperties>
</file>