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0" r:id="rId2"/>
    <p:sldId id="266" r:id="rId3"/>
    <p:sldId id="267" r:id="rId4"/>
    <p:sldId id="268" r:id="rId5"/>
    <p:sldId id="269" r:id="rId6"/>
    <p:sldId id="270" r:id="rId7"/>
    <p:sldId id="263" r:id="rId8"/>
    <p:sldId id="258" r:id="rId9"/>
    <p:sldId id="271" r:id="rId10"/>
    <p:sldId id="272" r:id="rId11"/>
    <p:sldId id="274" r:id="rId12"/>
    <p:sldId id="276" r:id="rId13"/>
    <p:sldId id="275" r:id="rId14"/>
    <p:sldId id="279" r:id="rId15"/>
    <p:sldId id="2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tzgerald, Robert" initials="FR" lastIdx="2" clrIdx="0">
    <p:extLst>
      <p:ext uri="{19B8F6BF-5375-455C-9EA6-DF929625EA0E}">
        <p15:presenceInfo xmlns:p15="http://schemas.microsoft.com/office/powerpoint/2012/main" userId="S-1-5-21-503695880-695175589-3595387526-121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snapToObjects="1">
      <p:cViewPr varScale="1">
        <p:scale>
          <a:sx n="67" d="100"/>
          <a:sy n="67" d="100"/>
        </p:scale>
        <p:origin x="1208"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3/6/2021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93/clinchem/hvaa26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40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b="1" dirty="0"/>
          </a:p>
          <a:p>
            <a:pPr marL="0" indent="0">
              <a:buNone/>
            </a:pPr>
            <a:r>
              <a:rPr lang="en-US" sz="6000" b="1" dirty="0"/>
              <a:t>Commercial Serology Assays Predict Neutralization Activity against SARS-CoV-2</a:t>
            </a:r>
          </a:p>
          <a:p>
            <a:pPr marL="0" indent="0">
              <a:buNone/>
            </a:pPr>
            <a:endParaRPr lang="en-US" sz="4200" dirty="0"/>
          </a:p>
          <a:p>
            <a:pPr marL="0" indent="0">
              <a:buNone/>
            </a:pPr>
            <a:r>
              <a:rPr lang="en-US" sz="5000" dirty="0">
                <a:latin typeface="Arial" pitchFamily="34" charset="0"/>
                <a:cs typeface="Arial" pitchFamily="34" charset="0"/>
              </a:rPr>
              <a:t>R.T. </a:t>
            </a:r>
            <a:r>
              <a:rPr lang="en-US" sz="5000" dirty="0" err="1">
                <a:latin typeface="Arial" pitchFamily="34" charset="0"/>
                <a:cs typeface="Arial" pitchFamily="34" charset="0"/>
              </a:rPr>
              <a:t>Suhandynata</a:t>
            </a:r>
            <a:r>
              <a:rPr lang="en-US" sz="5000" dirty="0">
                <a:latin typeface="Arial" pitchFamily="34" charset="0"/>
                <a:cs typeface="Arial" pitchFamily="34" charset="0"/>
              </a:rPr>
              <a:t>, M.A. Hoffman, D. Huang, J.T. Tran, M.J. </a:t>
            </a:r>
            <a:r>
              <a:rPr lang="en-US" sz="5000" dirty="0" err="1">
                <a:latin typeface="Arial" pitchFamily="34" charset="0"/>
                <a:cs typeface="Arial" pitchFamily="34" charset="0"/>
              </a:rPr>
              <a:t>Kelner</a:t>
            </a:r>
            <a:r>
              <a:rPr lang="en-US" sz="5000" dirty="0">
                <a:latin typeface="Arial" pitchFamily="34" charset="0"/>
                <a:cs typeface="Arial" pitchFamily="34" charset="0"/>
              </a:rPr>
              <a:t>, S.L. Reed, R.W. </a:t>
            </a:r>
            <a:r>
              <a:rPr lang="en-US" sz="5000" dirty="0" err="1">
                <a:latin typeface="Arial" pitchFamily="34" charset="0"/>
                <a:cs typeface="Arial" pitchFamily="34" charset="0"/>
              </a:rPr>
              <a:t>McLawhon</a:t>
            </a:r>
            <a:r>
              <a:rPr lang="en-US" sz="5000" dirty="0">
                <a:latin typeface="Arial" pitchFamily="34" charset="0"/>
                <a:cs typeface="Arial" pitchFamily="34" charset="0"/>
              </a:rPr>
              <a:t>, J.E. Voss, D. </a:t>
            </a:r>
            <a:r>
              <a:rPr lang="en-US" sz="5000" dirty="0" err="1">
                <a:latin typeface="Arial" pitchFamily="34" charset="0"/>
                <a:cs typeface="Arial" pitchFamily="34" charset="0"/>
              </a:rPr>
              <a:t>Nemazee</a:t>
            </a:r>
            <a:r>
              <a:rPr lang="en-US" sz="5000" dirty="0">
                <a:latin typeface="Arial" pitchFamily="34" charset="0"/>
                <a:cs typeface="Arial" pitchFamily="34" charset="0"/>
              </a:rPr>
              <a:t>, R.L. Fitzgerald</a:t>
            </a:r>
          </a:p>
          <a:p>
            <a:pPr marL="0" indent="0">
              <a:buNone/>
            </a:pPr>
            <a:r>
              <a:rPr lang="en-US" sz="4500" dirty="0">
                <a:latin typeface="Arial" pitchFamily="34" charset="0"/>
                <a:cs typeface="Arial" pitchFamily="34" charset="0"/>
              </a:rPr>
              <a:t> </a:t>
            </a:r>
            <a:endParaRPr lang="en-US" sz="4200" dirty="0">
              <a:latin typeface="Arial" pitchFamily="34" charset="0"/>
              <a:cs typeface="Arial" pitchFamily="34" charset="0"/>
            </a:endParaRPr>
          </a:p>
          <a:p>
            <a:pPr marL="0" indent="0">
              <a:buFont typeface="Arial" charset="0"/>
              <a:buNone/>
              <a:defRPr/>
            </a:pPr>
            <a:r>
              <a:rPr lang="en-US" sz="4200" dirty="0">
                <a:latin typeface="Arial" pitchFamily="34" charset="0"/>
                <a:cs typeface="Arial" pitchFamily="34" charset="0"/>
              </a:rPr>
              <a:t>February 2021</a:t>
            </a:r>
            <a:endParaRPr lang="en-US" sz="4200" dirty="0">
              <a:solidFill>
                <a:srgbClr val="C00000"/>
              </a:solidFill>
              <a:latin typeface="Arial" pitchFamily="34" charset="0"/>
              <a:cs typeface="Arial" pitchFamily="34" charset="0"/>
            </a:endParaRP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4500" dirty="0">
                <a:hlinkClick r:id="rId2"/>
              </a:rPr>
              <a:t>https://doi.org/10.1093/clinchem/hvaa262</a:t>
            </a:r>
            <a:r>
              <a:rPr lang="en-US" sz="4500" dirty="0"/>
              <a:t> </a:t>
            </a:r>
          </a:p>
          <a:p>
            <a:pPr marL="0" indent="0">
              <a:buFont typeface="Arial" pitchFamily="34" charset="0"/>
              <a:buNone/>
              <a:defRPr/>
            </a:pPr>
            <a:endParaRPr lang="en-US" sz="4200" dirty="0">
              <a:latin typeface="Arial" pitchFamily="34" charset="0"/>
              <a:cs typeface="Arial" pitchFamily="34" charset="0"/>
            </a:endParaRPr>
          </a:p>
          <a:p>
            <a:pPr marL="0" indent="0">
              <a:buFont typeface="Arial" pitchFamily="34" charset="0"/>
              <a:buNone/>
              <a:defRPr/>
            </a:pPr>
            <a:r>
              <a:rPr lang="en-US" sz="4500" dirty="0">
                <a:latin typeface="Arial" pitchFamily="34" charset="0"/>
                <a:cs typeface="Arial" pitchFamily="34" charset="0"/>
              </a:rPr>
              <a:t>© Copyright 2021 by the American Association for Clinical Chemistry</a:t>
            </a:r>
          </a:p>
        </p:txBody>
      </p:sp>
      <p:pic>
        <p:nvPicPr>
          <p:cNvPr id="5" name="Picture 4" descr="Square&#10;&#10;Description automatically generated with low confidence">
            <a:extLst>
              <a:ext uri="{FF2B5EF4-FFF2-40B4-BE49-F238E27FC236}">
                <a16:creationId xmlns:a16="http://schemas.microsoft.com/office/drawing/2014/main" id="{A54C3557-4DAE-4A9A-A7F3-C538EB6A2C67}"/>
              </a:ext>
            </a:extLst>
          </p:cNvPr>
          <p:cNvPicPr>
            <a:picLocks noChangeAspect="1"/>
          </p:cNvPicPr>
          <p:nvPr/>
        </p:nvPicPr>
        <p:blipFill>
          <a:blip r:embed="rId3"/>
          <a:stretch>
            <a:fillRect/>
          </a:stretch>
        </p:blipFill>
        <p:spPr>
          <a:xfrm>
            <a:off x="154302" y="1971073"/>
            <a:ext cx="3507697"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10</a:t>
            </a:fld>
            <a:endParaRPr lang="en-US"/>
          </a:p>
        </p:txBody>
      </p:sp>
      <p:sp>
        <p:nvSpPr>
          <p:cNvPr id="3" name="TextBox 2"/>
          <p:cNvSpPr txBox="1"/>
          <p:nvPr/>
        </p:nvSpPr>
        <p:spPr>
          <a:xfrm>
            <a:off x="1050143" y="522611"/>
            <a:ext cx="7570573" cy="1015663"/>
          </a:xfrm>
          <a:prstGeom prst="rect">
            <a:avLst/>
          </a:prstGeom>
          <a:noFill/>
        </p:spPr>
        <p:txBody>
          <a:bodyPr wrap="square" rtlCol="0">
            <a:spAutoFit/>
          </a:bodyPr>
          <a:lstStyle/>
          <a:p>
            <a:r>
              <a:rPr lang="en-US" sz="3000" b="1" dirty="0">
                <a:latin typeface="+mj-lt"/>
              </a:rPr>
              <a:t>A Screen and Confirm Approach Better Predicts Nabs</a:t>
            </a:r>
          </a:p>
        </p:txBody>
      </p:sp>
      <p:pic>
        <p:nvPicPr>
          <p:cNvPr id="4" name="Picture 3"/>
          <p:cNvPicPr>
            <a:picLocks noChangeAspect="1"/>
          </p:cNvPicPr>
          <p:nvPr/>
        </p:nvPicPr>
        <p:blipFill>
          <a:blip r:embed="rId2"/>
          <a:stretch>
            <a:fillRect/>
          </a:stretch>
        </p:blipFill>
        <p:spPr>
          <a:xfrm>
            <a:off x="4083390" y="1535256"/>
            <a:ext cx="4624376" cy="3632500"/>
          </a:xfrm>
          <a:prstGeom prst="rect">
            <a:avLst/>
          </a:prstGeom>
        </p:spPr>
      </p:pic>
      <p:sp>
        <p:nvSpPr>
          <p:cNvPr id="5" name="Rectangle 4"/>
          <p:cNvSpPr/>
          <p:nvPr/>
        </p:nvSpPr>
        <p:spPr>
          <a:xfrm>
            <a:off x="623379" y="5276641"/>
            <a:ext cx="7717248" cy="646331"/>
          </a:xfrm>
          <a:prstGeom prst="rect">
            <a:avLst/>
          </a:prstGeom>
          <a:solidFill>
            <a:schemeClr val="bg1">
              <a:lumMod val="75000"/>
            </a:schemeClr>
          </a:solidFill>
        </p:spPr>
        <p:txBody>
          <a:bodyPr wrap="square">
            <a:spAutoFit/>
          </a:bodyPr>
          <a:lstStyle/>
          <a:p>
            <a:r>
              <a:rPr lang="en-US" sz="1200" b="1" dirty="0">
                <a:solidFill>
                  <a:srgbClr val="B11F24"/>
                </a:solidFill>
              </a:rPr>
              <a:t>Fig. 4C. The overall PPA between the Diazyme IgG assay alone and in combination with the Roche or Abbott serology platforms with SARS-CoV-2 neutralization activity are indicated for 164 seropositive individuals identified on the Diazyme IgG platform.</a:t>
            </a:r>
            <a:endParaRPr lang="en-US" sz="1200" i="1" dirty="0"/>
          </a:p>
        </p:txBody>
      </p:sp>
      <p:sp>
        <p:nvSpPr>
          <p:cNvPr id="7" name="Content Placeholder 6"/>
          <p:cNvSpPr>
            <a:spLocks noGrp="1"/>
          </p:cNvSpPr>
          <p:nvPr>
            <p:ph idx="1"/>
          </p:nvPr>
        </p:nvSpPr>
        <p:spPr>
          <a:xfrm>
            <a:off x="623379" y="1910653"/>
            <a:ext cx="3663622" cy="2426405"/>
          </a:xfrm>
        </p:spPr>
        <p:txBody>
          <a:bodyPr>
            <a:normAutofit/>
          </a:bodyPr>
          <a:lstStyle/>
          <a:p>
            <a:r>
              <a:rPr lang="en-US" sz="1400" dirty="0"/>
              <a:t>For a 1% prevalence of COVID-19 the PPV is 50% using a single assay</a:t>
            </a:r>
            <a:r>
              <a:rPr lang="en-US" sz="1400" baseline="30000" dirty="0"/>
              <a:t>1</a:t>
            </a:r>
            <a:r>
              <a:rPr lang="en-US" sz="1400" dirty="0"/>
              <a:t>.</a:t>
            </a:r>
          </a:p>
          <a:p>
            <a:r>
              <a:rPr lang="en-US" sz="1400" dirty="0"/>
              <a:t>The nearly 30% increase in PPA with the PSV neutralization assay indicates a screen and confirm approach is necessary to prevent reporting false positive serology results.</a:t>
            </a:r>
          </a:p>
          <a:p>
            <a:r>
              <a:rPr lang="en-US" sz="1400" dirty="0"/>
              <a:t>The CDC recommends an orthogonal testing algorithm for testing low prevalence populations</a:t>
            </a:r>
            <a:r>
              <a:rPr lang="en-US" sz="1400" baseline="30000" dirty="0"/>
              <a:t>2</a:t>
            </a:r>
            <a:r>
              <a:rPr lang="en-US" sz="1400" dirty="0"/>
              <a:t>.</a:t>
            </a:r>
          </a:p>
        </p:txBody>
      </p:sp>
      <p:sp>
        <p:nvSpPr>
          <p:cNvPr id="8" name="Rectangle 7"/>
          <p:cNvSpPr/>
          <p:nvPr/>
        </p:nvSpPr>
        <p:spPr>
          <a:xfrm>
            <a:off x="6457733" y="4592594"/>
            <a:ext cx="1782773" cy="415763"/>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Green Thumb Up stock vector. Illustration of approve, conceptual - 8958871"/>
          <p:cNvPicPr>
            <a:picLocks noChangeAspect="1" noChangeArrowheads="1"/>
          </p:cNvPicPr>
          <p:nvPr/>
        </p:nvPicPr>
        <p:blipFill rotWithShape="1">
          <a:blip r:embed="rId3">
            <a:extLst>
              <a:ext uri="{28A0092B-C50C-407E-A947-70E740481C1C}">
                <a14:useLocalDpi xmlns:a14="http://schemas.microsoft.com/office/drawing/2010/main" val="0"/>
              </a:ext>
            </a:extLst>
          </a:blip>
          <a:srcRect r="14613"/>
          <a:stretch/>
        </p:blipFill>
        <p:spPr bwMode="auto">
          <a:xfrm>
            <a:off x="8457312" y="4337058"/>
            <a:ext cx="639846" cy="7328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ᐈ Thumb up stock photos, Royalty Free thumb up pictures | download on  Depositphotos®"/>
          <p:cNvPicPr>
            <a:picLocks noChangeAspect="1" noChangeArrowheads="1"/>
          </p:cNvPicPr>
          <p:nvPr/>
        </p:nvPicPr>
        <p:blipFill rotWithShape="1">
          <a:blip r:embed="rId4">
            <a:extLst>
              <a:ext uri="{28A0092B-C50C-407E-A947-70E740481C1C}">
                <a14:useLocalDpi xmlns:a14="http://schemas.microsoft.com/office/drawing/2010/main" val="0"/>
              </a:ext>
            </a:extLst>
          </a:blip>
          <a:srcRect l="53113"/>
          <a:stretch/>
        </p:blipFill>
        <p:spPr bwMode="auto">
          <a:xfrm>
            <a:off x="4498425" y="4423719"/>
            <a:ext cx="771649" cy="7440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476855" y="4592595"/>
            <a:ext cx="680352" cy="41576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37607" y="4706091"/>
            <a:ext cx="4012189" cy="461665"/>
          </a:xfrm>
          <a:prstGeom prst="rect">
            <a:avLst/>
          </a:prstGeom>
          <a:noFill/>
        </p:spPr>
        <p:txBody>
          <a:bodyPr wrap="none" rtlCol="0">
            <a:spAutoFit/>
          </a:bodyPr>
          <a:lstStyle/>
          <a:p>
            <a:r>
              <a:rPr lang="en-US" sz="1200" baseline="30000" dirty="0"/>
              <a:t>1</a:t>
            </a:r>
            <a:r>
              <a:rPr lang="en-US" sz="1200" dirty="0"/>
              <a:t>Suhandynata et al, J Appl Lab Med. 2020 5(5):908-920</a:t>
            </a:r>
            <a:r>
              <a:rPr lang="it-IT" sz="1200" dirty="0"/>
              <a:t>.</a:t>
            </a:r>
          </a:p>
          <a:p>
            <a:r>
              <a:rPr lang="it-IT" sz="1200" baseline="30000" dirty="0"/>
              <a:t>2</a:t>
            </a:r>
            <a:r>
              <a:rPr lang="en-US" sz="1200" dirty="0"/>
              <a:t>CDC Interim Guidelines for COVID-19 Ab Testing.</a:t>
            </a:r>
          </a:p>
        </p:txBody>
      </p:sp>
    </p:spTree>
    <p:extLst>
      <p:ext uri="{BB962C8B-B14F-4D97-AF65-F5344CB8AC3E}">
        <p14:creationId xmlns:p14="http://schemas.microsoft.com/office/powerpoint/2010/main" val="387156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11</a:t>
            </a:fld>
            <a:endParaRPr lang="en-US"/>
          </a:p>
        </p:txBody>
      </p:sp>
      <p:sp>
        <p:nvSpPr>
          <p:cNvPr id="8" name="TextBox 7"/>
          <p:cNvSpPr txBox="1"/>
          <p:nvPr/>
        </p:nvSpPr>
        <p:spPr>
          <a:xfrm>
            <a:off x="1053342" y="661666"/>
            <a:ext cx="7967090" cy="1015663"/>
          </a:xfrm>
          <a:prstGeom prst="rect">
            <a:avLst/>
          </a:prstGeom>
          <a:noFill/>
        </p:spPr>
        <p:txBody>
          <a:bodyPr wrap="square" rtlCol="0">
            <a:spAutoFit/>
          </a:bodyPr>
          <a:lstStyle/>
          <a:p>
            <a:r>
              <a:rPr lang="en-US" sz="3000" b="1" dirty="0">
                <a:latin typeface="+mj-lt"/>
              </a:rPr>
              <a:t>Higher cutoffs on Commercial Serology Assays Lead to Better Prediction of Nabs</a:t>
            </a:r>
          </a:p>
        </p:txBody>
      </p:sp>
      <p:sp>
        <p:nvSpPr>
          <p:cNvPr id="9" name="Rectangle 8"/>
          <p:cNvSpPr/>
          <p:nvPr/>
        </p:nvSpPr>
        <p:spPr>
          <a:xfrm>
            <a:off x="1692696" y="4900076"/>
            <a:ext cx="7229985" cy="1107996"/>
          </a:xfrm>
          <a:prstGeom prst="rect">
            <a:avLst/>
          </a:prstGeom>
          <a:solidFill>
            <a:schemeClr val="bg1">
              <a:lumMod val="75000"/>
            </a:schemeClr>
          </a:solidFill>
        </p:spPr>
        <p:txBody>
          <a:bodyPr wrap="square">
            <a:spAutoFit/>
          </a:bodyPr>
          <a:lstStyle/>
          <a:p>
            <a:r>
              <a:rPr lang="en-US" sz="1100" b="1" dirty="0">
                <a:solidFill>
                  <a:srgbClr val="B11F24"/>
                </a:solidFill>
              </a:rPr>
              <a:t>Fig. 5. Distribution of commercial serology platform results in specimens negative and positive for SARS-CoV-2 neutralization activity that initially screened positive by the Diazyme IgG assay. Median AU/mL, COI, and S/C values (Y-axis) on the Diazyme IgG, Roche total Ig, and Abbott IgG platforms, respectively, are shown in boxplots (whiskers are up to but no greater than 1.5 times the IQR) for specimens without (negative) or with (positive) ID50 neutralization titers against SARS-CoV-2 (X-axis). **** indicates significant difference between positive and negative group at a p value of &lt;0.00001 by Mann-Whitney.  </a:t>
            </a:r>
            <a:endParaRPr lang="en-US" sz="1100" i="1" dirty="0"/>
          </a:p>
        </p:txBody>
      </p:sp>
      <p:grpSp>
        <p:nvGrpSpPr>
          <p:cNvPr id="14" name="Group 13"/>
          <p:cNvGrpSpPr/>
          <p:nvPr/>
        </p:nvGrpSpPr>
        <p:grpSpPr>
          <a:xfrm>
            <a:off x="3599937" y="1736145"/>
            <a:ext cx="5322745" cy="3046300"/>
            <a:chOff x="3599936" y="1700377"/>
            <a:chExt cx="5322745" cy="3046300"/>
          </a:xfrm>
        </p:grpSpPr>
        <p:pic>
          <p:nvPicPr>
            <p:cNvPr id="12" name="Picture 11"/>
            <p:cNvPicPr>
              <a:picLocks noChangeAspect="1"/>
            </p:cNvPicPr>
            <p:nvPr/>
          </p:nvPicPr>
          <p:blipFill rotWithShape="1">
            <a:blip r:embed="rId2"/>
            <a:srcRect b="14540"/>
            <a:stretch/>
          </p:blipFill>
          <p:spPr>
            <a:xfrm>
              <a:off x="3599936" y="1700377"/>
              <a:ext cx="5322745" cy="2772769"/>
            </a:xfrm>
            <a:prstGeom prst="rect">
              <a:avLst/>
            </a:prstGeom>
          </p:spPr>
        </p:pic>
        <p:sp>
          <p:nvSpPr>
            <p:cNvPr id="13" name="TextBox 12"/>
            <p:cNvSpPr txBox="1"/>
            <p:nvPr/>
          </p:nvSpPr>
          <p:spPr>
            <a:xfrm>
              <a:off x="5815913" y="4469678"/>
              <a:ext cx="1120820" cy="276999"/>
            </a:xfrm>
            <a:prstGeom prst="rect">
              <a:avLst/>
            </a:prstGeom>
            <a:noFill/>
          </p:spPr>
          <p:txBody>
            <a:bodyPr wrap="none" rtlCol="0">
              <a:spAutoFit/>
            </a:bodyPr>
            <a:lstStyle/>
            <a:p>
              <a:r>
                <a:rPr lang="en-US" sz="1200" dirty="0"/>
                <a:t>Neutralization</a:t>
              </a:r>
            </a:p>
          </p:txBody>
        </p:sp>
      </p:grpSp>
      <p:sp>
        <p:nvSpPr>
          <p:cNvPr id="16" name="TextBox 15"/>
          <p:cNvSpPr txBox="1"/>
          <p:nvPr/>
        </p:nvSpPr>
        <p:spPr>
          <a:xfrm>
            <a:off x="461321" y="2068491"/>
            <a:ext cx="3138616" cy="1200329"/>
          </a:xfrm>
          <a:prstGeom prst="rect">
            <a:avLst/>
          </a:prstGeom>
          <a:noFill/>
        </p:spPr>
        <p:txBody>
          <a:bodyPr wrap="square" rtlCol="0">
            <a:spAutoFit/>
          </a:bodyPr>
          <a:lstStyle/>
          <a:p>
            <a:r>
              <a:rPr lang="en-US" dirty="0"/>
              <a:t>Raising the assay cutoffs to the median values observed for each assay improves the prediction for Nabs.</a:t>
            </a:r>
          </a:p>
        </p:txBody>
      </p:sp>
    </p:spTree>
    <p:extLst>
      <p:ext uri="{BB962C8B-B14F-4D97-AF65-F5344CB8AC3E}">
        <p14:creationId xmlns:p14="http://schemas.microsoft.com/office/powerpoint/2010/main" val="46246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12</a:t>
            </a:fld>
            <a:endParaRPr lang="en-US"/>
          </a:p>
        </p:txBody>
      </p:sp>
      <p:sp>
        <p:nvSpPr>
          <p:cNvPr id="3" name="Title 2"/>
          <p:cNvSpPr>
            <a:spLocks noGrp="1"/>
          </p:cNvSpPr>
          <p:nvPr>
            <p:ph type="title"/>
          </p:nvPr>
        </p:nvSpPr>
        <p:spPr>
          <a:xfrm>
            <a:off x="401475" y="846255"/>
            <a:ext cx="7250202" cy="747396"/>
          </a:xfrm>
        </p:spPr>
        <p:txBody>
          <a:bodyPr/>
          <a:lstStyle/>
          <a:p>
            <a:r>
              <a:rPr lang="en-US" dirty="0"/>
              <a:t>Questions for discussion:</a:t>
            </a:r>
          </a:p>
        </p:txBody>
      </p:sp>
      <p:sp>
        <p:nvSpPr>
          <p:cNvPr id="4" name="Content Placeholder 3"/>
          <p:cNvSpPr>
            <a:spLocks noGrp="1"/>
          </p:cNvSpPr>
          <p:nvPr>
            <p:ph idx="1"/>
          </p:nvPr>
        </p:nvSpPr>
        <p:spPr>
          <a:xfrm>
            <a:off x="401475" y="1593651"/>
            <a:ext cx="7250202" cy="3794183"/>
          </a:xfrm>
        </p:spPr>
        <p:txBody>
          <a:bodyPr/>
          <a:lstStyle/>
          <a:p>
            <a:r>
              <a:rPr lang="en-US" dirty="0"/>
              <a:t>Should commercial SARS-CoV-2 serology assays be used to indicate immunity?</a:t>
            </a:r>
          </a:p>
          <a:p>
            <a:r>
              <a:rPr lang="en-US" dirty="0"/>
              <a:t>How should serology tests be utilized with the advent of prophylactic SARS-CoV-2 vaccines?</a:t>
            </a:r>
          </a:p>
        </p:txBody>
      </p:sp>
    </p:spTree>
    <p:extLst>
      <p:ext uri="{BB962C8B-B14F-4D97-AF65-F5344CB8AC3E}">
        <p14:creationId xmlns:p14="http://schemas.microsoft.com/office/powerpoint/2010/main" val="329874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Title 2"/>
          <p:cNvSpPr>
            <a:spLocks noGrp="1"/>
          </p:cNvSpPr>
          <p:nvPr>
            <p:ph type="title"/>
          </p:nvPr>
        </p:nvSpPr>
        <p:spPr>
          <a:xfrm>
            <a:off x="452275" y="727310"/>
            <a:ext cx="7250202" cy="747396"/>
          </a:xfrm>
        </p:spPr>
        <p:txBody>
          <a:bodyPr/>
          <a:lstStyle/>
          <a:p>
            <a:r>
              <a:rPr lang="en-US" dirty="0"/>
              <a:t>Discussion</a:t>
            </a:r>
          </a:p>
        </p:txBody>
      </p:sp>
      <p:sp>
        <p:nvSpPr>
          <p:cNvPr id="4" name="Content Placeholder 3"/>
          <p:cNvSpPr>
            <a:spLocks noGrp="1"/>
          </p:cNvSpPr>
          <p:nvPr>
            <p:ph idx="1"/>
          </p:nvPr>
        </p:nvSpPr>
        <p:spPr>
          <a:xfrm>
            <a:off x="452274" y="1474706"/>
            <a:ext cx="8221825" cy="3794183"/>
          </a:xfrm>
        </p:spPr>
        <p:txBody>
          <a:bodyPr>
            <a:normAutofit/>
          </a:bodyPr>
          <a:lstStyle/>
          <a:p>
            <a:pPr marL="0" indent="0">
              <a:buNone/>
            </a:pPr>
            <a:r>
              <a:rPr lang="en-US" dirty="0"/>
              <a:t>Should commercial SARS-CoV-2 serology assays be used to indicate immunity?</a:t>
            </a:r>
          </a:p>
          <a:p>
            <a:r>
              <a:rPr lang="en-US" dirty="0"/>
              <a:t>On a population basis understanding that positive serology using a screen and confirm approach has 80% PPA with Nabs is important.</a:t>
            </a:r>
          </a:p>
          <a:p>
            <a:r>
              <a:rPr lang="en-US" dirty="0"/>
              <a:t>Serology tests should not be used to determine Nabs on individuals</a:t>
            </a:r>
          </a:p>
          <a:p>
            <a:r>
              <a:rPr lang="en-US" dirty="0"/>
              <a:t>More work needed to understand relationship of Nabs and long term immunity</a:t>
            </a:r>
          </a:p>
          <a:p>
            <a:pPr marL="0" indent="0">
              <a:buNone/>
            </a:pPr>
            <a:endParaRPr lang="en-US" baseline="30000" dirty="0"/>
          </a:p>
        </p:txBody>
      </p:sp>
    </p:spTree>
    <p:extLst>
      <p:ext uri="{BB962C8B-B14F-4D97-AF65-F5344CB8AC3E}">
        <p14:creationId xmlns:p14="http://schemas.microsoft.com/office/powerpoint/2010/main" val="2210443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14</a:t>
            </a:fld>
            <a:endParaRPr lang="en-US"/>
          </a:p>
        </p:txBody>
      </p:sp>
      <p:sp>
        <p:nvSpPr>
          <p:cNvPr id="3" name="Title 2"/>
          <p:cNvSpPr>
            <a:spLocks noGrp="1"/>
          </p:cNvSpPr>
          <p:nvPr>
            <p:ph type="title"/>
          </p:nvPr>
        </p:nvSpPr>
        <p:spPr>
          <a:xfrm>
            <a:off x="461087" y="727310"/>
            <a:ext cx="7250202" cy="747396"/>
          </a:xfrm>
        </p:spPr>
        <p:txBody>
          <a:bodyPr/>
          <a:lstStyle/>
          <a:p>
            <a:r>
              <a:rPr lang="en-US" dirty="0"/>
              <a:t>Discussion</a:t>
            </a:r>
          </a:p>
        </p:txBody>
      </p:sp>
      <p:sp>
        <p:nvSpPr>
          <p:cNvPr id="4" name="Content Placeholder 3"/>
          <p:cNvSpPr>
            <a:spLocks noGrp="1"/>
          </p:cNvSpPr>
          <p:nvPr>
            <p:ph idx="1"/>
          </p:nvPr>
        </p:nvSpPr>
        <p:spPr>
          <a:xfrm>
            <a:off x="461087" y="1846181"/>
            <a:ext cx="8221825" cy="3616278"/>
          </a:xfrm>
        </p:spPr>
        <p:txBody>
          <a:bodyPr>
            <a:normAutofit/>
          </a:bodyPr>
          <a:lstStyle/>
          <a:p>
            <a:pPr marL="0" indent="0">
              <a:buNone/>
            </a:pPr>
            <a:r>
              <a:rPr lang="en-US" dirty="0"/>
              <a:t>How should serology tests be utilized with the advent of prophylactic SARS-CoV-2 vaccines?</a:t>
            </a:r>
          </a:p>
          <a:p>
            <a:r>
              <a:rPr lang="en-US" dirty="0"/>
              <a:t>Currently there are no recommendations for confirming vaccination with antibody testing (generally not needed)</a:t>
            </a:r>
          </a:p>
          <a:p>
            <a:r>
              <a:rPr lang="en-US" dirty="0"/>
              <a:t>If indicated, use an S antibody assay to verify seroconversion following vaccination. </a:t>
            </a:r>
          </a:p>
          <a:p>
            <a:r>
              <a:rPr lang="en-US" dirty="0"/>
              <a:t>Commercial serology tests shouldn’t be used to evaluated the immunity of a vaccinated individual.</a:t>
            </a:r>
          </a:p>
          <a:p>
            <a:pPr marL="0" indent="0">
              <a:buNone/>
            </a:pPr>
            <a:endParaRPr lang="en-US" dirty="0"/>
          </a:p>
          <a:p>
            <a:endParaRPr lang="en-US" baseline="30000" dirty="0"/>
          </a:p>
          <a:p>
            <a:endParaRPr lang="en-US" baseline="30000" dirty="0"/>
          </a:p>
        </p:txBody>
      </p:sp>
    </p:spTree>
    <p:extLst>
      <p:ext uri="{BB962C8B-B14F-4D97-AF65-F5344CB8AC3E}">
        <p14:creationId xmlns:p14="http://schemas.microsoft.com/office/powerpoint/2010/main" val="11631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15</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2</a:t>
            </a:fld>
            <a:endParaRPr lang="en-US"/>
          </a:p>
        </p:txBody>
      </p:sp>
      <p:grpSp>
        <p:nvGrpSpPr>
          <p:cNvPr id="7" name="Group 6"/>
          <p:cNvGrpSpPr/>
          <p:nvPr/>
        </p:nvGrpSpPr>
        <p:grpSpPr>
          <a:xfrm>
            <a:off x="4352796" y="1656844"/>
            <a:ext cx="4524375" cy="4333875"/>
            <a:chOff x="3619628" y="1909460"/>
            <a:chExt cx="4524375" cy="4333875"/>
          </a:xfrm>
        </p:grpSpPr>
        <p:pic>
          <p:nvPicPr>
            <p:cNvPr id="5" name="Picture 4"/>
            <p:cNvPicPr>
              <a:picLocks noChangeAspect="1"/>
            </p:cNvPicPr>
            <p:nvPr/>
          </p:nvPicPr>
          <p:blipFill>
            <a:blip r:embed="rId2"/>
            <a:stretch>
              <a:fillRect/>
            </a:stretch>
          </p:blipFill>
          <p:spPr>
            <a:xfrm>
              <a:off x="3619628" y="1909460"/>
              <a:ext cx="4524375" cy="4333875"/>
            </a:xfrm>
            <a:prstGeom prst="rect">
              <a:avLst/>
            </a:prstGeom>
          </p:spPr>
        </p:pic>
        <p:sp>
          <p:nvSpPr>
            <p:cNvPr id="6" name="TextBox 5"/>
            <p:cNvSpPr txBox="1"/>
            <p:nvPr/>
          </p:nvSpPr>
          <p:spPr>
            <a:xfrm>
              <a:off x="6745863" y="4744994"/>
              <a:ext cx="1398140" cy="523220"/>
            </a:xfrm>
            <a:prstGeom prst="rect">
              <a:avLst/>
            </a:prstGeom>
            <a:noFill/>
          </p:spPr>
          <p:txBody>
            <a:bodyPr wrap="none" rtlCol="0">
              <a:spAutoFit/>
            </a:bodyPr>
            <a:lstStyle/>
            <a:p>
              <a:r>
                <a:rPr lang="en-US" sz="1400" b="1" dirty="0"/>
                <a:t>Blocks Viral</a:t>
              </a:r>
            </a:p>
            <a:p>
              <a:r>
                <a:rPr lang="en-US" sz="1400" b="1" dirty="0"/>
                <a:t>Entry into Cell</a:t>
              </a:r>
            </a:p>
          </p:txBody>
        </p:sp>
      </p:grpSp>
      <p:sp>
        <p:nvSpPr>
          <p:cNvPr id="8" name="TextBox 7"/>
          <p:cNvSpPr txBox="1"/>
          <p:nvPr/>
        </p:nvSpPr>
        <p:spPr>
          <a:xfrm>
            <a:off x="4352796" y="5948030"/>
            <a:ext cx="4660250" cy="230832"/>
          </a:xfrm>
          <a:prstGeom prst="rect">
            <a:avLst/>
          </a:prstGeom>
          <a:noFill/>
        </p:spPr>
        <p:txBody>
          <a:bodyPr wrap="none" rtlCol="0">
            <a:spAutoFit/>
          </a:bodyPr>
          <a:lstStyle/>
          <a:p>
            <a:r>
              <a:rPr lang="en-US" sz="900" dirty="0"/>
              <a:t>https://blog.abclonal.com/blog/featured-product-weekly-sars-cov-2-neutralizing-antibody</a:t>
            </a:r>
          </a:p>
        </p:txBody>
      </p:sp>
      <p:sp>
        <p:nvSpPr>
          <p:cNvPr id="9" name="Content Placeholder 2"/>
          <p:cNvSpPr>
            <a:spLocks noGrp="1"/>
          </p:cNvSpPr>
          <p:nvPr>
            <p:ph idx="4294967295"/>
          </p:nvPr>
        </p:nvSpPr>
        <p:spPr>
          <a:xfrm>
            <a:off x="370703" y="2153848"/>
            <a:ext cx="3982093" cy="2245158"/>
          </a:xfrm>
        </p:spPr>
        <p:txBody>
          <a:bodyPr>
            <a:normAutofit/>
          </a:bodyPr>
          <a:lstStyle/>
          <a:p>
            <a:pPr marL="0" indent="0">
              <a:buNone/>
            </a:pPr>
            <a:r>
              <a:rPr lang="en-US" sz="1600" dirty="0"/>
              <a:t>Nabs prevent viruses from entering host cells.</a:t>
            </a:r>
          </a:p>
          <a:p>
            <a:pPr lvl="1"/>
            <a:r>
              <a:rPr lang="en-US" sz="1400" dirty="0"/>
              <a:t>Part of the humoral immune response.</a:t>
            </a:r>
          </a:p>
          <a:p>
            <a:pPr lvl="1"/>
            <a:r>
              <a:rPr lang="en-US" sz="1400" dirty="0"/>
              <a:t>Help protect against re-infection.</a:t>
            </a:r>
          </a:p>
          <a:p>
            <a:pPr marL="0" indent="0">
              <a:buNone/>
            </a:pPr>
            <a:r>
              <a:rPr lang="en-US" sz="1600" dirty="0"/>
              <a:t>Other sources of SARS-CoV-2 Nabs.</a:t>
            </a:r>
          </a:p>
          <a:p>
            <a:pPr lvl="1"/>
            <a:r>
              <a:rPr lang="en-US" sz="1400" dirty="0"/>
              <a:t>Convalescent plasma </a:t>
            </a:r>
          </a:p>
          <a:p>
            <a:pPr lvl="1"/>
            <a:r>
              <a:rPr lang="en-US" sz="1400" dirty="0"/>
              <a:t>Therapeutic monoclonal antibodies.</a:t>
            </a:r>
          </a:p>
          <a:p>
            <a:pPr lvl="1"/>
            <a:r>
              <a:rPr lang="en-US" sz="1400" dirty="0"/>
              <a:t>Vaccines</a:t>
            </a:r>
          </a:p>
          <a:p>
            <a:pPr lvl="1"/>
            <a:endParaRPr lang="en-US" sz="1400" dirty="0"/>
          </a:p>
        </p:txBody>
      </p:sp>
      <p:sp>
        <p:nvSpPr>
          <p:cNvPr id="3" name="Title 2"/>
          <p:cNvSpPr>
            <a:spLocks noGrp="1"/>
          </p:cNvSpPr>
          <p:nvPr>
            <p:ph type="title"/>
          </p:nvPr>
        </p:nvSpPr>
        <p:spPr>
          <a:xfrm>
            <a:off x="1229034" y="836721"/>
            <a:ext cx="7840825" cy="747396"/>
          </a:xfrm>
        </p:spPr>
        <p:txBody>
          <a:bodyPr>
            <a:normAutofit fontScale="90000"/>
          </a:bodyPr>
          <a:lstStyle/>
          <a:p>
            <a:r>
              <a:rPr lang="en-US" dirty="0"/>
              <a:t>Neutralizing Antibodies (Nabs)</a:t>
            </a:r>
            <a:br>
              <a:rPr lang="en-US" dirty="0"/>
            </a:br>
            <a:r>
              <a:rPr lang="en-US" dirty="0"/>
              <a:t>Prevent Viral Infection</a:t>
            </a:r>
          </a:p>
        </p:txBody>
      </p:sp>
    </p:spTree>
    <p:extLst>
      <p:ext uri="{BB962C8B-B14F-4D97-AF65-F5344CB8AC3E}">
        <p14:creationId xmlns:p14="http://schemas.microsoft.com/office/powerpoint/2010/main" val="168131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3</a:t>
            </a:fld>
            <a:endParaRPr lang="en-US"/>
          </a:p>
        </p:txBody>
      </p:sp>
      <p:sp>
        <p:nvSpPr>
          <p:cNvPr id="4" name="Content Placeholder 3"/>
          <p:cNvSpPr>
            <a:spLocks noGrp="1"/>
          </p:cNvSpPr>
          <p:nvPr>
            <p:ph idx="1"/>
          </p:nvPr>
        </p:nvSpPr>
        <p:spPr>
          <a:xfrm>
            <a:off x="1578666" y="4223116"/>
            <a:ext cx="7342911" cy="2202781"/>
          </a:xfrm>
        </p:spPr>
        <p:txBody>
          <a:bodyPr>
            <a:normAutofit/>
          </a:bodyPr>
          <a:lstStyle/>
          <a:p>
            <a:r>
              <a:rPr lang="en-US" sz="1400" dirty="0"/>
              <a:t>SARS-CoV-2 mRNA vaccines target the Spike (S) protein.</a:t>
            </a:r>
          </a:p>
          <a:p>
            <a:r>
              <a:rPr lang="en-US" sz="1400" dirty="0"/>
              <a:t>Individuals receiving mRNA vaccines will only have antibodies against the S protein.</a:t>
            </a:r>
          </a:p>
        </p:txBody>
      </p:sp>
      <p:pic>
        <p:nvPicPr>
          <p:cNvPr id="1026" name="Picture 2" descr="https://www.mdpi.com/vaccines/vaccines-08-00649/article_deploy/html/images/vaccines-08-00649-g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542" y="1467326"/>
            <a:ext cx="6813815"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9295" y="4888930"/>
            <a:ext cx="8884773" cy="1015663"/>
          </a:xfrm>
          <a:prstGeom prst="rect">
            <a:avLst/>
          </a:prstGeom>
          <a:noFill/>
        </p:spPr>
        <p:txBody>
          <a:bodyPr wrap="square" rtlCol="0">
            <a:spAutoFit/>
          </a:bodyPr>
          <a:lstStyle/>
          <a:p>
            <a:r>
              <a:rPr lang="en-US" sz="2000" dirty="0"/>
              <a:t>Q?: A healthcare provider orders a SARS-CoV-2 antibody test to determine</a:t>
            </a:r>
          </a:p>
          <a:p>
            <a:r>
              <a:rPr lang="en-US" sz="2000" dirty="0"/>
              <a:t>if a vaccinated patient is developing antibodies. What aspects of the assay</a:t>
            </a:r>
          </a:p>
          <a:p>
            <a:r>
              <a:rPr lang="en-US" sz="2000" dirty="0"/>
              <a:t>should be considered?</a:t>
            </a:r>
          </a:p>
        </p:txBody>
      </p:sp>
      <p:sp>
        <p:nvSpPr>
          <p:cNvPr id="6" name="TextBox 5"/>
          <p:cNvSpPr txBox="1"/>
          <p:nvPr/>
        </p:nvSpPr>
        <p:spPr>
          <a:xfrm>
            <a:off x="6241705" y="3941100"/>
            <a:ext cx="2157046" cy="261610"/>
          </a:xfrm>
          <a:prstGeom prst="rect">
            <a:avLst/>
          </a:prstGeom>
          <a:noFill/>
        </p:spPr>
        <p:txBody>
          <a:bodyPr wrap="square" rtlCol="0">
            <a:spAutoFit/>
          </a:bodyPr>
          <a:lstStyle/>
          <a:p>
            <a:r>
              <a:rPr lang="en-US" sz="1100" dirty="0"/>
              <a:t>Jain, S. et al. </a:t>
            </a:r>
            <a:r>
              <a:rPr lang="en-US" sz="1100" i="1" dirty="0"/>
              <a:t>Vaccines</a:t>
            </a:r>
            <a:r>
              <a:rPr lang="en-US" sz="1100" dirty="0"/>
              <a:t> </a:t>
            </a:r>
            <a:r>
              <a:rPr lang="en-US" sz="1100" b="1" dirty="0"/>
              <a:t>2020</a:t>
            </a:r>
            <a:endParaRPr lang="en-US" sz="1100" dirty="0"/>
          </a:p>
        </p:txBody>
      </p:sp>
      <p:sp>
        <p:nvSpPr>
          <p:cNvPr id="7" name="Title 2"/>
          <p:cNvSpPr>
            <a:spLocks noGrp="1"/>
          </p:cNvSpPr>
          <p:nvPr>
            <p:ph type="title"/>
          </p:nvPr>
        </p:nvSpPr>
        <p:spPr>
          <a:xfrm>
            <a:off x="936410" y="381188"/>
            <a:ext cx="7840825" cy="747396"/>
          </a:xfrm>
        </p:spPr>
        <p:txBody>
          <a:bodyPr>
            <a:normAutofit/>
          </a:bodyPr>
          <a:lstStyle/>
          <a:p>
            <a:r>
              <a:rPr lang="en-US" dirty="0"/>
              <a:t>Anatomy of SARS-CoV-2</a:t>
            </a:r>
          </a:p>
        </p:txBody>
      </p:sp>
    </p:spTree>
    <p:extLst>
      <p:ext uri="{BB962C8B-B14F-4D97-AF65-F5344CB8AC3E}">
        <p14:creationId xmlns:p14="http://schemas.microsoft.com/office/powerpoint/2010/main" val="35688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4</a:t>
            </a:fld>
            <a:endParaRPr lang="en-US"/>
          </a:p>
        </p:txBody>
      </p:sp>
      <p:sp>
        <p:nvSpPr>
          <p:cNvPr id="11" name="Rectangle 10"/>
          <p:cNvSpPr/>
          <p:nvPr/>
        </p:nvSpPr>
        <p:spPr>
          <a:xfrm>
            <a:off x="7026030" y="2938586"/>
            <a:ext cx="2117969" cy="859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898023" y="625064"/>
            <a:ext cx="8056507" cy="747396"/>
          </a:xfrm>
          <a:prstGeom prst="rect">
            <a:avLst/>
          </a:prstGeom>
        </p:spPr>
        <p:txBody>
          <a:bodyPr>
            <a:normAutofit fontScale="85000" lnSpcReduction="10000"/>
          </a:bodyPr>
          <a:lstStyle>
            <a:lvl1pPr algn="l" defTabSz="457200" rtl="0" eaLnBrk="1" latinLnBrk="0" hangingPunct="1">
              <a:spcBef>
                <a:spcPct val="0"/>
              </a:spcBef>
              <a:buNone/>
              <a:defRPr sz="3000" b="1" kern="1200">
                <a:solidFill>
                  <a:schemeClr val="tx1"/>
                </a:solidFill>
                <a:latin typeface="Arial"/>
                <a:ea typeface="+mj-ea"/>
                <a:cs typeface="Arial"/>
              </a:defRPr>
            </a:lvl1pPr>
          </a:lstStyle>
          <a:p>
            <a:r>
              <a:rPr lang="en-US" dirty="0" err="1"/>
              <a:t>Pseudovirus</a:t>
            </a:r>
            <a:r>
              <a:rPr lang="en-US" dirty="0"/>
              <a:t> (PSV) Neutralizing Antibody Assays </a:t>
            </a:r>
          </a:p>
        </p:txBody>
      </p:sp>
      <p:pic>
        <p:nvPicPr>
          <p:cNvPr id="4" name="Picture 3"/>
          <p:cNvPicPr>
            <a:picLocks noChangeAspect="1"/>
          </p:cNvPicPr>
          <p:nvPr/>
        </p:nvPicPr>
        <p:blipFill>
          <a:blip r:embed="rId2"/>
          <a:stretch>
            <a:fillRect/>
          </a:stretch>
        </p:blipFill>
        <p:spPr>
          <a:xfrm>
            <a:off x="138084" y="1199057"/>
            <a:ext cx="9065538" cy="5236918"/>
          </a:xfrm>
          <a:prstGeom prst="rect">
            <a:avLst/>
          </a:prstGeom>
        </p:spPr>
      </p:pic>
      <p:sp>
        <p:nvSpPr>
          <p:cNvPr id="5" name="TextBox 4"/>
          <p:cNvSpPr txBox="1"/>
          <p:nvPr/>
        </p:nvSpPr>
        <p:spPr>
          <a:xfrm>
            <a:off x="360606" y="1180733"/>
            <a:ext cx="4996817"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t>Measures how effectively patient serum blocks viral entry</a:t>
            </a:r>
          </a:p>
          <a:p>
            <a:pPr marL="285750" indent="-285750">
              <a:buFont typeface="Arial" panose="020B0604020202020204" pitchFamily="34" charset="0"/>
              <a:buChar char="•"/>
            </a:pPr>
            <a:r>
              <a:rPr lang="en-US" sz="1400" dirty="0"/>
              <a:t>Low-throughput and unsuitable for high-volume testing</a:t>
            </a:r>
          </a:p>
        </p:txBody>
      </p:sp>
      <p:sp>
        <p:nvSpPr>
          <p:cNvPr id="6" name="TextBox 5"/>
          <p:cNvSpPr txBox="1"/>
          <p:nvPr/>
        </p:nvSpPr>
        <p:spPr>
          <a:xfrm>
            <a:off x="64044" y="3387252"/>
            <a:ext cx="3049859" cy="261610"/>
          </a:xfrm>
          <a:prstGeom prst="rect">
            <a:avLst/>
          </a:prstGeom>
          <a:noFill/>
        </p:spPr>
        <p:txBody>
          <a:bodyPr wrap="square" rtlCol="0">
            <a:spAutoFit/>
          </a:bodyPr>
          <a:lstStyle/>
          <a:p>
            <a:r>
              <a:rPr lang="en-US" sz="1100" b="1" dirty="0"/>
              <a:t>PSV displaying SARS-CoV-2 Spike protein</a:t>
            </a:r>
          </a:p>
        </p:txBody>
      </p:sp>
    </p:spTree>
    <p:extLst>
      <p:ext uri="{BB962C8B-B14F-4D97-AF65-F5344CB8AC3E}">
        <p14:creationId xmlns:p14="http://schemas.microsoft.com/office/powerpoint/2010/main" val="170568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5</a:t>
            </a:fld>
            <a:endParaRPr lang="en-US"/>
          </a:p>
        </p:txBody>
      </p:sp>
      <p:sp>
        <p:nvSpPr>
          <p:cNvPr id="4" name="Title 3"/>
          <p:cNvSpPr>
            <a:spLocks noGrp="1"/>
          </p:cNvSpPr>
          <p:nvPr>
            <p:ph type="title"/>
          </p:nvPr>
        </p:nvSpPr>
        <p:spPr>
          <a:xfrm>
            <a:off x="807875" y="1062155"/>
            <a:ext cx="7250202" cy="747396"/>
          </a:xfrm>
        </p:spPr>
        <p:txBody>
          <a:bodyPr/>
          <a:lstStyle/>
          <a:p>
            <a:r>
              <a:rPr lang="en-US" dirty="0"/>
              <a:t>Aim of the Study</a:t>
            </a:r>
          </a:p>
        </p:txBody>
      </p:sp>
      <p:sp>
        <p:nvSpPr>
          <p:cNvPr id="5" name="Content Placeholder 4"/>
          <p:cNvSpPr>
            <a:spLocks noGrp="1"/>
          </p:cNvSpPr>
          <p:nvPr>
            <p:ph idx="1"/>
          </p:nvPr>
        </p:nvSpPr>
        <p:spPr>
          <a:xfrm>
            <a:off x="807874" y="1809551"/>
            <a:ext cx="7759655" cy="3794183"/>
          </a:xfrm>
        </p:spPr>
        <p:txBody>
          <a:bodyPr>
            <a:normAutofit fontScale="85000" lnSpcReduction="10000"/>
          </a:bodyPr>
          <a:lstStyle/>
          <a:p>
            <a:pPr marL="0" indent="0">
              <a:buNone/>
            </a:pPr>
            <a:r>
              <a:rPr lang="en-US" sz="2800" b="1" dirty="0"/>
              <a:t>Do commercial SARS-CoV-2 serology assays predict the presence of neutralizing antibodies?</a:t>
            </a:r>
          </a:p>
          <a:p>
            <a:pPr marL="0" indent="0">
              <a:buNone/>
            </a:pPr>
            <a:endParaRPr lang="en-US" dirty="0"/>
          </a:p>
          <a:p>
            <a:pPr marL="0" indent="0">
              <a:buNone/>
            </a:pPr>
            <a:r>
              <a:rPr lang="en-US" dirty="0"/>
              <a:t>Commercial Serology Assays:</a:t>
            </a:r>
          </a:p>
          <a:p>
            <a:r>
              <a:rPr lang="en-US" dirty="0"/>
              <a:t>Detect antibodies against </a:t>
            </a:r>
            <a:r>
              <a:rPr lang="en-US" dirty="0" err="1"/>
              <a:t>Nucleocapsid</a:t>
            </a:r>
            <a:r>
              <a:rPr lang="en-US" dirty="0"/>
              <a:t>, Spike, or a mixture.</a:t>
            </a:r>
          </a:p>
          <a:p>
            <a:r>
              <a:rPr lang="en-US" dirty="0"/>
              <a:t>Unknown if the antibodies are protective against SARS-CoV-2.</a:t>
            </a:r>
          </a:p>
          <a:p>
            <a:endParaRPr lang="en-US" dirty="0"/>
          </a:p>
          <a:p>
            <a:pPr marL="0" indent="0">
              <a:buNone/>
            </a:pPr>
            <a:r>
              <a:rPr lang="en-US" dirty="0"/>
              <a:t>SARS-CoV-2 neutralization assays:</a:t>
            </a:r>
          </a:p>
          <a:p>
            <a:r>
              <a:rPr lang="en-US" dirty="0"/>
              <a:t>How do commercial serology assays compare?</a:t>
            </a:r>
          </a:p>
          <a:p>
            <a:r>
              <a:rPr lang="en-US" dirty="0"/>
              <a:t>Do commercial serology assays predict neutralizing antibodies?</a:t>
            </a:r>
          </a:p>
        </p:txBody>
      </p:sp>
    </p:spTree>
    <p:extLst>
      <p:ext uri="{BB962C8B-B14F-4D97-AF65-F5344CB8AC3E}">
        <p14:creationId xmlns:p14="http://schemas.microsoft.com/office/powerpoint/2010/main" val="16556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6</a:t>
            </a:fld>
            <a:endParaRPr lang="en-US"/>
          </a:p>
        </p:txBody>
      </p:sp>
      <p:sp>
        <p:nvSpPr>
          <p:cNvPr id="3" name="Title 2"/>
          <p:cNvSpPr>
            <a:spLocks noGrp="1"/>
          </p:cNvSpPr>
          <p:nvPr>
            <p:ph type="title"/>
          </p:nvPr>
        </p:nvSpPr>
        <p:spPr>
          <a:xfrm>
            <a:off x="528475" y="592255"/>
            <a:ext cx="7250202" cy="747396"/>
          </a:xfrm>
        </p:spPr>
        <p:txBody>
          <a:bodyPr/>
          <a:lstStyle/>
          <a:p>
            <a:r>
              <a:rPr lang="en-US" dirty="0"/>
              <a:t>Study design</a:t>
            </a:r>
          </a:p>
        </p:txBody>
      </p:sp>
      <p:sp>
        <p:nvSpPr>
          <p:cNvPr id="8" name="Content Placeholder 3"/>
          <p:cNvSpPr>
            <a:spLocks noGrp="1"/>
          </p:cNvSpPr>
          <p:nvPr>
            <p:ph idx="1"/>
          </p:nvPr>
        </p:nvSpPr>
        <p:spPr>
          <a:xfrm>
            <a:off x="65903" y="1273907"/>
            <a:ext cx="9078097" cy="4245444"/>
          </a:xfrm>
        </p:spPr>
        <p:txBody>
          <a:bodyPr>
            <a:noAutofit/>
          </a:bodyPr>
          <a:lstStyle/>
          <a:p>
            <a:r>
              <a:rPr lang="en-US" sz="1800" b="1" dirty="0"/>
              <a:t>351 plasma/serum specimens</a:t>
            </a:r>
            <a:r>
              <a:rPr lang="en-US" sz="1800" dirty="0"/>
              <a:t>:</a:t>
            </a:r>
          </a:p>
          <a:p>
            <a:pPr lvl="1"/>
            <a:r>
              <a:rPr lang="en-US" sz="1800" dirty="0"/>
              <a:t>164 specimens from 164 individuals with SARS-CoV-2 seropositive tests</a:t>
            </a:r>
          </a:p>
          <a:p>
            <a:pPr lvl="2"/>
            <a:r>
              <a:rPr lang="en-US" sz="1600" dirty="0"/>
              <a:t>Screened from 9,530 SARS-CoV-2 serology tests (</a:t>
            </a:r>
            <a:r>
              <a:rPr lang="en-US" sz="1600" dirty="0" err="1"/>
              <a:t>Diazyme</a:t>
            </a:r>
            <a:r>
              <a:rPr lang="en-US" sz="1600" dirty="0"/>
              <a:t> Assay).</a:t>
            </a:r>
          </a:p>
          <a:p>
            <a:pPr lvl="2"/>
            <a:r>
              <a:rPr lang="en-US" sz="1600" dirty="0"/>
              <a:t>9,366 seronegative tests had no further testing performed. </a:t>
            </a:r>
          </a:p>
          <a:p>
            <a:pPr lvl="1"/>
            <a:r>
              <a:rPr lang="en-US" sz="1800" dirty="0"/>
              <a:t>87 specimens from SARS-CoV-2 PCR positive patients</a:t>
            </a:r>
          </a:p>
          <a:p>
            <a:pPr lvl="2"/>
            <a:r>
              <a:rPr lang="en-US" sz="1800" dirty="0"/>
              <a:t>Obtained from 31 patients confirmed for SARS-CoV-2 by PCR.</a:t>
            </a:r>
          </a:p>
          <a:p>
            <a:pPr lvl="1"/>
            <a:r>
              <a:rPr lang="en-US" sz="1800" dirty="0"/>
              <a:t>100 presumed SARS-CoV-2 negative specimens</a:t>
            </a:r>
          </a:p>
          <a:p>
            <a:pPr lvl="2"/>
            <a:r>
              <a:rPr lang="en-US" sz="1800" dirty="0"/>
              <a:t>79 specimens collected in 2018.</a:t>
            </a:r>
          </a:p>
          <a:p>
            <a:pPr lvl="2"/>
            <a:r>
              <a:rPr lang="en-US" sz="1800" dirty="0"/>
              <a:t>11 patients with other respiratory pathogens (Non-COVID corona virus etc.).</a:t>
            </a:r>
          </a:p>
          <a:p>
            <a:pPr lvl="2"/>
            <a:r>
              <a:rPr lang="en-US" sz="1800" dirty="0"/>
              <a:t>10 healthy individuals collected in 2020.</a:t>
            </a:r>
          </a:p>
          <a:p>
            <a:r>
              <a:rPr lang="en-US" sz="1800" dirty="0"/>
              <a:t>All specimens were tested on the following serology assays</a:t>
            </a:r>
          </a:p>
          <a:p>
            <a:pPr lvl="1"/>
            <a:r>
              <a:rPr lang="en-US" sz="1600" dirty="0"/>
              <a:t>Roche Total Ig, Abbott IgG, and a PSV neutralizing antibody assay</a:t>
            </a:r>
          </a:p>
        </p:txBody>
      </p:sp>
    </p:spTree>
    <p:extLst>
      <p:ext uri="{BB962C8B-B14F-4D97-AF65-F5344CB8AC3E}">
        <p14:creationId xmlns:p14="http://schemas.microsoft.com/office/powerpoint/2010/main" val="15581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165716" y="696003"/>
            <a:ext cx="7833225" cy="553998"/>
          </a:xfrm>
          <a:prstGeom prst="rect">
            <a:avLst/>
          </a:prstGeom>
          <a:noFill/>
        </p:spPr>
        <p:txBody>
          <a:bodyPr wrap="square" rtlCol="0">
            <a:spAutoFit/>
          </a:bodyPr>
          <a:lstStyle/>
          <a:p>
            <a:r>
              <a:rPr lang="en-US" sz="3000" b="1" dirty="0">
                <a:latin typeface="+mj-lt"/>
              </a:rPr>
              <a:t>Clinical Validation of PSV Nabs Assay</a:t>
            </a:r>
          </a:p>
        </p:txBody>
      </p:sp>
      <p:sp>
        <p:nvSpPr>
          <p:cNvPr id="3" name="Rectangle 2"/>
          <p:cNvSpPr/>
          <p:nvPr/>
        </p:nvSpPr>
        <p:spPr>
          <a:xfrm>
            <a:off x="1686704" y="5153060"/>
            <a:ext cx="7293258" cy="830997"/>
          </a:xfrm>
          <a:prstGeom prst="rect">
            <a:avLst/>
          </a:prstGeom>
          <a:solidFill>
            <a:schemeClr val="bg1"/>
          </a:solidFill>
        </p:spPr>
        <p:txBody>
          <a:bodyPr wrap="square">
            <a:spAutoFit/>
          </a:bodyPr>
          <a:lstStyle/>
          <a:p>
            <a:r>
              <a:rPr lang="en-US" sz="1200" b="1" dirty="0">
                <a:solidFill>
                  <a:srgbClr val="B11F24"/>
                </a:solidFill>
              </a:rPr>
              <a:t>Figure 2. COVID-19 patients produce neutralization activity against SARS-CoV-2 and SARS-CoV-1. Percentage of specimens (N=87) from SARS-CoV-2 PCR confirmed patients (N=31, dark grey) and a SARS CoV-2 negative patient cohort (N=100 specimens from 100 individuals, light grey) that had ID50 titers &gt;50 against SARS-CoV-2 or SARS-CoV-1.</a:t>
            </a:r>
            <a:endParaRPr lang="en-US" sz="1200" i="1" dirty="0"/>
          </a:p>
        </p:txBody>
      </p:sp>
      <p:pic>
        <p:nvPicPr>
          <p:cNvPr id="8" name="Picture 7"/>
          <p:cNvPicPr>
            <a:picLocks noChangeAspect="1"/>
          </p:cNvPicPr>
          <p:nvPr/>
        </p:nvPicPr>
        <p:blipFill rotWithShape="1">
          <a:blip r:embed="rId2"/>
          <a:srcRect t="1922"/>
          <a:stretch/>
        </p:blipFill>
        <p:spPr>
          <a:xfrm>
            <a:off x="3752610" y="1968842"/>
            <a:ext cx="5024625" cy="3182013"/>
          </a:xfrm>
          <a:prstGeom prst="rect">
            <a:avLst/>
          </a:prstGeom>
        </p:spPr>
      </p:pic>
      <p:sp>
        <p:nvSpPr>
          <p:cNvPr id="2" name="TextBox 1"/>
          <p:cNvSpPr txBox="1"/>
          <p:nvPr/>
        </p:nvSpPr>
        <p:spPr>
          <a:xfrm>
            <a:off x="146731" y="2786588"/>
            <a:ext cx="4089581" cy="523220"/>
          </a:xfrm>
          <a:prstGeom prst="rect">
            <a:avLst/>
          </a:prstGeom>
          <a:noFill/>
        </p:spPr>
        <p:txBody>
          <a:bodyPr wrap="none" rtlCol="0">
            <a:spAutoFit/>
          </a:bodyPr>
          <a:lstStyle/>
          <a:p>
            <a:r>
              <a:rPr lang="en-US" sz="1400" b="1" dirty="0"/>
              <a:t>Q?: What are the implications of the observed</a:t>
            </a:r>
          </a:p>
          <a:p>
            <a:r>
              <a:rPr lang="en-US" sz="1400" b="1" dirty="0"/>
              <a:t>cross-protection against SARS-CoV-1?</a:t>
            </a:r>
          </a:p>
        </p:txBody>
      </p:sp>
      <p:sp>
        <p:nvSpPr>
          <p:cNvPr id="9" name="Rectangle 8"/>
          <p:cNvSpPr/>
          <p:nvPr/>
        </p:nvSpPr>
        <p:spPr>
          <a:xfrm>
            <a:off x="7267639" y="4366054"/>
            <a:ext cx="667265" cy="652830"/>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Green Thumb Up stock vector. Illustration of approve, conceptual - 8958871"/>
          <p:cNvPicPr>
            <a:picLocks noChangeAspect="1" noChangeArrowheads="1"/>
          </p:cNvPicPr>
          <p:nvPr/>
        </p:nvPicPr>
        <p:blipFill rotWithShape="1">
          <a:blip r:embed="rId3">
            <a:extLst>
              <a:ext uri="{28A0092B-C50C-407E-A947-70E740481C1C}">
                <a14:useLocalDpi xmlns:a14="http://schemas.microsoft.com/office/drawing/2010/main" val="0"/>
              </a:ext>
            </a:extLst>
          </a:blip>
          <a:srcRect r="14613"/>
          <a:stretch/>
        </p:blipFill>
        <p:spPr bwMode="auto">
          <a:xfrm>
            <a:off x="8457312" y="4366054"/>
            <a:ext cx="639846" cy="73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0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8</a:t>
            </a:fld>
            <a:endParaRPr lang="en-US"/>
          </a:p>
        </p:txBody>
      </p:sp>
      <p:pic>
        <p:nvPicPr>
          <p:cNvPr id="8" name="Picture 7"/>
          <p:cNvPicPr>
            <a:picLocks noChangeAspect="1"/>
          </p:cNvPicPr>
          <p:nvPr/>
        </p:nvPicPr>
        <p:blipFill rotWithShape="1">
          <a:blip r:embed="rId2"/>
          <a:srcRect t="2001"/>
          <a:stretch/>
        </p:blipFill>
        <p:spPr>
          <a:xfrm>
            <a:off x="2187279" y="1412637"/>
            <a:ext cx="6391331" cy="3794342"/>
          </a:xfrm>
          <a:prstGeom prst="rect">
            <a:avLst/>
          </a:prstGeom>
        </p:spPr>
      </p:pic>
      <p:sp>
        <p:nvSpPr>
          <p:cNvPr id="3" name="Rectangle 2"/>
          <p:cNvSpPr/>
          <p:nvPr/>
        </p:nvSpPr>
        <p:spPr>
          <a:xfrm>
            <a:off x="1268627" y="5048569"/>
            <a:ext cx="7717248" cy="830997"/>
          </a:xfrm>
          <a:prstGeom prst="rect">
            <a:avLst/>
          </a:prstGeom>
          <a:solidFill>
            <a:schemeClr val="bg1"/>
          </a:solidFill>
        </p:spPr>
        <p:txBody>
          <a:bodyPr wrap="square">
            <a:spAutoFit/>
          </a:bodyPr>
          <a:lstStyle/>
          <a:p>
            <a:r>
              <a:rPr lang="en-US" sz="1200" b="1" dirty="0">
                <a:solidFill>
                  <a:srgbClr val="B11F24"/>
                </a:solidFill>
              </a:rPr>
              <a:t>Fig. 3. Longitudinal monitoring of SARS-CoV-2 neutralization titers in COVID-19 patients. The ID50 titers of 13 SARS-CoV-2 PCR confirmed patients are plotted on a semi-log scale (Y-axis) with the number of days following a positive PCR result indicated for each sample (X-axis). ID50 values of &lt;50 are considered negative for neutralization activity and represented by the greyed-out area.</a:t>
            </a:r>
            <a:endParaRPr lang="en-US" sz="1200" i="1" dirty="0"/>
          </a:p>
        </p:txBody>
      </p:sp>
      <p:sp>
        <p:nvSpPr>
          <p:cNvPr id="7" name="TextBox 6"/>
          <p:cNvSpPr txBox="1"/>
          <p:nvPr/>
        </p:nvSpPr>
        <p:spPr>
          <a:xfrm>
            <a:off x="907239" y="357776"/>
            <a:ext cx="6111398" cy="1015663"/>
          </a:xfrm>
          <a:prstGeom prst="rect">
            <a:avLst/>
          </a:prstGeom>
          <a:noFill/>
        </p:spPr>
        <p:txBody>
          <a:bodyPr wrap="square" rtlCol="0">
            <a:spAutoFit/>
          </a:bodyPr>
          <a:lstStyle/>
          <a:p>
            <a:r>
              <a:rPr lang="en-US" sz="3000" b="1" dirty="0">
                <a:latin typeface="+mj-lt"/>
              </a:rPr>
              <a:t>Acutely Sick COVID-19 Patients Develop Robust Nabs </a:t>
            </a:r>
          </a:p>
        </p:txBody>
      </p:sp>
      <p:sp>
        <p:nvSpPr>
          <p:cNvPr id="5" name="TextBox 4"/>
          <p:cNvSpPr txBox="1"/>
          <p:nvPr/>
        </p:nvSpPr>
        <p:spPr>
          <a:xfrm>
            <a:off x="2018271" y="5879566"/>
            <a:ext cx="5224507" cy="646331"/>
          </a:xfrm>
          <a:prstGeom prst="rect">
            <a:avLst/>
          </a:prstGeom>
          <a:noFill/>
        </p:spPr>
        <p:txBody>
          <a:bodyPr wrap="none" rtlCol="0">
            <a:spAutoFit/>
          </a:bodyPr>
          <a:lstStyle/>
          <a:p>
            <a:r>
              <a:rPr lang="en-US" dirty="0"/>
              <a:t>Patient 13 expired even with high levels of Nabs. </a:t>
            </a:r>
          </a:p>
          <a:p>
            <a:r>
              <a:rPr lang="en-US" dirty="0"/>
              <a:t>What are some possible explanations?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9</a:t>
            </a:fld>
            <a:endParaRPr lang="en-US"/>
          </a:p>
        </p:txBody>
      </p:sp>
      <p:grpSp>
        <p:nvGrpSpPr>
          <p:cNvPr id="7" name="Group 6"/>
          <p:cNvGrpSpPr/>
          <p:nvPr/>
        </p:nvGrpSpPr>
        <p:grpSpPr>
          <a:xfrm>
            <a:off x="1188851" y="1416312"/>
            <a:ext cx="7165120" cy="2896492"/>
            <a:chOff x="1351005" y="1696995"/>
            <a:chExt cx="7165120" cy="2896492"/>
          </a:xfrm>
        </p:grpSpPr>
        <p:pic>
          <p:nvPicPr>
            <p:cNvPr id="3" name="Picture 2"/>
            <p:cNvPicPr>
              <a:picLocks noChangeAspect="1"/>
            </p:cNvPicPr>
            <p:nvPr/>
          </p:nvPicPr>
          <p:blipFill>
            <a:blip r:embed="rId2"/>
            <a:stretch>
              <a:fillRect/>
            </a:stretch>
          </p:blipFill>
          <p:spPr>
            <a:xfrm>
              <a:off x="1477175" y="1762273"/>
              <a:ext cx="3313018" cy="2781544"/>
            </a:xfrm>
            <a:prstGeom prst="rect">
              <a:avLst/>
            </a:prstGeom>
          </p:spPr>
        </p:pic>
        <p:pic>
          <p:nvPicPr>
            <p:cNvPr id="4" name="Picture 3"/>
            <p:cNvPicPr>
              <a:picLocks noChangeAspect="1"/>
            </p:cNvPicPr>
            <p:nvPr/>
          </p:nvPicPr>
          <p:blipFill>
            <a:blip r:embed="rId3"/>
            <a:stretch>
              <a:fillRect/>
            </a:stretch>
          </p:blipFill>
          <p:spPr>
            <a:xfrm>
              <a:off x="5098833" y="1762273"/>
              <a:ext cx="3313017" cy="2831214"/>
            </a:xfrm>
            <a:prstGeom prst="rect">
              <a:avLst/>
            </a:prstGeom>
          </p:spPr>
        </p:pic>
        <p:sp>
          <p:nvSpPr>
            <p:cNvPr id="5" name="Rectangle 4"/>
            <p:cNvSpPr/>
            <p:nvPr/>
          </p:nvSpPr>
          <p:spPr>
            <a:xfrm>
              <a:off x="1351005" y="1696995"/>
              <a:ext cx="126170" cy="28468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389955" y="1746665"/>
              <a:ext cx="126170" cy="28468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1053341" y="585716"/>
            <a:ext cx="6616085" cy="553998"/>
          </a:xfrm>
          <a:prstGeom prst="rect">
            <a:avLst/>
          </a:prstGeom>
          <a:noFill/>
        </p:spPr>
        <p:txBody>
          <a:bodyPr wrap="square" rtlCol="0">
            <a:spAutoFit/>
          </a:bodyPr>
          <a:lstStyle/>
          <a:p>
            <a:r>
              <a:rPr lang="en-US" sz="3000" b="1" dirty="0">
                <a:latin typeface="+mj-lt"/>
              </a:rPr>
              <a:t>Evaluation of 9,530 Serology Tests</a:t>
            </a:r>
          </a:p>
        </p:txBody>
      </p:sp>
      <p:sp>
        <p:nvSpPr>
          <p:cNvPr id="9" name="Rectangle 8"/>
          <p:cNvSpPr/>
          <p:nvPr/>
        </p:nvSpPr>
        <p:spPr>
          <a:xfrm>
            <a:off x="1078055" y="4379982"/>
            <a:ext cx="7717248" cy="830997"/>
          </a:xfrm>
          <a:prstGeom prst="rect">
            <a:avLst/>
          </a:prstGeom>
          <a:solidFill>
            <a:schemeClr val="bg1"/>
          </a:solidFill>
        </p:spPr>
        <p:txBody>
          <a:bodyPr wrap="square">
            <a:spAutoFit/>
          </a:bodyPr>
          <a:lstStyle/>
          <a:p>
            <a:r>
              <a:rPr lang="en-US" sz="1200" b="1" dirty="0">
                <a:solidFill>
                  <a:srgbClr val="B11F24"/>
                </a:solidFill>
              </a:rPr>
              <a:t>Fig. 4A and 4B. </a:t>
            </a:r>
            <a:r>
              <a:rPr lang="en-US" sz="1200" b="1" dirty="0" err="1">
                <a:solidFill>
                  <a:srgbClr val="B11F24"/>
                </a:solidFill>
              </a:rPr>
              <a:t>Interplatform</a:t>
            </a:r>
            <a:r>
              <a:rPr lang="en-US" sz="1200" b="1" dirty="0">
                <a:solidFill>
                  <a:srgbClr val="B11F24"/>
                </a:solidFill>
              </a:rPr>
              <a:t> agreement between serology and neutralization activity. A) The PPA between the Diazyme IgG and Roche assay and the Diazyme IgG and Abbott assays are shown for 4 different populations of individuals. B) The percentage of individuals with neutralization activity against SARS-CoV-2 or SARS-CoV-1 are shown for 4 different populations of individuals.</a:t>
            </a:r>
            <a:endParaRPr lang="en-US" sz="1200" i="1" dirty="0"/>
          </a:p>
        </p:txBody>
      </p:sp>
      <p:sp>
        <p:nvSpPr>
          <p:cNvPr id="10" name="TextBox 9"/>
          <p:cNvSpPr txBox="1"/>
          <p:nvPr/>
        </p:nvSpPr>
        <p:spPr>
          <a:xfrm>
            <a:off x="1062681" y="5226258"/>
            <a:ext cx="7005112" cy="523220"/>
          </a:xfrm>
          <a:prstGeom prst="rect">
            <a:avLst/>
          </a:prstGeom>
          <a:noFill/>
        </p:spPr>
        <p:txBody>
          <a:bodyPr wrap="square" rtlCol="0">
            <a:spAutoFit/>
          </a:bodyPr>
          <a:lstStyle/>
          <a:p>
            <a:r>
              <a:rPr lang="en-US" sz="1400" b="1" dirty="0"/>
              <a:t>Q?: Why are the PPAs with the Diazyme IgG assay and the PSV assays so poor in the asymptomatic population?</a:t>
            </a:r>
          </a:p>
        </p:txBody>
      </p:sp>
      <p:sp>
        <p:nvSpPr>
          <p:cNvPr id="11" name="TextBox 10"/>
          <p:cNvSpPr txBox="1"/>
          <p:nvPr/>
        </p:nvSpPr>
        <p:spPr>
          <a:xfrm>
            <a:off x="1062681" y="5690325"/>
            <a:ext cx="7596389" cy="307777"/>
          </a:xfrm>
          <a:prstGeom prst="rect">
            <a:avLst/>
          </a:prstGeom>
          <a:noFill/>
        </p:spPr>
        <p:txBody>
          <a:bodyPr wrap="square" rtlCol="0">
            <a:spAutoFit/>
          </a:bodyPr>
          <a:lstStyle/>
          <a:p>
            <a:r>
              <a:rPr lang="en-US" sz="1400" b="1" dirty="0"/>
              <a:t>Q?: How does prevalence of a disease affect the predictive values of a clinical assay?</a:t>
            </a:r>
          </a:p>
        </p:txBody>
      </p:sp>
    </p:spTree>
    <p:extLst>
      <p:ext uri="{BB962C8B-B14F-4D97-AF65-F5344CB8AC3E}">
        <p14:creationId xmlns:p14="http://schemas.microsoft.com/office/powerpoint/2010/main" val="3628778302"/>
      </p:ext>
    </p:extLst>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2255</TotalTime>
  <Words>1117</Words>
  <Application>Microsoft Office PowerPoint</Application>
  <PresentationFormat>On-screen Show (4:3)</PresentationFormat>
  <Paragraphs>106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Times New Roman</vt:lpstr>
      <vt:lpstr>Office Theme</vt:lpstr>
      <vt:lpstr>PowerPoint Presentation</vt:lpstr>
      <vt:lpstr>Neutralizing Antibodies (Nabs) Prevent Viral Infection</vt:lpstr>
      <vt:lpstr>Anatomy of SARS-CoV-2</vt:lpstr>
      <vt:lpstr>PowerPoint Presentation</vt:lpstr>
      <vt:lpstr>Aim of the Study</vt:lpstr>
      <vt:lpstr>Study design</vt:lpstr>
      <vt:lpstr>PowerPoint Presentation</vt:lpstr>
      <vt:lpstr>PowerPoint Presentation</vt:lpstr>
      <vt:lpstr>PowerPoint Presentation</vt:lpstr>
      <vt:lpstr>PowerPoint Presentation</vt:lpstr>
      <vt:lpstr>PowerPoint Presentation</vt:lpstr>
      <vt:lpstr>Questions for discussion:</vt:lpstr>
      <vt:lpstr>Discussion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140</cp:revision>
  <dcterms:created xsi:type="dcterms:W3CDTF">2014-07-07T15:02:10Z</dcterms:created>
  <dcterms:modified xsi:type="dcterms:W3CDTF">2021-03-06T15:25:00Z</dcterms:modified>
</cp:coreProperties>
</file>