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64" r:id="rId3"/>
    <p:sldId id="265" r:id="rId4"/>
    <p:sldId id="283" r:id="rId5"/>
    <p:sldId id="268" r:id="rId6"/>
    <p:sldId id="269" r:id="rId7"/>
    <p:sldId id="285" r:id="rId8"/>
    <p:sldId id="280" r:id="rId9"/>
    <p:sldId id="270" r:id="rId10"/>
    <p:sldId id="281" r:id="rId11"/>
    <p:sldId id="279" r:id="rId12"/>
    <p:sldId id="278" r:id="rId13"/>
    <p:sldId id="272" r:id="rId14"/>
    <p:sldId id="282" r:id="rId15"/>
    <p:sldId id="273" r:id="rId16"/>
    <p:sldId id="276" r:id="rId17"/>
    <p:sldId id="274" r:id="rId18"/>
    <p:sldId id="261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nowski, Ann" initials="GA" lastIdx="3" clrIdx="0">
    <p:extLst>
      <p:ext uri="{19B8F6BF-5375-455C-9EA6-DF929625EA0E}">
        <p15:presenceInfo xmlns:p15="http://schemas.microsoft.com/office/powerpoint/2012/main" userId="S-1-5-21-3579272529-3368358661-2280984729-77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83333"/>
  </p:normalViewPr>
  <p:slideViewPr>
    <p:cSldViewPr snapToGrid="0" snapToObjects="1">
      <p:cViewPr varScale="1">
        <p:scale>
          <a:sx n="92" d="100"/>
          <a:sy n="92" d="100"/>
        </p:scale>
        <p:origin x="18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9143B0-3A3E-416B-BF1D-E5F5A7882981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F779978-C6CB-439C-9F30-4B7D87A29968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EF17A328-F26A-4469-9315-2E2DEC69FBB7}" type="parTrans" cxnId="{0F5CCF74-974F-4369-A893-98F10F222D85}">
      <dgm:prSet/>
      <dgm:spPr/>
      <dgm:t>
        <a:bodyPr/>
        <a:lstStyle/>
        <a:p>
          <a:endParaRPr lang="en-US"/>
        </a:p>
      </dgm:t>
    </dgm:pt>
    <dgm:pt modelId="{A784ADED-AB3C-4769-BEB0-6D17711556CC}" type="sibTrans" cxnId="{0F5CCF74-974F-4369-A893-98F10F222D85}">
      <dgm:prSet/>
      <dgm:spPr/>
      <dgm:t>
        <a:bodyPr/>
        <a:lstStyle/>
        <a:p>
          <a:endParaRPr lang="en-US"/>
        </a:p>
      </dgm:t>
    </dgm:pt>
    <dgm:pt modelId="{A5E6043E-EBD9-42F9-982D-6D06A9E75A51}">
      <dgm:prSet phldrT="[Text]"/>
      <dgm:spPr/>
      <dgm:t>
        <a:bodyPr/>
        <a:lstStyle/>
        <a:p>
          <a:r>
            <a:rPr lang="en-US" dirty="0"/>
            <a:t>Amount of ionizing radiation released by radioactive source</a:t>
          </a:r>
        </a:p>
      </dgm:t>
    </dgm:pt>
    <dgm:pt modelId="{D5F4B543-A917-4796-A9DF-1436B8C5D60C}" type="parTrans" cxnId="{A131AB83-9D0C-4BA5-B21A-F9A446051E61}">
      <dgm:prSet/>
      <dgm:spPr/>
      <dgm:t>
        <a:bodyPr/>
        <a:lstStyle/>
        <a:p>
          <a:endParaRPr lang="en-US"/>
        </a:p>
      </dgm:t>
    </dgm:pt>
    <dgm:pt modelId="{6EBA913C-2B78-4904-BD42-7CA23D65094E}" type="sibTrans" cxnId="{A131AB83-9D0C-4BA5-B21A-F9A446051E61}">
      <dgm:prSet/>
      <dgm:spPr/>
      <dgm:t>
        <a:bodyPr/>
        <a:lstStyle/>
        <a:p>
          <a:endParaRPr lang="en-US"/>
        </a:p>
      </dgm:t>
    </dgm:pt>
    <dgm:pt modelId="{B8CD9F9D-36F4-4688-95ED-A61656B1DF23}">
      <dgm:prSet phldrT="[Text]"/>
      <dgm:spPr/>
      <dgm:t>
        <a:bodyPr/>
        <a:lstStyle/>
        <a:p>
          <a:r>
            <a:rPr lang="en-US" dirty="0"/>
            <a:t>Exposure</a:t>
          </a:r>
        </a:p>
      </dgm:t>
    </dgm:pt>
    <dgm:pt modelId="{18D9964B-F8F2-4B7B-871E-B49D840186EA}" type="parTrans" cxnId="{09F2F370-2020-46E8-B9C9-21C8B4F51708}">
      <dgm:prSet/>
      <dgm:spPr/>
      <dgm:t>
        <a:bodyPr/>
        <a:lstStyle/>
        <a:p>
          <a:endParaRPr lang="en-US"/>
        </a:p>
      </dgm:t>
    </dgm:pt>
    <dgm:pt modelId="{78FC0C3E-21E4-444A-985F-78C9E02F56F3}" type="sibTrans" cxnId="{09F2F370-2020-46E8-B9C9-21C8B4F51708}">
      <dgm:prSet/>
      <dgm:spPr/>
      <dgm:t>
        <a:bodyPr/>
        <a:lstStyle/>
        <a:p>
          <a:endParaRPr lang="en-US"/>
        </a:p>
      </dgm:t>
    </dgm:pt>
    <dgm:pt modelId="{82F79797-86EA-4E54-8A19-66796B8A2AE7}">
      <dgm:prSet phldrT="[Text]"/>
      <dgm:spPr/>
      <dgm:t>
        <a:bodyPr/>
        <a:lstStyle/>
        <a:p>
          <a:r>
            <a:rPr lang="en-US" dirty="0"/>
            <a:t>Amount of radiation in the air</a:t>
          </a:r>
        </a:p>
      </dgm:t>
    </dgm:pt>
    <dgm:pt modelId="{575D1968-123A-4D6C-A965-55E393702AE6}" type="parTrans" cxnId="{E708AE31-B474-42D5-8BC7-B0751862C4F8}">
      <dgm:prSet/>
      <dgm:spPr/>
      <dgm:t>
        <a:bodyPr/>
        <a:lstStyle/>
        <a:p>
          <a:endParaRPr lang="en-US"/>
        </a:p>
      </dgm:t>
    </dgm:pt>
    <dgm:pt modelId="{2C81A717-7C07-4127-A9B4-6F5FB5C4AD30}" type="sibTrans" cxnId="{E708AE31-B474-42D5-8BC7-B0751862C4F8}">
      <dgm:prSet/>
      <dgm:spPr/>
      <dgm:t>
        <a:bodyPr/>
        <a:lstStyle/>
        <a:p>
          <a:endParaRPr lang="en-US"/>
        </a:p>
      </dgm:t>
    </dgm:pt>
    <dgm:pt modelId="{EF97F2AE-20DB-4E27-A19A-961E68D0FE61}">
      <dgm:prSet phldrT="[Text]"/>
      <dgm:spPr/>
      <dgm:t>
        <a:bodyPr/>
        <a:lstStyle/>
        <a:p>
          <a:r>
            <a:rPr lang="en-US" dirty="0"/>
            <a:t>Absorbed dose</a:t>
          </a:r>
        </a:p>
      </dgm:t>
    </dgm:pt>
    <dgm:pt modelId="{EBC8C1BE-E0CE-486C-81A5-B402CE3AEEA8}" type="parTrans" cxnId="{F6C31779-775E-4C51-A4B2-DC1E4E126175}">
      <dgm:prSet/>
      <dgm:spPr/>
      <dgm:t>
        <a:bodyPr/>
        <a:lstStyle/>
        <a:p>
          <a:endParaRPr lang="en-US"/>
        </a:p>
      </dgm:t>
    </dgm:pt>
    <dgm:pt modelId="{B9DCE5BC-6931-4AE0-99AE-BC2021480464}" type="sibTrans" cxnId="{F6C31779-775E-4C51-A4B2-DC1E4E126175}">
      <dgm:prSet/>
      <dgm:spPr/>
      <dgm:t>
        <a:bodyPr/>
        <a:lstStyle/>
        <a:p>
          <a:endParaRPr lang="en-US"/>
        </a:p>
      </dgm:t>
    </dgm:pt>
    <dgm:pt modelId="{C615349D-C937-400F-83AA-D767E609EE18}">
      <dgm:prSet/>
      <dgm:spPr/>
      <dgm:t>
        <a:bodyPr/>
        <a:lstStyle/>
        <a:p>
          <a:r>
            <a:rPr lang="en-US" dirty="0"/>
            <a:t>Measured in curies (Ci) or becquerels (</a:t>
          </a:r>
          <a:r>
            <a:rPr lang="en-US" dirty="0" err="1"/>
            <a:t>Bq</a:t>
          </a:r>
          <a:r>
            <a:rPr lang="en-US" dirty="0"/>
            <a:t>)</a:t>
          </a:r>
        </a:p>
      </dgm:t>
    </dgm:pt>
    <dgm:pt modelId="{2D7D95F1-8572-4E54-B08E-A828C4AC2888}" type="parTrans" cxnId="{AD0561A4-2511-4C80-A74D-EDA35F5540FD}">
      <dgm:prSet/>
      <dgm:spPr/>
      <dgm:t>
        <a:bodyPr/>
        <a:lstStyle/>
        <a:p>
          <a:endParaRPr lang="en-US"/>
        </a:p>
      </dgm:t>
    </dgm:pt>
    <dgm:pt modelId="{36371903-1F12-40DF-9B5B-168148684192}" type="sibTrans" cxnId="{AD0561A4-2511-4C80-A74D-EDA35F5540FD}">
      <dgm:prSet/>
      <dgm:spPr/>
      <dgm:t>
        <a:bodyPr/>
        <a:lstStyle/>
        <a:p>
          <a:endParaRPr lang="en-US"/>
        </a:p>
      </dgm:t>
    </dgm:pt>
    <dgm:pt modelId="{A6298EA5-8659-47D8-9FF8-E66BB22C4E5C}">
      <dgm:prSet phldrT="[Text]"/>
      <dgm:spPr/>
      <dgm:t>
        <a:bodyPr/>
        <a:lstStyle/>
        <a:p>
          <a:r>
            <a:rPr lang="en-US" dirty="0"/>
            <a:t>Effective Dose</a:t>
          </a:r>
        </a:p>
      </dgm:t>
    </dgm:pt>
    <dgm:pt modelId="{99728E24-3B1E-49FA-9D3B-D5D3B7B6D16D}" type="parTrans" cxnId="{076EB049-4A14-4035-A03D-D3062DD0142D}">
      <dgm:prSet/>
      <dgm:spPr/>
      <dgm:t>
        <a:bodyPr/>
        <a:lstStyle/>
        <a:p>
          <a:endParaRPr lang="en-US"/>
        </a:p>
      </dgm:t>
    </dgm:pt>
    <dgm:pt modelId="{0D20CB41-68B0-4490-9FEC-56ED688C69A2}" type="sibTrans" cxnId="{076EB049-4A14-4035-A03D-D3062DD0142D}">
      <dgm:prSet/>
      <dgm:spPr/>
      <dgm:t>
        <a:bodyPr/>
        <a:lstStyle/>
        <a:p>
          <a:endParaRPr lang="en-US"/>
        </a:p>
      </dgm:t>
    </dgm:pt>
    <dgm:pt modelId="{03D952D3-2D30-4063-8744-F2AFD7A49FB2}">
      <dgm:prSet phldrT="[Text]"/>
      <dgm:spPr/>
      <dgm:t>
        <a:bodyPr/>
        <a:lstStyle/>
        <a:p>
          <a:r>
            <a:rPr lang="en-US" dirty="0"/>
            <a:t>Radiation risk estimate for a population of similarly-exposed individuals</a:t>
          </a:r>
        </a:p>
      </dgm:t>
    </dgm:pt>
    <dgm:pt modelId="{B5D7351E-3442-4941-90E8-9BFD477F72B9}" type="parTrans" cxnId="{ABCF371F-F9CD-4BF5-B436-1112C9831E04}">
      <dgm:prSet/>
      <dgm:spPr/>
      <dgm:t>
        <a:bodyPr/>
        <a:lstStyle/>
        <a:p>
          <a:endParaRPr lang="en-US"/>
        </a:p>
      </dgm:t>
    </dgm:pt>
    <dgm:pt modelId="{C632FA44-AA86-49C5-9856-1D2589CC8490}" type="sibTrans" cxnId="{ABCF371F-F9CD-4BF5-B436-1112C9831E04}">
      <dgm:prSet/>
      <dgm:spPr/>
      <dgm:t>
        <a:bodyPr/>
        <a:lstStyle/>
        <a:p>
          <a:endParaRPr lang="en-US"/>
        </a:p>
      </dgm:t>
    </dgm:pt>
    <dgm:pt modelId="{B052B303-DA97-4B1A-9471-ACA01287B443}">
      <dgm:prSet/>
      <dgm:spPr/>
      <dgm:t>
        <a:bodyPr/>
        <a:lstStyle/>
        <a:p>
          <a:r>
            <a:rPr lang="en-US"/>
            <a:t>Exposure = [(Activity</a:t>
          </a:r>
          <a:r>
            <a:rPr lang="en-US" baseline="-25000"/>
            <a:t>source</a:t>
          </a:r>
          <a:r>
            <a:rPr lang="en-US"/>
            <a:t> * Γ  constant * Time</a:t>
          </a:r>
          <a:r>
            <a:rPr lang="en-US" baseline="-25000"/>
            <a:t>Exposure</a:t>
          </a:r>
          <a:r>
            <a:rPr lang="en-US"/>
            <a:t>) / Distance</a:t>
          </a:r>
          <a:r>
            <a:rPr lang="en-US" baseline="-25000"/>
            <a:t>Target</a:t>
          </a:r>
          <a:r>
            <a:rPr lang="en-US" baseline="30000"/>
            <a:t>2</a:t>
          </a:r>
          <a:r>
            <a:rPr lang="en-US"/>
            <a:t>] * e</a:t>
          </a:r>
          <a:r>
            <a:rPr lang="en-US" baseline="30000"/>
            <a:t>(-μz)</a:t>
          </a:r>
          <a:r>
            <a:rPr lang="en-US"/>
            <a:t> </a:t>
          </a:r>
          <a:endParaRPr lang="en-US" dirty="0"/>
        </a:p>
      </dgm:t>
    </dgm:pt>
    <dgm:pt modelId="{E0E28816-FFBB-4724-939D-011CA2CCB28E}" type="parTrans" cxnId="{E3296866-2CD8-4E5C-A1D8-54F1B5015CCF}">
      <dgm:prSet/>
      <dgm:spPr/>
      <dgm:t>
        <a:bodyPr/>
        <a:lstStyle/>
        <a:p>
          <a:endParaRPr lang="en-US"/>
        </a:p>
      </dgm:t>
    </dgm:pt>
    <dgm:pt modelId="{5FF01434-6BE9-4B24-B150-8E9FEE9AC940}" type="sibTrans" cxnId="{E3296866-2CD8-4E5C-A1D8-54F1B5015CCF}">
      <dgm:prSet/>
      <dgm:spPr/>
      <dgm:t>
        <a:bodyPr/>
        <a:lstStyle/>
        <a:p>
          <a:endParaRPr lang="en-US"/>
        </a:p>
      </dgm:t>
    </dgm:pt>
    <dgm:pt modelId="{D5F66743-A0AF-409E-844F-7A419C9161BF}">
      <dgm:prSet/>
      <dgm:spPr/>
      <dgm:t>
        <a:bodyPr/>
        <a:lstStyle/>
        <a:p>
          <a:r>
            <a:rPr lang="en-US" dirty="0"/>
            <a:t>Measured in roentgens (R) or coulombs/kilogram (C/Kg)</a:t>
          </a:r>
        </a:p>
      </dgm:t>
    </dgm:pt>
    <dgm:pt modelId="{6453CCD5-D2A5-4B30-90AB-7C8C71B21BBB}" type="parTrans" cxnId="{99F44BF3-22A6-4657-8A41-6E6A66763681}">
      <dgm:prSet/>
      <dgm:spPr/>
      <dgm:t>
        <a:bodyPr/>
        <a:lstStyle/>
        <a:p>
          <a:endParaRPr lang="en-US"/>
        </a:p>
      </dgm:t>
    </dgm:pt>
    <dgm:pt modelId="{F5A1A028-7255-495F-8E22-1A5B968EBDD3}" type="sibTrans" cxnId="{99F44BF3-22A6-4657-8A41-6E6A66763681}">
      <dgm:prSet/>
      <dgm:spPr/>
      <dgm:t>
        <a:bodyPr/>
        <a:lstStyle/>
        <a:p>
          <a:endParaRPr lang="en-US"/>
        </a:p>
      </dgm:t>
    </dgm:pt>
    <dgm:pt modelId="{15A94C1E-C51E-40C4-B1B2-EFAA4B5C1B1F}">
      <dgm:prSet phldrT="[Text]"/>
      <dgm:spPr/>
      <dgm:t>
        <a:bodyPr/>
        <a:lstStyle/>
        <a:p>
          <a:r>
            <a:rPr lang="en-US"/>
            <a:t>Considered equivalent to the exposure in our study</a:t>
          </a:r>
          <a:endParaRPr lang="en-US" dirty="0"/>
        </a:p>
      </dgm:t>
    </dgm:pt>
    <dgm:pt modelId="{9897DBC7-B68D-4202-B2AF-06D7FBFEA697}" type="parTrans" cxnId="{3FAA7F7C-5F5E-4E94-A853-F7396615BF56}">
      <dgm:prSet/>
      <dgm:spPr/>
      <dgm:t>
        <a:bodyPr/>
        <a:lstStyle/>
        <a:p>
          <a:endParaRPr lang="en-US"/>
        </a:p>
      </dgm:t>
    </dgm:pt>
    <dgm:pt modelId="{82E80648-5999-4D98-B7E6-24F81137C7F0}" type="sibTrans" cxnId="{3FAA7F7C-5F5E-4E94-A853-F7396615BF56}">
      <dgm:prSet/>
      <dgm:spPr/>
      <dgm:t>
        <a:bodyPr/>
        <a:lstStyle/>
        <a:p>
          <a:endParaRPr lang="en-US"/>
        </a:p>
      </dgm:t>
    </dgm:pt>
    <dgm:pt modelId="{D73C3964-6826-4AC6-8573-8AA17E7AA124}">
      <dgm:prSet/>
      <dgm:spPr/>
      <dgm:t>
        <a:bodyPr/>
        <a:lstStyle/>
        <a:p>
          <a:r>
            <a:rPr lang="en-US" dirty="0"/>
            <a:t>Measured in rads or grays (</a:t>
          </a:r>
          <a:r>
            <a:rPr lang="en-US" dirty="0" err="1"/>
            <a:t>Gy</a:t>
          </a:r>
          <a:r>
            <a:rPr lang="en-US" dirty="0"/>
            <a:t>)</a:t>
          </a:r>
        </a:p>
      </dgm:t>
    </dgm:pt>
    <dgm:pt modelId="{9BF08DF6-5EF2-4168-B985-A810C936D642}" type="parTrans" cxnId="{15C4C7F2-90AD-493C-8B88-BBBB1418B81D}">
      <dgm:prSet/>
      <dgm:spPr/>
      <dgm:t>
        <a:bodyPr/>
        <a:lstStyle/>
        <a:p>
          <a:endParaRPr lang="en-US"/>
        </a:p>
      </dgm:t>
    </dgm:pt>
    <dgm:pt modelId="{71AED2D3-5289-4704-A306-2EC03B0D441C}" type="sibTrans" cxnId="{15C4C7F2-90AD-493C-8B88-BBBB1418B81D}">
      <dgm:prSet/>
      <dgm:spPr/>
      <dgm:t>
        <a:bodyPr/>
        <a:lstStyle/>
        <a:p>
          <a:endParaRPr lang="en-US"/>
        </a:p>
      </dgm:t>
    </dgm:pt>
    <dgm:pt modelId="{9137C449-E535-455D-A66C-C3345BFF7836}">
      <dgm:prSet/>
      <dgm:spPr/>
      <dgm:t>
        <a:bodyPr/>
        <a:lstStyle/>
        <a:p>
          <a:r>
            <a:rPr lang="en-US" dirty="0" err="1"/>
            <a:t>Dose</a:t>
          </a:r>
          <a:r>
            <a:rPr lang="en-US" baseline="-25000" dirty="0" err="1"/>
            <a:t>Effective</a:t>
          </a:r>
          <a:r>
            <a:rPr lang="en-US" dirty="0"/>
            <a:t> = </a:t>
          </a:r>
          <a:r>
            <a:rPr lang="en-US" dirty="0" err="1"/>
            <a:t>Dose</a:t>
          </a:r>
          <a:r>
            <a:rPr lang="en-US" baseline="-25000" dirty="0" err="1"/>
            <a:t>Absorbed</a:t>
          </a:r>
          <a:r>
            <a:rPr lang="en-US" dirty="0"/>
            <a:t> * W</a:t>
          </a:r>
          <a:r>
            <a:rPr lang="en-US" baseline="-25000" dirty="0"/>
            <a:t>R</a:t>
          </a:r>
          <a:r>
            <a:rPr lang="en-US" dirty="0"/>
            <a:t> * W	 </a:t>
          </a:r>
        </a:p>
      </dgm:t>
    </dgm:pt>
    <dgm:pt modelId="{7AC33AE8-E707-4E3C-AAEE-1B4A22CEA842}" type="parTrans" cxnId="{90460AAF-1837-4F5C-A13C-57215927DC4F}">
      <dgm:prSet/>
      <dgm:spPr/>
      <dgm:t>
        <a:bodyPr/>
        <a:lstStyle/>
        <a:p>
          <a:endParaRPr lang="en-US"/>
        </a:p>
      </dgm:t>
    </dgm:pt>
    <dgm:pt modelId="{73AB3261-28AF-42E9-B47B-3644C6026C53}" type="sibTrans" cxnId="{90460AAF-1837-4F5C-A13C-57215927DC4F}">
      <dgm:prSet/>
      <dgm:spPr/>
      <dgm:t>
        <a:bodyPr/>
        <a:lstStyle/>
        <a:p>
          <a:endParaRPr lang="en-US"/>
        </a:p>
      </dgm:t>
    </dgm:pt>
    <dgm:pt modelId="{7D2BB978-331F-42E6-BB6A-2170C3A12862}">
      <dgm:prSet/>
      <dgm:spPr/>
      <dgm:t>
        <a:bodyPr/>
        <a:lstStyle/>
        <a:p>
          <a:r>
            <a:rPr lang="en-US" dirty="0"/>
            <a:t>Measured in sievert (</a:t>
          </a:r>
          <a:r>
            <a:rPr lang="en-US" dirty="0" err="1"/>
            <a:t>Sv</a:t>
          </a:r>
          <a:r>
            <a:rPr lang="en-US" dirty="0"/>
            <a:t>) &amp; roentgen equivalent man (rem)</a:t>
          </a:r>
        </a:p>
      </dgm:t>
    </dgm:pt>
    <dgm:pt modelId="{72662263-AF58-48B6-9F2C-5D58B12FD866}" type="parTrans" cxnId="{BBF12A2C-96F0-4747-9F92-16AFB7117D27}">
      <dgm:prSet/>
      <dgm:spPr/>
      <dgm:t>
        <a:bodyPr/>
        <a:lstStyle/>
        <a:p>
          <a:endParaRPr lang="en-US"/>
        </a:p>
      </dgm:t>
    </dgm:pt>
    <dgm:pt modelId="{F40C0D23-8063-498F-8F55-36249953D75C}" type="sibTrans" cxnId="{BBF12A2C-96F0-4747-9F92-16AFB7117D27}">
      <dgm:prSet/>
      <dgm:spPr/>
      <dgm:t>
        <a:bodyPr/>
        <a:lstStyle/>
        <a:p>
          <a:endParaRPr lang="en-US"/>
        </a:p>
      </dgm:t>
    </dgm:pt>
    <dgm:pt modelId="{21CB7144-F6F1-4853-AC77-D40CE7B556C1}" type="pres">
      <dgm:prSet presAssocID="{599143B0-3A3E-416B-BF1D-E5F5A7882981}" presName="Name0" presStyleCnt="0">
        <dgm:presLayoutVars>
          <dgm:dir/>
          <dgm:animLvl val="lvl"/>
          <dgm:resizeHandles val="exact"/>
        </dgm:presLayoutVars>
      </dgm:prSet>
      <dgm:spPr/>
    </dgm:pt>
    <dgm:pt modelId="{D3458923-3842-4969-BBDA-3D882CC71B42}" type="pres">
      <dgm:prSet presAssocID="{BF779978-C6CB-439C-9F30-4B7D87A29968}" presName="linNode" presStyleCnt="0"/>
      <dgm:spPr/>
    </dgm:pt>
    <dgm:pt modelId="{04117339-0865-41EA-AE01-5C3C7D21D1A3}" type="pres">
      <dgm:prSet presAssocID="{BF779978-C6CB-439C-9F30-4B7D87A29968}" presName="parentText" presStyleLbl="node1" presStyleIdx="0" presStyleCnt="4" custScaleX="54082">
        <dgm:presLayoutVars>
          <dgm:chMax val="1"/>
          <dgm:bulletEnabled val="1"/>
        </dgm:presLayoutVars>
      </dgm:prSet>
      <dgm:spPr/>
    </dgm:pt>
    <dgm:pt modelId="{4029DFB8-B539-47E4-B709-3F9EF651DABB}" type="pres">
      <dgm:prSet presAssocID="{BF779978-C6CB-439C-9F30-4B7D87A29968}" presName="descendantText" presStyleLbl="alignAccFollowNode1" presStyleIdx="0" presStyleCnt="4">
        <dgm:presLayoutVars>
          <dgm:bulletEnabled val="1"/>
        </dgm:presLayoutVars>
      </dgm:prSet>
      <dgm:spPr/>
    </dgm:pt>
    <dgm:pt modelId="{D34E4E48-9099-4778-8028-8ED1DEEA5289}" type="pres">
      <dgm:prSet presAssocID="{A784ADED-AB3C-4769-BEB0-6D17711556CC}" presName="sp" presStyleCnt="0"/>
      <dgm:spPr/>
    </dgm:pt>
    <dgm:pt modelId="{1446D492-8EBF-4071-90FE-624D2B88F27C}" type="pres">
      <dgm:prSet presAssocID="{B8CD9F9D-36F4-4688-95ED-A61656B1DF23}" presName="linNode" presStyleCnt="0"/>
      <dgm:spPr/>
    </dgm:pt>
    <dgm:pt modelId="{0F78E7EB-0BD0-427E-88FD-68846A3DB360}" type="pres">
      <dgm:prSet presAssocID="{B8CD9F9D-36F4-4688-95ED-A61656B1DF23}" presName="parentText" presStyleLbl="node1" presStyleIdx="1" presStyleCnt="4" custScaleX="54082">
        <dgm:presLayoutVars>
          <dgm:chMax val="1"/>
          <dgm:bulletEnabled val="1"/>
        </dgm:presLayoutVars>
      </dgm:prSet>
      <dgm:spPr/>
    </dgm:pt>
    <dgm:pt modelId="{ACBFC34D-730C-4DC3-A669-2C4AA24D19A0}" type="pres">
      <dgm:prSet presAssocID="{B8CD9F9D-36F4-4688-95ED-A61656B1DF23}" presName="descendantText" presStyleLbl="alignAccFollowNode1" presStyleIdx="1" presStyleCnt="4">
        <dgm:presLayoutVars>
          <dgm:bulletEnabled val="1"/>
        </dgm:presLayoutVars>
      </dgm:prSet>
      <dgm:spPr/>
    </dgm:pt>
    <dgm:pt modelId="{B55A9452-CB5F-4DF2-B23E-178970B5EC53}" type="pres">
      <dgm:prSet presAssocID="{78FC0C3E-21E4-444A-985F-78C9E02F56F3}" presName="sp" presStyleCnt="0"/>
      <dgm:spPr/>
    </dgm:pt>
    <dgm:pt modelId="{03AE8A96-045F-4602-AA61-E0BF674A80DF}" type="pres">
      <dgm:prSet presAssocID="{EF97F2AE-20DB-4E27-A19A-961E68D0FE61}" presName="linNode" presStyleCnt="0"/>
      <dgm:spPr/>
    </dgm:pt>
    <dgm:pt modelId="{EC79F526-53CF-4065-A232-D64B68EA540B}" type="pres">
      <dgm:prSet presAssocID="{EF97F2AE-20DB-4E27-A19A-961E68D0FE61}" presName="parentText" presStyleLbl="node1" presStyleIdx="2" presStyleCnt="4" custScaleX="54082">
        <dgm:presLayoutVars>
          <dgm:chMax val="1"/>
          <dgm:bulletEnabled val="1"/>
        </dgm:presLayoutVars>
      </dgm:prSet>
      <dgm:spPr/>
    </dgm:pt>
    <dgm:pt modelId="{198F5A5A-83F1-4AC8-ABB7-767470C91103}" type="pres">
      <dgm:prSet presAssocID="{EF97F2AE-20DB-4E27-A19A-961E68D0FE61}" presName="descendantText" presStyleLbl="alignAccFollowNode1" presStyleIdx="2" presStyleCnt="4">
        <dgm:presLayoutVars>
          <dgm:bulletEnabled val="1"/>
        </dgm:presLayoutVars>
      </dgm:prSet>
      <dgm:spPr/>
    </dgm:pt>
    <dgm:pt modelId="{D19D81AF-F709-4877-90F5-2FB8D4896648}" type="pres">
      <dgm:prSet presAssocID="{B9DCE5BC-6931-4AE0-99AE-BC2021480464}" presName="sp" presStyleCnt="0"/>
      <dgm:spPr/>
    </dgm:pt>
    <dgm:pt modelId="{16B8C6CE-47AC-4CF0-87A2-65630507308B}" type="pres">
      <dgm:prSet presAssocID="{A6298EA5-8659-47D8-9FF8-E66BB22C4E5C}" presName="linNode" presStyleCnt="0"/>
      <dgm:spPr/>
    </dgm:pt>
    <dgm:pt modelId="{572412F1-31A2-42AC-85CE-4C602DA49834}" type="pres">
      <dgm:prSet presAssocID="{A6298EA5-8659-47D8-9FF8-E66BB22C4E5C}" presName="parentText" presStyleLbl="node1" presStyleIdx="3" presStyleCnt="4" custScaleX="54082">
        <dgm:presLayoutVars>
          <dgm:chMax val="1"/>
          <dgm:bulletEnabled val="1"/>
        </dgm:presLayoutVars>
      </dgm:prSet>
      <dgm:spPr/>
    </dgm:pt>
    <dgm:pt modelId="{8031CA17-22E3-406D-80E8-456F3412A9F3}" type="pres">
      <dgm:prSet presAssocID="{A6298EA5-8659-47D8-9FF8-E66BB22C4E5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E7B66207-E7F8-4C6A-A445-F4EC0FA72127}" type="presOf" srcId="{B8CD9F9D-36F4-4688-95ED-A61656B1DF23}" destId="{0F78E7EB-0BD0-427E-88FD-68846A3DB360}" srcOrd="0" destOrd="0" presId="urn:microsoft.com/office/officeart/2005/8/layout/vList5"/>
    <dgm:cxn modelId="{33B7E907-033A-46BC-9741-2F5AAF1BDB34}" type="presOf" srcId="{82F79797-86EA-4E54-8A19-66796B8A2AE7}" destId="{ACBFC34D-730C-4DC3-A669-2C4AA24D19A0}" srcOrd="0" destOrd="0" presId="urn:microsoft.com/office/officeart/2005/8/layout/vList5"/>
    <dgm:cxn modelId="{F4C3770A-41DF-42AC-897B-4A9FC7B51DE6}" type="presOf" srcId="{7D2BB978-331F-42E6-BB6A-2170C3A12862}" destId="{8031CA17-22E3-406D-80E8-456F3412A9F3}" srcOrd="0" destOrd="2" presId="urn:microsoft.com/office/officeart/2005/8/layout/vList5"/>
    <dgm:cxn modelId="{989D930F-F5A4-4C47-8D55-C6AC76945CF4}" type="presOf" srcId="{BF779978-C6CB-439C-9F30-4B7D87A29968}" destId="{04117339-0865-41EA-AE01-5C3C7D21D1A3}" srcOrd="0" destOrd="0" presId="urn:microsoft.com/office/officeart/2005/8/layout/vList5"/>
    <dgm:cxn modelId="{ABCF371F-F9CD-4BF5-B436-1112C9831E04}" srcId="{A6298EA5-8659-47D8-9FF8-E66BB22C4E5C}" destId="{03D952D3-2D30-4063-8744-F2AFD7A49FB2}" srcOrd="0" destOrd="0" parTransId="{B5D7351E-3442-4941-90E8-9BFD477F72B9}" sibTransId="{C632FA44-AA86-49C5-9856-1D2589CC8490}"/>
    <dgm:cxn modelId="{BBF12A2C-96F0-4747-9F92-16AFB7117D27}" srcId="{A6298EA5-8659-47D8-9FF8-E66BB22C4E5C}" destId="{7D2BB978-331F-42E6-BB6A-2170C3A12862}" srcOrd="2" destOrd="0" parTransId="{72662263-AF58-48B6-9F2C-5D58B12FD866}" sibTransId="{F40C0D23-8063-498F-8F55-36249953D75C}"/>
    <dgm:cxn modelId="{E708AE31-B474-42D5-8BC7-B0751862C4F8}" srcId="{B8CD9F9D-36F4-4688-95ED-A61656B1DF23}" destId="{82F79797-86EA-4E54-8A19-66796B8A2AE7}" srcOrd="0" destOrd="0" parTransId="{575D1968-123A-4D6C-A965-55E393702AE6}" sibTransId="{2C81A717-7C07-4127-A9B4-6F5FB5C4AD30}"/>
    <dgm:cxn modelId="{ABD92E33-4679-43E3-9867-ABABA9521493}" type="presOf" srcId="{B052B303-DA97-4B1A-9471-ACA01287B443}" destId="{ACBFC34D-730C-4DC3-A669-2C4AA24D19A0}" srcOrd="0" destOrd="1" presId="urn:microsoft.com/office/officeart/2005/8/layout/vList5"/>
    <dgm:cxn modelId="{E3296866-2CD8-4E5C-A1D8-54F1B5015CCF}" srcId="{B8CD9F9D-36F4-4688-95ED-A61656B1DF23}" destId="{B052B303-DA97-4B1A-9471-ACA01287B443}" srcOrd="1" destOrd="0" parTransId="{E0E28816-FFBB-4724-939D-011CA2CCB28E}" sibTransId="{5FF01434-6BE9-4B24-B150-8E9FEE9AC940}"/>
    <dgm:cxn modelId="{EC90B767-5388-4437-8746-E4DE9D278E8C}" type="presOf" srcId="{D73C3964-6826-4AC6-8573-8AA17E7AA124}" destId="{198F5A5A-83F1-4AC8-ABB7-767470C91103}" srcOrd="0" destOrd="1" presId="urn:microsoft.com/office/officeart/2005/8/layout/vList5"/>
    <dgm:cxn modelId="{076EB049-4A14-4035-A03D-D3062DD0142D}" srcId="{599143B0-3A3E-416B-BF1D-E5F5A7882981}" destId="{A6298EA5-8659-47D8-9FF8-E66BB22C4E5C}" srcOrd="3" destOrd="0" parTransId="{99728E24-3B1E-49FA-9D3B-D5D3B7B6D16D}" sibTransId="{0D20CB41-68B0-4490-9FEC-56ED688C69A2}"/>
    <dgm:cxn modelId="{09F2F370-2020-46E8-B9C9-21C8B4F51708}" srcId="{599143B0-3A3E-416B-BF1D-E5F5A7882981}" destId="{B8CD9F9D-36F4-4688-95ED-A61656B1DF23}" srcOrd="1" destOrd="0" parTransId="{18D9964B-F8F2-4B7B-871E-B49D840186EA}" sibTransId="{78FC0C3E-21E4-444A-985F-78C9E02F56F3}"/>
    <dgm:cxn modelId="{FE9FD373-0C11-4038-B231-CD1E689B1D87}" type="presOf" srcId="{EF97F2AE-20DB-4E27-A19A-961E68D0FE61}" destId="{EC79F526-53CF-4065-A232-D64B68EA540B}" srcOrd="0" destOrd="0" presId="urn:microsoft.com/office/officeart/2005/8/layout/vList5"/>
    <dgm:cxn modelId="{0F5CCF74-974F-4369-A893-98F10F222D85}" srcId="{599143B0-3A3E-416B-BF1D-E5F5A7882981}" destId="{BF779978-C6CB-439C-9F30-4B7D87A29968}" srcOrd="0" destOrd="0" parTransId="{EF17A328-F26A-4469-9315-2E2DEC69FBB7}" sibTransId="{A784ADED-AB3C-4769-BEB0-6D17711556CC}"/>
    <dgm:cxn modelId="{F6C31779-775E-4C51-A4B2-DC1E4E126175}" srcId="{599143B0-3A3E-416B-BF1D-E5F5A7882981}" destId="{EF97F2AE-20DB-4E27-A19A-961E68D0FE61}" srcOrd="2" destOrd="0" parTransId="{EBC8C1BE-E0CE-486C-81A5-B402CE3AEEA8}" sibTransId="{B9DCE5BC-6931-4AE0-99AE-BC2021480464}"/>
    <dgm:cxn modelId="{11605E7B-C601-4041-8EDD-4E78FB753481}" type="presOf" srcId="{03D952D3-2D30-4063-8744-F2AFD7A49FB2}" destId="{8031CA17-22E3-406D-80E8-456F3412A9F3}" srcOrd="0" destOrd="0" presId="urn:microsoft.com/office/officeart/2005/8/layout/vList5"/>
    <dgm:cxn modelId="{3FAA7F7C-5F5E-4E94-A853-F7396615BF56}" srcId="{EF97F2AE-20DB-4E27-A19A-961E68D0FE61}" destId="{15A94C1E-C51E-40C4-B1B2-EFAA4B5C1B1F}" srcOrd="0" destOrd="0" parTransId="{9897DBC7-B68D-4202-B2AF-06D7FBFEA697}" sibTransId="{82E80648-5999-4D98-B7E6-24F81137C7F0}"/>
    <dgm:cxn modelId="{A131AB83-9D0C-4BA5-B21A-F9A446051E61}" srcId="{BF779978-C6CB-439C-9F30-4B7D87A29968}" destId="{A5E6043E-EBD9-42F9-982D-6D06A9E75A51}" srcOrd="0" destOrd="0" parTransId="{D5F4B543-A917-4796-A9DF-1436B8C5D60C}" sibTransId="{6EBA913C-2B78-4904-BD42-7CA23D65094E}"/>
    <dgm:cxn modelId="{645087A2-EB36-4DDD-ABBF-070491B1DC92}" type="presOf" srcId="{A6298EA5-8659-47D8-9FF8-E66BB22C4E5C}" destId="{572412F1-31A2-42AC-85CE-4C602DA49834}" srcOrd="0" destOrd="0" presId="urn:microsoft.com/office/officeart/2005/8/layout/vList5"/>
    <dgm:cxn modelId="{AD0561A4-2511-4C80-A74D-EDA35F5540FD}" srcId="{BF779978-C6CB-439C-9F30-4B7D87A29968}" destId="{C615349D-C937-400F-83AA-D767E609EE18}" srcOrd="1" destOrd="0" parTransId="{2D7D95F1-8572-4E54-B08E-A828C4AC2888}" sibTransId="{36371903-1F12-40DF-9B5B-168148684192}"/>
    <dgm:cxn modelId="{4DA7F8AE-F317-4ED7-8469-9D752C880C81}" type="presOf" srcId="{A5E6043E-EBD9-42F9-982D-6D06A9E75A51}" destId="{4029DFB8-B539-47E4-B709-3F9EF651DABB}" srcOrd="0" destOrd="0" presId="urn:microsoft.com/office/officeart/2005/8/layout/vList5"/>
    <dgm:cxn modelId="{90460AAF-1837-4F5C-A13C-57215927DC4F}" srcId="{A6298EA5-8659-47D8-9FF8-E66BB22C4E5C}" destId="{9137C449-E535-455D-A66C-C3345BFF7836}" srcOrd="1" destOrd="0" parTransId="{7AC33AE8-E707-4E3C-AAEE-1B4A22CEA842}" sibTransId="{73AB3261-28AF-42E9-B47B-3644C6026C53}"/>
    <dgm:cxn modelId="{5C221CC3-C13C-4C88-B69A-BDC471F53D8A}" type="presOf" srcId="{15A94C1E-C51E-40C4-B1B2-EFAA4B5C1B1F}" destId="{198F5A5A-83F1-4AC8-ABB7-767470C91103}" srcOrd="0" destOrd="0" presId="urn:microsoft.com/office/officeart/2005/8/layout/vList5"/>
    <dgm:cxn modelId="{53A61BE7-6335-4B57-B2D7-38D7C15BECFF}" type="presOf" srcId="{9137C449-E535-455D-A66C-C3345BFF7836}" destId="{8031CA17-22E3-406D-80E8-456F3412A9F3}" srcOrd="0" destOrd="1" presId="urn:microsoft.com/office/officeart/2005/8/layout/vList5"/>
    <dgm:cxn modelId="{4CB40AEB-A295-4646-AC4E-D72FCEA09FFA}" type="presOf" srcId="{C615349D-C937-400F-83AA-D767E609EE18}" destId="{4029DFB8-B539-47E4-B709-3F9EF651DABB}" srcOrd="0" destOrd="1" presId="urn:microsoft.com/office/officeart/2005/8/layout/vList5"/>
    <dgm:cxn modelId="{15C4C7F2-90AD-493C-8B88-BBBB1418B81D}" srcId="{EF97F2AE-20DB-4E27-A19A-961E68D0FE61}" destId="{D73C3964-6826-4AC6-8573-8AA17E7AA124}" srcOrd="1" destOrd="0" parTransId="{9BF08DF6-5EF2-4168-B985-A810C936D642}" sibTransId="{71AED2D3-5289-4704-A306-2EC03B0D441C}"/>
    <dgm:cxn modelId="{99F44BF3-22A6-4657-8A41-6E6A66763681}" srcId="{B8CD9F9D-36F4-4688-95ED-A61656B1DF23}" destId="{D5F66743-A0AF-409E-844F-7A419C9161BF}" srcOrd="2" destOrd="0" parTransId="{6453CCD5-D2A5-4B30-90AB-7C8C71B21BBB}" sibTransId="{F5A1A028-7255-495F-8E22-1A5B968EBDD3}"/>
    <dgm:cxn modelId="{341DA8F7-5C97-477E-8C82-F98C82AFA544}" type="presOf" srcId="{D5F66743-A0AF-409E-844F-7A419C9161BF}" destId="{ACBFC34D-730C-4DC3-A669-2C4AA24D19A0}" srcOrd="0" destOrd="2" presId="urn:microsoft.com/office/officeart/2005/8/layout/vList5"/>
    <dgm:cxn modelId="{D0D9E5FE-BA23-4F71-A597-0203F48B29C6}" type="presOf" srcId="{599143B0-3A3E-416B-BF1D-E5F5A7882981}" destId="{21CB7144-F6F1-4853-AC77-D40CE7B556C1}" srcOrd="0" destOrd="0" presId="urn:microsoft.com/office/officeart/2005/8/layout/vList5"/>
    <dgm:cxn modelId="{D4820922-A563-440E-8B9F-503B7C8CADDA}" type="presParOf" srcId="{21CB7144-F6F1-4853-AC77-D40CE7B556C1}" destId="{D3458923-3842-4969-BBDA-3D882CC71B42}" srcOrd="0" destOrd="0" presId="urn:microsoft.com/office/officeart/2005/8/layout/vList5"/>
    <dgm:cxn modelId="{BF8593F2-B33C-46E8-8A4A-46FBC0544CE3}" type="presParOf" srcId="{D3458923-3842-4969-BBDA-3D882CC71B42}" destId="{04117339-0865-41EA-AE01-5C3C7D21D1A3}" srcOrd="0" destOrd="0" presId="urn:microsoft.com/office/officeart/2005/8/layout/vList5"/>
    <dgm:cxn modelId="{2EFC3B1A-DCDF-4DF8-BB25-5D4DFBA229E3}" type="presParOf" srcId="{D3458923-3842-4969-BBDA-3D882CC71B42}" destId="{4029DFB8-B539-47E4-B709-3F9EF651DABB}" srcOrd="1" destOrd="0" presId="urn:microsoft.com/office/officeart/2005/8/layout/vList5"/>
    <dgm:cxn modelId="{61ADC1A5-62A4-4E24-BD33-CC4A61F86C2E}" type="presParOf" srcId="{21CB7144-F6F1-4853-AC77-D40CE7B556C1}" destId="{D34E4E48-9099-4778-8028-8ED1DEEA5289}" srcOrd="1" destOrd="0" presId="urn:microsoft.com/office/officeart/2005/8/layout/vList5"/>
    <dgm:cxn modelId="{3041E80A-91BE-4544-A0BC-7C3F5DB47CD2}" type="presParOf" srcId="{21CB7144-F6F1-4853-AC77-D40CE7B556C1}" destId="{1446D492-8EBF-4071-90FE-624D2B88F27C}" srcOrd="2" destOrd="0" presId="urn:microsoft.com/office/officeart/2005/8/layout/vList5"/>
    <dgm:cxn modelId="{2688AD22-3321-4E02-9958-D413F5E20FF8}" type="presParOf" srcId="{1446D492-8EBF-4071-90FE-624D2B88F27C}" destId="{0F78E7EB-0BD0-427E-88FD-68846A3DB360}" srcOrd="0" destOrd="0" presId="urn:microsoft.com/office/officeart/2005/8/layout/vList5"/>
    <dgm:cxn modelId="{85A2A26F-A081-4947-90EA-E1DA06ECBF05}" type="presParOf" srcId="{1446D492-8EBF-4071-90FE-624D2B88F27C}" destId="{ACBFC34D-730C-4DC3-A669-2C4AA24D19A0}" srcOrd="1" destOrd="0" presId="urn:microsoft.com/office/officeart/2005/8/layout/vList5"/>
    <dgm:cxn modelId="{60BE859E-AB66-4537-8716-FA040D99D57A}" type="presParOf" srcId="{21CB7144-F6F1-4853-AC77-D40CE7B556C1}" destId="{B55A9452-CB5F-4DF2-B23E-178970B5EC53}" srcOrd="3" destOrd="0" presId="urn:microsoft.com/office/officeart/2005/8/layout/vList5"/>
    <dgm:cxn modelId="{C5B59627-281E-48CB-9A03-10DB963DEC15}" type="presParOf" srcId="{21CB7144-F6F1-4853-AC77-D40CE7B556C1}" destId="{03AE8A96-045F-4602-AA61-E0BF674A80DF}" srcOrd="4" destOrd="0" presId="urn:microsoft.com/office/officeart/2005/8/layout/vList5"/>
    <dgm:cxn modelId="{037D89F3-04B8-40CB-AEA1-B14F4EC3A8A9}" type="presParOf" srcId="{03AE8A96-045F-4602-AA61-E0BF674A80DF}" destId="{EC79F526-53CF-4065-A232-D64B68EA540B}" srcOrd="0" destOrd="0" presId="urn:microsoft.com/office/officeart/2005/8/layout/vList5"/>
    <dgm:cxn modelId="{A83DFF47-3B47-494D-A279-3B9F03FF58BF}" type="presParOf" srcId="{03AE8A96-045F-4602-AA61-E0BF674A80DF}" destId="{198F5A5A-83F1-4AC8-ABB7-767470C91103}" srcOrd="1" destOrd="0" presId="urn:microsoft.com/office/officeart/2005/8/layout/vList5"/>
    <dgm:cxn modelId="{E64E9055-9C21-4651-A38E-53FE68103A29}" type="presParOf" srcId="{21CB7144-F6F1-4853-AC77-D40CE7B556C1}" destId="{D19D81AF-F709-4877-90F5-2FB8D4896648}" srcOrd="5" destOrd="0" presId="urn:microsoft.com/office/officeart/2005/8/layout/vList5"/>
    <dgm:cxn modelId="{F9CCAA50-F935-4C0F-B69B-2559C23A0346}" type="presParOf" srcId="{21CB7144-F6F1-4853-AC77-D40CE7B556C1}" destId="{16B8C6CE-47AC-4CF0-87A2-65630507308B}" srcOrd="6" destOrd="0" presId="urn:microsoft.com/office/officeart/2005/8/layout/vList5"/>
    <dgm:cxn modelId="{0D03F38C-6DA0-4108-A8B1-199B81CB7998}" type="presParOf" srcId="{16B8C6CE-47AC-4CF0-87A2-65630507308B}" destId="{572412F1-31A2-42AC-85CE-4C602DA49834}" srcOrd="0" destOrd="0" presId="urn:microsoft.com/office/officeart/2005/8/layout/vList5"/>
    <dgm:cxn modelId="{39B9FC15-CB37-427A-8752-D9C763456EFC}" type="presParOf" srcId="{16B8C6CE-47AC-4CF0-87A2-65630507308B}" destId="{8031CA17-22E3-406D-80E8-456F3412A9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DBDEF-4D32-4A54-B52D-9E79D6A8AE41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</dgm:pt>
    <dgm:pt modelId="{F1254822-42A7-4623-A95B-75ADF92698E9}">
      <dgm:prSet phldrT="[Text]" custT="1"/>
      <dgm:spPr/>
      <dgm:t>
        <a:bodyPr/>
        <a:lstStyle/>
        <a:p>
          <a:r>
            <a:rPr lang="en-US" sz="2000" dirty="0"/>
            <a:t>Weekly Meter Survey</a:t>
          </a:r>
        </a:p>
      </dgm:t>
    </dgm:pt>
    <dgm:pt modelId="{44FA01F6-4D93-43F0-BECD-DC951E30278E}" type="parTrans" cxnId="{47091674-E83B-4A78-A17B-AE299D7A1137}">
      <dgm:prSet/>
      <dgm:spPr/>
      <dgm:t>
        <a:bodyPr/>
        <a:lstStyle/>
        <a:p>
          <a:endParaRPr lang="en-US"/>
        </a:p>
      </dgm:t>
    </dgm:pt>
    <dgm:pt modelId="{EF096F49-A976-4D71-AEAF-135236F67568}" type="sibTrans" cxnId="{47091674-E83B-4A78-A17B-AE299D7A1137}">
      <dgm:prSet/>
      <dgm:spPr/>
      <dgm:t>
        <a:bodyPr/>
        <a:lstStyle/>
        <a:p>
          <a:endParaRPr lang="en-US"/>
        </a:p>
      </dgm:t>
    </dgm:pt>
    <dgm:pt modelId="{36DB7447-3690-4803-8F13-0485B6FDE9B2}">
      <dgm:prSet phldrT="[Text]" custT="1"/>
      <dgm:spPr/>
      <dgm:t>
        <a:bodyPr/>
        <a:lstStyle/>
        <a:p>
          <a:r>
            <a:rPr lang="en-US" sz="1800" dirty="0"/>
            <a:t>Weekly Surface Wipe Tests</a:t>
          </a:r>
        </a:p>
      </dgm:t>
    </dgm:pt>
    <dgm:pt modelId="{D2B468B5-5286-4009-BE0B-E2B0C5A21354}" type="parTrans" cxnId="{820D7FD6-84C7-4532-8512-F001BC6A973C}">
      <dgm:prSet/>
      <dgm:spPr/>
      <dgm:t>
        <a:bodyPr/>
        <a:lstStyle/>
        <a:p>
          <a:endParaRPr lang="en-US"/>
        </a:p>
      </dgm:t>
    </dgm:pt>
    <dgm:pt modelId="{3288E33B-CF2E-4A0C-9672-AC0B5D67DE90}" type="sibTrans" cxnId="{820D7FD6-84C7-4532-8512-F001BC6A973C}">
      <dgm:prSet/>
      <dgm:spPr/>
      <dgm:t>
        <a:bodyPr/>
        <a:lstStyle/>
        <a:p>
          <a:endParaRPr lang="en-US"/>
        </a:p>
      </dgm:t>
    </dgm:pt>
    <dgm:pt modelId="{E81AD8BF-A1C3-419C-8C67-CFC21A9BF57A}">
      <dgm:prSet phldrT="[Text]" custT="1"/>
      <dgm:spPr/>
      <dgm:t>
        <a:bodyPr/>
        <a:lstStyle/>
        <a:p>
          <a:r>
            <a:rPr lang="en-US" sz="1900" dirty="0"/>
            <a:t>Personnel Exposure</a:t>
          </a:r>
        </a:p>
      </dgm:t>
    </dgm:pt>
    <dgm:pt modelId="{F4D9FE6B-EEF8-4BF6-9ED8-13077E4DF11E}" type="parTrans" cxnId="{D4F2F337-0215-48DF-843F-7F64055AEC0F}">
      <dgm:prSet/>
      <dgm:spPr/>
      <dgm:t>
        <a:bodyPr/>
        <a:lstStyle/>
        <a:p>
          <a:endParaRPr lang="en-US"/>
        </a:p>
      </dgm:t>
    </dgm:pt>
    <dgm:pt modelId="{2FF5FEFF-2AAF-4EFE-BDBB-EBF3DAC170A3}" type="sibTrans" cxnId="{D4F2F337-0215-48DF-843F-7F64055AEC0F}">
      <dgm:prSet/>
      <dgm:spPr/>
      <dgm:t>
        <a:bodyPr/>
        <a:lstStyle/>
        <a:p>
          <a:endParaRPr lang="en-US"/>
        </a:p>
      </dgm:t>
    </dgm:pt>
    <dgm:pt modelId="{D2AA11EE-5644-4622-8CD8-F9EB8950DCA6}">
      <dgm:prSet/>
      <dgm:spPr/>
      <dgm:t>
        <a:bodyPr/>
        <a:lstStyle/>
        <a:p>
          <a:r>
            <a:rPr lang="en-US" dirty="0"/>
            <a:t>Survey random patient specimens to detect radiation levels &gt;background</a:t>
          </a:r>
        </a:p>
      </dgm:t>
    </dgm:pt>
    <dgm:pt modelId="{B351CFC6-5A8E-4FC1-9566-C7B90D5894F0}" type="parTrans" cxnId="{B8DC2B4F-ADFE-4F1A-AED1-C96358544C35}">
      <dgm:prSet/>
      <dgm:spPr/>
      <dgm:t>
        <a:bodyPr/>
        <a:lstStyle/>
        <a:p>
          <a:endParaRPr lang="en-US"/>
        </a:p>
      </dgm:t>
    </dgm:pt>
    <dgm:pt modelId="{396B9937-0C45-4468-B089-6C25DC0DEDEB}" type="sibTrans" cxnId="{B8DC2B4F-ADFE-4F1A-AED1-C96358544C35}">
      <dgm:prSet/>
      <dgm:spPr/>
      <dgm:t>
        <a:bodyPr/>
        <a:lstStyle/>
        <a:p>
          <a:endParaRPr lang="en-US"/>
        </a:p>
      </dgm:t>
    </dgm:pt>
    <dgm:pt modelId="{896AD16D-C577-401B-96DF-0CB1FDC05946}">
      <dgm:prSet/>
      <dgm:spPr/>
      <dgm:t>
        <a:bodyPr/>
        <a:lstStyle/>
        <a:p>
          <a:r>
            <a:rPr lang="en-US" dirty="0"/>
            <a:t>19 laboratory surfaces to detect removable contamination</a:t>
          </a:r>
        </a:p>
      </dgm:t>
    </dgm:pt>
    <dgm:pt modelId="{EC434C85-1CD6-467B-A5E0-0E8AD46EFCB3}" type="parTrans" cxnId="{FFD771F6-D6FF-4C83-BB52-0384735C7C54}">
      <dgm:prSet/>
      <dgm:spPr/>
    </dgm:pt>
    <dgm:pt modelId="{947132A3-E9B7-4E42-AE2E-0350CC4E54FB}" type="sibTrans" cxnId="{FFD771F6-D6FF-4C83-BB52-0384735C7C54}">
      <dgm:prSet/>
      <dgm:spPr/>
    </dgm:pt>
    <dgm:pt modelId="{8A1C5BF6-D2AD-4D81-8055-1F5321EBF208}">
      <dgm:prSet/>
      <dgm:spPr/>
      <dgm:t>
        <a:bodyPr/>
        <a:lstStyle/>
        <a:p>
          <a:r>
            <a:rPr lang="en-US" dirty="0"/>
            <a:t>44 weeks</a:t>
          </a:r>
        </a:p>
      </dgm:t>
    </dgm:pt>
    <dgm:pt modelId="{2EB654D8-5F62-4564-9CA0-1653146DC1EA}" type="parTrans" cxnId="{2E3F5B7C-7F31-4D7E-B536-3E6537B91449}">
      <dgm:prSet/>
      <dgm:spPr/>
    </dgm:pt>
    <dgm:pt modelId="{AFB4BD77-F628-4026-80BD-3AB4D5AD5492}" type="sibTrans" cxnId="{2E3F5B7C-7F31-4D7E-B536-3E6537B91449}">
      <dgm:prSet/>
      <dgm:spPr/>
    </dgm:pt>
    <dgm:pt modelId="{A385B8F4-8A67-45A2-881D-36B8ED87A49D}">
      <dgm:prSet/>
      <dgm:spPr/>
      <dgm:t>
        <a:bodyPr/>
        <a:lstStyle/>
        <a:p>
          <a:r>
            <a:rPr lang="en-US" dirty="0"/>
            <a:t>44 weeks</a:t>
          </a:r>
        </a:p>
      </dgm:t>
    </dgm:pt>
    <dgm:pt modelId="{5406BD87-D0D8-4FC7-B8A8-D676C2774D99}" type="parTrans" cxnId="{5F8DF8A9-832C-43F9-8117-4D60EEBB27BB}">
      <dgm:prSet/>
      <dgm:spPr/>
    </dgm:pt>
    <dgm:pt modelId="{0C5D79BF-0BD3-42A6-9C90-AD149FD68A75}" type="sibTrans" cxnId="{5F8DF8A9-832C-43F9-8117-4D60EEBB27BB}">
      <dgm:prSet/>
      <dgm:spPr/>
    </dgm:pt>
    <dgm:pt modelId="{6EC52AD0-19FB-42EC-9D3A-D3D255D728F9}">
      <dgm:prSet/>
      <dgm:spPr/>
      <dgm:t>
        <a:bodyPr/>
        <a:lstStyle/>
        <a:p>
          <a:r>
            <a:rPr lang="en-US" dirty="0"/>
            <a:t>Wearable ring &amp; radiation dosimeters</a:t>
          </a:r>
        </a:p>
      </dgm:t>
    </dgm:pt>
    <dgm:pt modelId="{CE2F6C78-8895-4898-9B27-00A18DA5743A}" type="parTrans" cxnId="{A10B64B9-64FC-480C-92ED-B18795E4D3A6}">
      <dgm:prSet/>
      <dgm:spPr/>
    </dgm:pt>
    <dgm:pt modelId="{35C8E76B-7312-42F0-BEE6-E67B7E0866DB}" type="sibTrans" cxnId="{A10B64B9-64FC-480C-92ED-B18795E4D3A6}">
      <dgm:prSet/>
      <dgm:spPr/>
    </dgm:pt>
    <dgm:pt modelId="{2FA0FCB2-A8A3-4092-91B1-EA57E5DC57ED}">
      <dgm:prSet/>
      <dgm:spPr/>
      <dgm:t>
        <a:bodyPr/>
        <a:lstStyle/>
        <a:p>
          <a:r>
            <a:rPr lang="en-US" dirty="0"/>
            <a:t>Worn by 18 personnel</a:t>
          </a:r>
        </a:p>
      </dgm:t>
    </dgm:pt>
    <dgm:pt modelId="{7787D240-D734-463C-876F-97EF1C3A6D75}" type="parTrans" cxnId="{5500C239-1341-457B-8C2C-CCF0BCAB83EC}">
      <dgm:prSet/>
      <dgm:spPr/>
    </dgm:pt>
    <dgm:pt modelId="{8470BC89-BED9-4E98-964F-AAAE596F022F}" type="sibTrans" cxnId="{5500C239-1341-457B-8C2C-CCF0BCAB83EC}">
      <dgm:prSet/>
      <dgm:spPr/>
    </dgm:pt>
    <dgm:pt modelId="{D4AB602A-A95B-42E8-B81A-2315B333EB2B}">
      <dgm:prSet/>
      <dgm:spPr/>
      <dgm:t>
        <a:bodyPr/>
        <a:lstStyle/>
        <a:p>
          <a:r>
            <a:rPr lang="en-US" dirty="0"/>
            <a:t>6-mo cumulative exposure </a:t>
          </a:r>
        </a:p>
      </dgm:t>
    </dgm:pt>
    <dgm:pt modelId="{2EBDDFD3-44DA-4E31-A33A-591E15FA4EB8}" type="parTrans" cxnId="{D412F83F-A0B9-4F63-A65D-EAB2871227D7}">
      <dgm:prSet/>
      <dgm:spPr/>
    </dgm:pt>
    <dgm:pt modelId="{805B2628-4623-4D0F-B409-15D2E8C28F86}" type="sibTrans" cxnId="{D412F83F-A0B9-4F63-A65D-EAB2871227D7}">
      <dgm:prSet/>
      <dgm:spPr/>
    </dgm:pt>
    <dgm:pt modelId="{323F208E-79D9-4551-960A-D62D3F66B634}">
      <dgm:prSet/>
      <dgm:spPr/>
      <dgm:t>
        <a:bodyPr/>
        <a:lstStyle/>
        <a:p>
          <a:r>
            <a:rPr lang="en-US" dirty="0"/>
            <a:t>Environmental Exposure</a:t>
          </a:r>
        </a:p>
      </dgm:t>
    </dgm:pt>
    <dgm:pt modelId="{DD70D058-2B69-46BE-A9BF-24CD4506B971}" type="parTrans" cxnId="{3D09D8EA-DD52-4E1F-A13D-5B1BEE6A6865}">
      <dgm:prSet/>
      <dgm:spPr/>
    </dgm:pt>
    <dgm:pt modelId="{5B31010D-9C67-4469-A1B1-64A2F1887827}" type="sibTrans" cxnId="{3D09D8EA-DD52-4E1F-A13D-5B1BEE6A6865}">
      <dgm:prSet/>
      <dgm:spPr/>
    </dgm:pt>
    <dgm:pt modelId="{299AB531-B686-4C87-80CA-8519F2394EAA}">
      <dgm:prSet/>
      <dgm:spPr/>
      <dgm:t>
        <a:bodyPr/>
        <a:lstStyle/>
        <a:p>
          <a:r>
            <a:rPr lang="en-US" dirty="0"/>
            <a:t>Badge radiation dosimeters strategically placed in the laboratory</a:t>
          </a:r>
        </a:p>
      </dgm:t>
    </dgm:pt>
    <dgm:pt modelId="{98DF085C-C4E2-4226-A710-F45A5376D9DF}" type="parTrans" cxnId="{E8C22675-5D77-42CD-8417-A83339391191}">
      <dgm:prSet/>
      <dgm:spPr/>
    </dgm:pt>
    <dgm:pt modelId="{C252958B-0475-4DE7-9E02-3A97B4B62C96}" type="sibTrans" cxnId="{E8C22675-5D77-42CD-8417-A83339391191}">
      <dgm:prSet/>
      <dgm:spPr/>
    </dgm:pt>
    <dgm:pt modelId="{D78BB473-4341-446B-B8FF-AB679235DB5D}">
      <dgm:prSet/>
      <dgm:spPr/>
      <dgm:t>
        <a:bodyPr/>
        <a:lstStyle/>
        <a:p>
          <a:r>
            <a:rPr lang="en-US" dirty="0"/>
            <a:t>10 locations</a:t>
          </a:r>
        </a:p>
      </dgm:t>
    </dgm:pt>
    <dgm:pt modelId="{E1F3D560-A5EA-467C-862D-2A274F0EF332}" type="parTrans" cxnId="{039484BF-B1B6-4005-ACC4-DD6C18260A9A}">
      <dgm:prSet/>
      <dgm:spPr/>
    </dgm:pt>
    <dgm:pt modelId="{56403918-DB09-4A68-B9AA-E0B4C49375AC}" type="sibTrans" cxnId="{039484BF-B1B6-4005-ACC4-DD6C18260A9A}">
      <dgm:prSet/>
      <dgm:spPr/>
    </dgm:pt>
    <dgm:pt modelId="{6F6FD741-684D-42BE-A561-3932050E8E33}" type="pres">
      <dgm:prSet presAssocID="{A35DBDEF-4D32-4A54-B52D-9E79D6A8AE41}" presName="Name0" presStyleCnt="0">
        <dgm:presLayoutVars>
          <dgm:dir/>
          <dgm:animLvl val="lvl"/>
          <dgm:resizeHandles val="exact"/>
        </dgm:presLayoutVars>
      </dgm:prSet>
      <dgm:spPr/>
    </dgm:pt>
    <dgm:pt modelId="{8B669E76-0C06-421A-A2F0-EABA8CC2ADFE}" type="pres">
      <dgm:prSet presAssocID="{F1254822-42A7-4623-A95B-75ADF92698E9}" presName="composite" presStyleCnt="0"/>
      <dgm:spPr/>
    </dgm:pt>
    <dgm:pt modelId="{D4A586E5-8A4C-4ED6-A924-BF98D149B15F}" type="pres">
      <dgm:prSet presAssocID="{F1254822-42A7-4623-A95B-75ADF92698E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E9294F8-C738-4F9F-8AE9-893E858FF0CE}" type="pres">
      <dgm:prSet presAssocID="{F1254822-42A7-4623-A95B-75ADF92698E9}" presName="desTx" presStyleLbl="alignAccFollowNode1" presStyleIdx="0" presStyleCnt="4">
        <dgm:presLayoutVars>
          <dgm:bulletEnabled val="1"/>
        </dgm:presLayoutVars>
      </dgm:prSet>
      <dgm:spPr/>
    </dgm:pt>
    <dgm:pt modelId="{60D0F2DB-B7D4-4DE7-89EA-140DA0E2AF95}" type="pres">
      <dgm:prSet presAssocID="{EF096F49-A976-4D71-AEAF-135236F67568}" presName="space" presStyleCnt="0"/>
      <dgm:spPr/>
    </dgm:pt>
    <dgm:pt modelId="{29EF57B3-4CDA-49DB-A00B-0438DCE073A7}" type="pres">
      <dgm:prSet presAssocID="{36DB7447-3690-4803-8F13-0485B6FDE9B2}" presName="composite" presStyleCnt="0"/>
      <dgm:spPr/>
    </dgm:pt>
    <dgm:pt modelId="{CFFEA553-F57C-468A-8401-E77FCC9A077E}" type="pres">
      <dgm:prSet presAssocID="{36DB7447-3690-4803-8F13-0485B6FDE9B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6EE8FB2-9C37-4632-AB2B-AC11FDBC967F}" type="pres">
      <dgm:prSet presAssocID="{36DB7447-3690-4803-8F13-0485B6FDE9B2}" presName="desTx" presStyleLbl="alignAccFollowNode1" presStyleIdx="1" presStyleCnt="4">
        <dgm:presLayoutVars>
          <dgm:bulletEnabled val="1"/>
        </dgm:presLayoutVars>
      </dgm:prSet>
      <dgm:spPr/>
    </dgm:pt>
    <dgm:pt modelId="{1334AD81-16D7-440C-BD84-FEFB74F839D3}" type="pres">
      <dgm:prSet presAssocID="{3288E33B-CF2E-4A0C-9672-AC0B5D67DE90}" presName="space" presStyleCnt="0"/>
      <dgm:spPr/>
    </dgm:pt>
    <dgm:pt modelId="{01560DC8-67EA-4013-8CD6-94134831371B}" type="pres">
      <dgm:prSet presAssocID="{E81AD8BF-A1C3-419C-8C67-CFC21A9BF57A}" presName="composite" presStyleCnt="0"/>
      <dgm:spPr/>
    </dgm:pt>
    <dgm:pt modelId="{D5122309-4BDF-42A6-AFF5-CC8F48086116}" type="pres">
      <dgm:prSet presAssocID="{E81AD8BF-A1C3-419C-8C67-CFC21A9BF57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16A82BE-290E-454B-BA5A-8EFBBEBDBC4A}" type="pres">
      <dgm:prSet presAssocID="{E81AD8BF-A1C3-419C-8C67-CFC21A9BF57A}" presName="desTx" presStyleLbl="alignAccFollowNode1" presStyleIdx="2" presStyleCnt="4">
        <dgm:presLayoutVars>
          <dgm:bulletEnabled val="1"/>
        </dgm:presLayoutVars>
      </dgm:prSet>
      <dgm:spPr/>
    </dgm:pt>
    <dgm:pt modelId="{ECFD1001-3431-4B1B-963C-253B0E0F6D8B}" type="pres">
      <dgm:prSet presAssocID="{2FF5FEFF-2AAF-4EFE-BDBB-EBF3DAC170A3}" presName="space" presStyleCnt="0"/>
      <dgm:spPr/>
    </dgm:pt>
    <dgm:pt modelId="{D9CB0549-D3AC-44F5-AF78-9F5E6C19C4C8}" type="pres">
      <dgm:prSet presAssocID="{323F208E-79D9-4551-960A-D62D3F66B634}" presName="composite" presStyleCnt="0"/>
      <dgm:spPr/>
    </dgm:pt>
    <dgm:pt modelId="{EA5A2DDE-B567-4585-9128-2C43730C88D6}" type="pres">
      <dgm:prSet presAssocID="{323F208E-79D9-4551-960A-D62D3F66B63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7FAC82A-D410-4A23-AF9D-ACC8371CC67C}" type="pres">
      <dgm:prSet presAssocID="{323F208E-79D9-4551-960A-D62D3F66B634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F45A0B01-B10F-44FE-83B2-65978B613CC7}" type="presOf" srcId="{36DB7447-3690-4803-8F13-0485B6FDE9B2}" destId="{CFFEA553-F57C-468A-8401-E77FCC9A077E}" srcOrd="0" destOrd="0" presId="urn:microsoft.com/office/officeart/2005/8/layout/hList1"/>
    <dgm:cxn modelId="{1803C02A-E6A7-409B-9613-C9601996E1BF}" type="presOf" srcId="{D2AA11EE-5644-4622-8CD8-F9EB8950DCA6}" destId="{2E9294F8-C738-4F9F-8AE9-893E858FF0CE}" srcOrd="0" destOrd="0" presId="urn:microsoft.com/office/officeart/2005/8/layout/hList1"/>
    <dgm:cxn modelId="{F6B64E2B-548C-4145-BCAF-4487AB43136B}" type="presOf" srcId="{8A1C5BF6-D2AD-4D81-8055-1F5321EBF208}" destId="{2E9294F8-C738-4F9F-8AE9-893E858FF0CE}" srcOrd="0" destOrd="1" presId="urn:microsoft.com/office/officeart/2005/8/layout/hList1"/>
    <dgm:cxn modelId="{CCBFEF2B-ABB7-4195-A802-0FDF02E510D6}" type="presOf" srcId="{323F208E-79D9-4551-960A-D62D3F66B634}" destId="{EA5A2DDE-B567-4585-9128-2C43730C88D6}" srcOrd="0" destOrd="0" presId="urn:microsoft.com/office/officeart/2005/8/layout/hList1"/>
    <dgm:cxn modelId="{D4F2F337-0215-48DF-843F-7F64055AEC0F}" srcId="{A35DBDEF-4D32-4A54-B52D-9E79D6A8AE41}" destId="{E81AD8BF-A1C3-419C-8C67-CFC21A9BF57A}" srcOrd="2" destOrd="0" parTransId="{F4D9FE6B-EEF8-4BF6-9ED8-13077E4DF11E}" sibTransId="{2FF5FEFF-2AAF-4EFE-BDBB-EBF3DAC170A3}"/>
    <dgm:cxn modelId="{5500C239-1341-457B-8C2C-CCF0BCAB83EC}" srcId="{E81AD8BF-A1C3-419C-8C67-CFC21A9BF57A}" destId="{2FA0FCB2-A8A3-4092-91B1-EA57E5DC57ED}" srcOrd="1" destOrd="0" parTransId="{7787D240-D734-463C-876F-97EF1C3A6D75}" sibTransId="{8470BC89-BED9-4E98-964F-AAAE596F022F}"/>
    <dgm:cxn modelId="{D412F83F-A0B9-4F63-A65D-EAB2871227D7}" srcId="{E81AD8BF-A1C3-419C-8C67-CFC21A9BF57A}" destId="{D4AB602A-A95B-42E8-B81A-2315B333EB2B}" srcOrd="2" destOrd="0" parTransId="{2EBDDFD3-44DA-4E31-A33A-591E15FA4EB8}" sibTransId="{805B2628-4623-4D0F-B409-15D2E8C28F86}"/>
    <dgm:cxn modelId="{B8DC2B4F-ADFE-4F1A-AED1-C96358544C35}" srcId="{F1254822-42A7-4623-A95B-75ADF92698E9}" destId="{D2AA11EE-5644-4622-8CD8-F9EB8950DCA6}" srcOrd="0" destOrd="0" parTransId="{B351CFC6-5A8E-4FC1-9566-C7B90D5894F0}" sibTransId="{396B9937-0C45-4468-B089-6C25DC0DEDEB}"/>
    <dgm:cxn modelId="{47091674-E83B-4A78-A17B-AE299D7A1137}" srcId="{A35DBDEF-4D32-4A54-B52D-9E79D6A8AE41}" destId="{F1254822-42A7-4623-A95B-75ADF92698E9}" srcOrd="0" destOrd="0" parTransId="{44FA01F6-4D93-43F0-BECD-DC951E30278E}" sibTransId="{EF096F49-A976-4D71-AEAF-135236F67568}"/>
    <dgm:cxn modelId="{E8C22675-5D77-42CD-8417-A83339391191}" srcId="{323F208E-79D9-4551-960A-D62D3F66B634}" destId="{299AB531-B686-4C87-80CA-8519F2394EAA}" srcOrd="0" destOrd="0" parTransId="{98DF085C-C4E2-4226-A710-F45A5376D9DF}" sibTransId="{C252958B-0475-4DE7-9E02-3A97B4B62C96}"/>
    <dgm:cxn modelId="{2E3F5B7C-7F31-4D7E-B536-3E6537B91449}" srcId="{F1254822-42A7-4623-A95B-75ADF92698E9}" destId="{8A1C5BF6-D2AD-4D81-8055-1F5321EBF208}" srcOrd="1" destOrd="0" parTransId="{2EB654D8-5F62-4564-9CA0-1653146DC1EA}" sibTransId="{AFB4BD77-F628-4026-80BD-3AB4D5AD5492}"/>
    <dgm:cxn modelId="{F696E98E-9669-4ED7-A528-A6E5B4EFBF50}" type="presOf" srcId="{299AB531-B686-4C87-80CA-8519F2394EAA}" destId="{57FAC82A-D410-4A23-AF9D-ACC8371CC67C}" srcOrd="0" destOrd="0" presId="urn:microsoft.com/office/officeart/2005/8/layout/hList1"/>
    <dgm:cxn modelId="{09766295-FF62-4F82-B97A-D589D5EA145E}" type="presOf" srcId="{F1254822-42A7-4623-A95B-75ADF92698E9}" destId="{D4A586E5-8A4C-4ED6-A924-BF98D149B15F}" srcOrd="0" destOrd="0" presId="urn:microsoft.com/office/officeart/2005/8/layout/hList1"/>
    <dgm:cxn modelId="{B0C98E99-7FF4-4183-815E-0883C0F61D47}" type="presOf" srcId="{896AD16D-C577-401B-96DF-0CB1FDC05946}" destId="{B6EE8FB2-9C37-4632-AB2B-AC11FDBC967F}" srcOrd="0" destOrd="0" presId="urn:microsoft.com/office/officeart/2005/8/layout/hList1"/>
    <dgm:cxn modelId="{F161E5A4-81F0-48F5-A7AD-7973699F6184}" type="presOf" srcId="{6EC52AD0-19FB-42EC-9D3A-D3D255D728F9}" destId="{016A82BE-290E-454B-BA5A-8EFBBEBDBC4A}" srcOrd="0" destOrd="0" presId="urn:microsoft.com/office/officeart/2005/8/layout/hList1"/>
    <dgm:cxn modelId="{5F8DF8A9-832C-43F9-8117-4D60EEBB27BB}" srcId="{36DB7447-3690-4803-8F13-0485B6FDE9B2}" destId="{A385B8F4-8A67-45A2-881D-36B8ED87A49D}" srcOrd="1" destOrd="0" parTransId="{5406BD87-D0D8-4FC7-B8A8-D676C2774D99}" sibTransId="{0C5D79BF-0BD3-42A6-9C90-AD149FD68A75}"/>
    <dgm:cxn modelId="{4249D2B4-E0BE-4A6E-B020-9703E3089C12}" type="presOf" srcId="{A35DBDEF-4D32-4A54-B52D-9E79D6A8AE41}" destId="{6F6FD741-684D-42BE-A561-3932050E8E33}" srcOrd="0" destOrd="0" presId="urn:microsoft.com/office/officeart/2005/8/layout/hList1"/>
    <dgm:cxn modelId="{C6971AB5-E49E-4035-825C-3BDD2395934E}" type="presOf" srcId="{E81AD8BF-A1C3-419C-8C67-CFC21A9BF57A}" destId="{D5122309-4BDF-42A6-AFF5-CC8F48086116}" srcOrd="0" destOrd="0" presId="urn:microsoft.com/office/officeart/2005/8/layout/hList1"/>
    <dgm:cxn modelId="{A10B64B9-64FC-480C-92ED-B18795E4D3A6}" srcId="{E81AD8BF-A1C3-419C-8C67-CFC21A9BF57A}" destId="{6EC52AD0-19FB-42EC-9D3A-D3D255D728F9}" srcOrd="0" destOrd="0" parTransId="{CE2F6C78-8895-4898-9B27-00A18DA5743A}" sibTransId="{35C8E76B-7312-42F0-BEE6-E67B7E0866DB}"/>
    <dgm:cxn modelId="{039484BF-B1B6-4005-ACC4-DD6C18260A9A}" srcId="{323F208E-79D9-4551-960A-D62D3F66B634}" destId="{D78BB473-4341-446B-B8FF-AB679235DB5D}" srcOrd="1" destOrd="0" parTransId="{E1F3D560-A5EA-467C-862D-2A274F0EF332}" sibTransId="{56403918-DB09-4A68-B9AA-E0B4C49375AC}"/>
    <dgm:cxn modelId="{86B6CAC0-89E4-4200-9074-B8D2C056B603}" type="presOf" srcId="{A385B8F4-8A67-45A2-881D-36B8ED87A49D}" destId="{B6EE8FB2-9C37-4632-AB2B-AC11FDBC967F}" srcOrd="0" destOrd="1" presId="urn:microsoft.com/office/officeart/2005/8/layout/hList1"/>
    <dgm:cxn modelId="{820D7FD6-84C7-4532-8512-F001BC6A973C}" srcId="{A35DBDEF-4D32-4A54-B52D-9E79D6A8AE41}" destId="{36DB7447-3690-4803-8F13-0485B6FDE9B2}" srcOrd="1" destOrd="0" parTransId="{D2B468B5-5286-4009-BE0B-E2B0C5A21354}" sibTransId="{3288E33B-CF2E-4A0C-9672-AC0B5D67DE90}"/>
    <dgm:cxn modelId="{E03EE8E6-4111-4713-A326-D9D4A7BDD81A}" type="presOf" srcId="{2FA0FCB2-A8A3-4092-91B1-EA57E5DC57ED}" destId="{016A82BE-290E-454B-BA5A-8EFBBEBDBC4A}" srcOrd="0" destOrd="1" presId="urn:microsoft.com/office/officeart/2005/8/layout/hList1"/>
    <dgm:cxn modelId="{3D09D8EA-DD52-4E1F-A13D-5B1BEE6A6865}" srcId="{A35DBDEF-4D32-4A54-B52D-9E79D6A8AE41}" destId="{323F208E-79D9-4551-960A-D62D3F66B634}" srcOrd="3" destOrd="0" parTransId="{DD70D058-2B69-46BE-A9BF-24CD4506B971}" sibTransId="{5B31010D-9C67-4469-A1B1-64A2F1887827}"/>
    <dgm:cxn modelId="{FFD771F6-D6FF-4C83-BB52-0384735C7C54}" srcId="{36DB7447-3690-4803-8F13-0485B6FDE9B2}" destId="{896AD16D-C577-401B-96DF-0CB1FDC05946}" srcOrd="0" destOrd="0" parTransId="{EC434C85-1CD6-467B-A5E0-0E8AD46EFCB3}" sibTransId="{947132A3-E9B7-4E42-AE2E-0350CC4E54FB}"/>
    <dgm:cxn modelId="{213FBDF7-C13F-4DEB-AF74-B41D6E666E56}" type="presOf" srcId="{D78BB473-4341-446B-B8FF-AB679235DB5D}" destId="{57FAC82A-D410-4A23-AF9D-ACC8371CC67C}" srcOrd="0" destOrd="1" presId="urn:microsoft.com/office/officeart/2005/8/layout/hList1"/>
    <dgm:cxn modelId="{E3DE6EFB-417F-43D1-AA0C-C22AA3AEA075}" type="presOf" srcId="{D4AB602A-A95B-42E8-B81A-2315B333EB2B}" destId="{016A82BE-290E-454B-BA5A-8EFBBEBDBC4A}" srcOrd="0" destOrd="2" presId="urn:microsoft.com/office/officeart/2005/8/layout/hList1"/>
    <dgm:cxn modelId="{483BB27B-061A-468D-A506-34F840C10C90}" type="presParOf" srcId="{6F6FD741-684D-42BE-A561-3932050E8E33}" destId="{8B669E76-0C06-421A-A2F0-EABA8CC2ADFE}" srcOrd="0" destOrd="0" presId="urn:microsoft.com/office/officeart/2005/8/layout/hList1"/>
    <dgm:cxn modelId="{276F3BD7-0D1B-49A5-91B9-C7598FE6FEB8}" type="presParOf" srcId="{8B669E76-0C06-421A-A2F0-EABA8CC2ADFE}" destId="{D4A586E5-8A4C-4ED6-A924-BF98D149B15F}" srcOrd="0" destOrd="0" presId="urn:microsoft.com/office/officeart/2005/8/layout/hList1"/>
    <dgm:cxn modelId="{AEFBDDB9-FD2A-48B7-B7B0-C900F82FFF02}" type="presParOf" srcId="{8B669E76-0C06-421A-A2F0-EABA8CC2ADFE}" destId="{2E9294F8-C738-4F9F-8AE9-893E858FF0CE}" srcOrd="1" destOrd="0" presId="urn:microsoft.com/office/officeart/2005/8/layout/hList1"/>
    <dgm:cxn modelId="{D1A1D9A8-A597-4ACF-A1D4-7B79ED6A3BE5}" type="presParOf" srcId="{6F6FD741-684D-42BE-A561-3932050E8E33}" destId="{60D0F2DB-B7D4-4DE7-89EA-140DA0E2AF95}" srcOrd="1" destOrd="0" presId="urn:microsoft.com/office/officeart/2005/8/layout/hList1"/>
    <dgm:cxn modelId="{CD3E38EF-8CF1-440C-8178-69489CB45546}" type="presParOf" srcId="{6F6FD741-684D-42BE-A561-3932050E8E33}" destId="{29EF57B3-4CDA-49DB-A00B-0438DCE073A7}" srcOrd="2" destOrd="0" presId="urn:microsoft.com/office/officeart/2005/8/layout/hList1"/>
    <dgm:cxn modelId="{AD569791-7B8A-4EBD-9FAD-B99AF916E5E5}" type="presParOf" srcId="{29EF57B3-4CDA-49DB-A00B-0438DCE073A7}" destId="{CFFEA553-F57C-468A-8401-E77FCC9A077E}" srcOrd="0" destOrd="0" presId="urn:microsoft.com/office/officeart/2005/8/layout/hList1"/>
    <dgm:cxn modelId="{76BD3F25-3937-44C8-8FF2-06EF9DFA892B}" type="presParOf" srcId="{29EF57B3-4CDA-49DB-A00B-0438DCE073A7}" destId="{B6EE8FB2-9C37-4632-AB2B-AC11FDBC967F}" srcOrd="1" destOrd="0" presId="urn:microsoft.com/office/officeart/2005/8/layout/hList1"/>
    <dgm:cxn modelId="{503935AA-14EC-4D75-BB04-C786DCC964D1}" type="presParOf" srcId="{6F6FD741-684D-42BE-A561-3932050E8E33}" destId="{1334AD81-16D7-440C-BD84-FEFB74F839D3}" srcOrd="3" destOrd="0" presId="urn:microsoft.com/office/officeart/2005/8/layout/hList1"/>
    <dgm:cxn modelId="{D263EBF5-BE10-40BD-B284-111D4F447DD1}" type="presParOf" srcId="{6F6FD741-684D-42BE-A561-3932050E8E33}" destId="{01560DC8-67EA-4013-8CD6-94134831371B}" srcOrd="4" destOrd="0" presId="urn:microsoft.com/office/officeart/2005/8/layout/hList1"/>
    <dgm:cxn modelId="{65B7F930-FB53-4DD7-BACF-E1600FA8337D}" type="presParOf" srcId="{01560DC8-67EA-4013-8CD6-94134831371B}" destId="{D5122309-4BDF-42A6-AFF5-CC8F48086116}" srcOrd="0" destOrd="0" presId="urn:microsoft.com/office/officeart/2005/8/layout/hList1"/>
    <dgm:cxn modelId="{DD0AD95D-EEB2-4FAB-9DF2-A837294180C1}" type="presParOf" srcId="{01560DC8-67EA-4013-8CD6-94134831371B}" destId="{016A82BE-290E-454B-BA5A-8EFBBEBDBC4A}" srcOrd="1" destOrd="0" presId="urn:microsoft.com/office/officeart/2005/8/layout/hList1"/>
    <dgm:cxn modelId="{9D059032-48F4-4DC0-81E3-0E68C8EE0CA2}" type="presParOf" srcId="{6F6FD741-684D-42BE-A561-3932050E8E33}" destId="{ECFD1001-3431-4B1B-963C-253B0E0F6D8B}" srcOrd="5" destOrd="0" presId="urn:microsoft.com/office/officeart/2005/8/layout/hList1"/>
    <dgm:cxn modelId="{658C624B-7D36-4702-B2DA-BC91BFA2FF10}" type="presParOf" srcId="{6F6FD741-684D-42BE-A561-3932050E8E33}" destId="{D9CB0549-D3AC-44F5-AF78-9F5E6C19C4C8}" srcOrd="6" destOrd="0" presId="urn:microsoft.com/office/officeart/2005/8/layout/hList1"/>
    <dgm:cxn modelId="{6877E38F-140F-484D-A1E4-F5805F412CD3}" type="presParOf" srcId="{D9CB0549-D3AC-44F5-AF78-9F5E6C19C4C8}" destId="{EA5A2DDE-B567-4585-9128-2C43730C88D6}" srcOrd="0" destOrd="0" presId="urn:microsoft.com/office/officeart/2005/8/layout/hList1"/>
    <dgm:cxn modelId="{CCD1CB4C-914E-4C2D-900E-2B1FACABA515}" type="presParOf" srcId="{D9CB0549-D3AC-44F5-AF78-9F5E6C19C4C8}" destId="{57FAC82A-D410-4A23-AF9D-ACC8371CC6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9DFB8-B539-47E4-B709-3F9EF651DABB}">
      <dsp:nvSpPr>
        <dsp:cNvPr id="0" name=""/>
        <dsp:cNvSpPr/>
      </dsp:nvSpPr>
      <dsp:spPr>
        <a:xfrm rot="5400000">
          <a:off x="4849103" y="-2230354"/>
          <a:ext cx="1021041" cy="574231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Amount of ionizing radiation released by radioactive source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Measured in curies (Ci) or becquerels (</a:t>
          </a:r>
          <a:r>
            <a:rPr lang="en-US" sz="1500" kern="1200" dirty="0" err="1"/>
            <a:t>Bq</a:t>
          </a:r>
          <a:r>
            <a:rPr lang="en-US" sz="1500" kern="1200" dirty="0"/>
            <a:t>)</a:t>
          </a:r>
        </a:p>
      </dsp:txBody>
      <dsp:txXfrm rot="-5400000">
        <a:off x="2488466" y="180126"/>
        <a:ext cx="5692474" cy="921355"/>
      </dsp:txXfrm>
    </dsp:sp>
    <dsp:sp modelId="{04117339-0865-41EA-AE01-5C3C7D21D1A3}">
      <dsp:nvSpPr>
        <dsp:cNvPr id="0" name=""/>
        <dsp:cNvSpPr/>
      </dsp:nvSpPr>
      <dsp:spPr>
        <a:xfrm>
          <a:off x="741587" y="2653"/>
          <a:ext cx="1746877" cy="12763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Activity</a:t>
          </a:r>
        </a:p>
      </dsp:txBody>
      <dsp:txXfrm>
        <a:off x="803891" y="64957"/>
        <a:ext cx="1622269" cy="1151694"/>
      </dsp:txXfrm>
    </dsp:sp>
    <dsp:sp modelId="{ACBFC34D-730C-4DC3-A669-2C4AA24D19A0}">
      <dsp:nvSpPr>
        <dsp:cNvPr id="0" name=""/>
        <dsp:cNvSpPr/>
      </dsp:nvSpPr>
      <dsp:spPr>
        <a:xfrm rot="5400000">
          <a:off x="4849103" y="-890236"/>
          <a:ext cx="1021041" cy="574231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Amount of radiation in the air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Exposure = [(Activity</a:t>
          </a:r>
          <a:r>
            <a:rPr lang="en-US" sz="1500" kern="1200" baseline="-25000"/>
            <a:t>source</a:t>
          </a:r>
          <a:r>
            <a:rPr lang="en-US" sz="1500" kern="1200"/>
            <a:t> * Γ  constant * Time</a:t>
          </a:r>
          <a:r>
            <a:rPr lang="en-US" sz="1500" kern="1200" baseline="-25000"/>
            <a:t>Exposure</a:t>
          </a:r>
          <a:r>
            <a:rPr lang="en-US" sz="1500" kern="1200"/>
            <a:t>) / Distance</a:t>
          </a:r>
          <a:r>
            <a:rPr lang="en-US" sz="1500" kern="1200" baseline="-25000"/>
            <a:t>Target</a:t>
          </a:r>
          <a:r>
            <a:rPr lang="en-US" sz="1500" kern="1200" baseline="30000"/>
            <a:t>2</a:t>
          </a:r>
          <a:r>
            <a:rPr lang="en-US" sz="1500" kern="1200"/>
            <a:t>] * e</a:t>
          </a:r>
          <a:r>
            <a:rPr lang="en-US" sz="1500" kern="1200" baseline="30000"/>
            <a:t>(-μz)</a:t>
          </a:r>
          <a:r>
            <a:rPr lang="en-US" sz="1500" kern="1200"/>
            <a:t>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Measured in roentgens (R) or coulombs/kilogram (C/Kg)</a:t>
          </a:r>
        </a:p>
      </dsp:txBody>
      <dsp:txXfrm rot="-5400000">
        <a:off x="2488466" y="1520244"/>
        <a:ext cx="5692474" cy="921355"/>
      </dsp:txXfrm>
    </dsp:sp>
    <dsp:sp modelId="{0F78E7EB-0BD0-427E-88FD-68846A3DB360}">
      <dsp:nvSpPr>
        <dsp:cNvPr id="0" name=""/>
        <dsp:cNvSpPr/>
      </dsp:nvSpPr>
      <dsp:spPr>
        <a:xfrm>
          <a:off x="741587" y="1342770"/>
          <a:ext cx="1746877" cy="12763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Exposure</a:t>
          </a:r>
        </a:p>
      </dsp:txBody>
      <dsp:txXfrm>
        <a:off x="803891" y="1405074"/>
        <a:ext cx="1622269" cy="1151694"/>
      </dsp:txXfrm>
    </dsp:sp>
    <dsp:sp modelId="{198F5A5A-83F1-4AC8-ABB7-767470C91103}">
      <dsp:nvSpPr>
        <dsp:cNvPr id="0" name=""/>
        <dsp:cNvSpPr/>
      </dsp:nvSpPr>
      <dsp:spPr>
        <a:xfrm rot="5400000">
          <a:off x="4849103" y="449880"/>
          <a:ext cx="1021041" cy="574231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Considered equivalent to the exposure in our study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Measured in rads or grays (</a:t>
          </a:r>
          <a:r>
            <a:rPr lang="en-US" sz="1500" kern="1200" dirty="0" err="1"/>
            <a:t>Gy</a:t>
          </a:r>
          <a:r>
            <a:rPr lang="en-US" sz="1500" kern="1200" dirty="0"/>
            <a:t>)</a:t>
          </a:r>
        </a:p>
      </dsp:txBody>
      <dsp:txXfrm rot="-5400000">
        <a:off x="2488466" y="2860361"/>
        <a:ext cx="5692474" cy="921355"/>
      </dsp:txXfrm>
    </dsp:sp>
    <dsp:sp modelId="{EC79F526-53CF-4065-A232-D64B68EA540B}">
      <dsp:nvSpPr>
        <dsp:cNvPr id="0" name=""/>
        <dsp:cNvSpPr/>
      </dsp:nvSpPr>
      <dsp:spPr>
        <a:xfrm>
          <a:off x="741587" y="2682888"/>
          <a:ext cx="1746877" cy="12763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Absorbed dose</a:t>
          </a:r>
        </a:p>
      </dsp:txBody>
      <dsp:txXfrm>
        <a:off x="803891" y="2745192"/>
        <a:ext cx="1622269" cy="1151694"/>
      </dsp:txXfrm>
    </dsp:sp>
    <dsp:sp modelId="{8031CA17-22E3-406D-80E8-456F3412A9F3}">
      <dsp:nvSpPr>
        <dsp:cNvPr id="0" name=""/>
        <dsp:cNvSpPr/>
      </dsp:nvSpPr>
      <dsp:spPr>
        <a:xfrm rot="5400000">
          <a:off x="4849103" y="1789997"/>
          <a:ext cx="1021041" cy="574231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Radiation risk estimate for a population of similarly-exposed individuals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Dose</a:t>
          </a:r>
          <a:r>
            <a:rPr lang="en-US" sz="1500" kern="1200" baseline="-25000" dirty="0" err="1"/>
            <a:t>Effective</a:t>
          </a:r>
          <a:r>
            <a:rPr lang="en-US" sz="1500" kern="1200" dirty="0"/>
            <a:t> = </a:t>
          </a:r>
          <a:r>
            <a:rPr lang="en-US" sz="1500" kern="1200" dirty="0" err="1"/>
            <a:t>Dose</a:t>
          </a:r>
          <a:r>
            <a:rPr lang="en-US" sz="1500" kern="1200" baseline="-25000" dirty="0" err="1"/>
            <a:t>Absorbed</a:t>
          </a:r>
          <a:r>
            <a:rPr lang="en-US" sz="1500" kern="1200" dirty="0"/>
            <a:t> * W</a:t>
          </a:r>
          <a:r>
            <a:rPr lang="en-US" sz="1500" kern="1200" baseline="-25000" dirty="0"/>
            <a:t>R</a:t>
          </a:r>
          <a:r>
            <a:rPr lang="en-US" sz="1500" kern="1200" dirty="0"/>
            <a:t> * W	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Measured in sievert (</a:t>
          </a:r>
          <a:r>
            <a:rPr lang="en-US" sz="1500" kern="1200" dirty="0" err="1"/>
            <a:t>Sv</a:t>
          </a:r>
          <a:r>
            <a:rPr lang="en-US" sz="1500" kern="1200" dirty="0"/>
            <a:t>) &amp; roentgen equivalent man (rem)</a:t>
          </a:r>
        </a:p>
      </dsp:txBody>
      <dsp:txXfrm rot="-5400000">
        <a:off x="2488466" y="4200478"/>
        <a:ext cx="5692474" cy="921355"/>
      </dsp:txXfrm>
    </dsp:sp>
    <dsp:sp modelId="{572412F1-31A2-42AC-85CE-4C602DA49834}">
      <dsp:nvSpPr>
        <dsp:cNvPr id="0" name=""/>
        <dsp:cNvSpPr/>
      </dsp:nvSpPr>
      <dsp:spPr>
        <a:xfrm>
          <a:off x="741587" y="4023005"/>
          <a:ext cx="1746877" cy="12763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Effective Dose</a:t>
          </a:r>
        </a:p>
      </dsp:txBody>
      <dsp:txXfrm>
        <a:off x="803891" y="4085309"/>
        <a:ext cx="1622269" cy="1151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586E5-8A4C-4ED6-A924-BF98D149B15F}">
      <dsp:nvSpPr>
        <dsp:cNvPr id="0" name=""/>
        <dsp:cNvSpPr/>
      </dsp:nvSpPr>
      <dsp:spPr>
        <a:xfrm>
          <a:off x="3321" y="214783"/>
          <a:ext cx="1996930" cy="6887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Weekly Meter Survey</a:t>
          </a:r>
        </a:p>
      </dsp:txBody>
      <dsp:txXfrm>
        <a:off x="3321" y="214783"/>
        <a:ext cx="1996930" cy="688709"/>
      </dsp:txXfrm>
    </dsp:sp>
    <dsp:sp modelId="{2E9294F8-C738-4F9F-8AE9-893E858FF0CE}">
      <dsp:nvSpPr>
        <dsp:cNvPr id="0" name=""/>
        <dsp:cNvSpPr/>
      </dsp:nvSpPr>
      <dsp:spPr>
        <a:xfrm>
          <a:off x="3321" y="903493"/>
          <a:ext cx="1996930" cy="255559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Survey random patient specimens to detect radiation levels &gt;background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44 weeks</a:t>
          </a:r>
        </a:p>
      </dsp:txBody>
      <dsp:txXfrm>
        <a:off x="3321" y="903493"/>
        <a:ext cx="1996930" cy="2555595"/>
      </dsp:txXfrm>
    </dsp:sp>
    <dsp:sp modelId="{CFFEA553-F57C-468A-8401-E77FCC9A077E}">
      <dsp:nvSpPr>
        <dsp:cNvPr id="0" name=""/>
        <dsp:cNvSpPr/>
      </dsp:nvSpPr>
      <dsp:spPr>
        <a:xfrm>
          <a:off x="2279821" y="214783"/>
          <a:ext cx="1996930" cy="6887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Weekly Surface Wipe Tests</a:t>
          </a:r>
        </a:p>
      </dsp:txBody>
      <dsp:txXfrm>
        <a:off x="2279821" y="214783"/>
        <a:ext cx="1996930" cy="688709"/>
      </dsp:txXfrm>
    </dsp:sp>
    <dsp:sp modelId="{B6EE8FB2-9C37-4632-AB2B-AC11FDBC967F}">
      <dsp:nvSpPr>
        <dsp:cNvPr id="0" name=""/>
        <dsp:cNvSpPr/>
      </dsp:nvSpPr>
      <dsp:spPr>
        <a:xfrm>
          <a:off x="2279821" y="903493"/>
          <a:ext cx="1996930" cy="255559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19 laboratory surfaces to detect removable contamination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44 weeks</a:t>
          </a:r>
        </a:p>
      </dsp:txBody>
      <dsp:txXfrm>
        <a:off x="2279821" y="903493"/>
        <a:ext cx="1996930" cy="2555595"/>
      </dsp:txXfrm>
    </dsp:sp>
    <dsp:sp modelId="{D5122309-4BDF-42A6-AFF5-CC8F48086116}">
      <dsp:nvSpPr>
        <dsp:cNvPr id="0" name=""/>
        <dsp:cNvSpPr/>
      </dsp:nvSpPr>
      <dsp:spPr>
        <a:xfrm>
          <a:off x="4556322" y="214783"/>
          <a:ext cx="1996930" cy="6887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Personnel Exposure</a:t>
          </a:r>
        </a:p>
      </dsp:txBody>
      <dsp:txXfrm>
        <a:off x="4556322" y="214783"/>
        <a:ext cx="1996930" cy="688709"/>
      </dsp:txXfrm>
    </dsp:sp>
    <dsp:sp modelId="{016A82BE-290E-454B-BA5A-8EFBBEBDBC4A}">
      <dsp:nvSpPr>
        <dsp:cNvPr id="0" name=""/>
        <dsp:cNvSpPr/>
      </dsp:nvSpPr>
      <dsp:spPr>
        <a:xfrm>
          <a:off x="4556322" y="903493"/>
          <a:ext cx="1996930" cy="255559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Wearable ring &amp; radiation dosimeters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Worn by 18 personnel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6-mo cumulative exposure </a:t>
          </a:r>
        </a:p>
      </dsp:txBody>
      <dsp:txXfrm>
        <a:off x="4556322" y="903493"/>
        <a:ext cx="1996930" cy="2555595"/>
      </dsp:txXfrm>
    </dsp:sp>
    <dsp:sp modelId="{EA5A2DDE-B567-4585-9128-2C43730C88D6}">
      <dsp:nvSpPr>
        <dsp:cNvPr id="0" name=""/>
        <dsp:cNvSpPr/>
      </dsp:nvSpPr>
      <dsp:spPr>
        <a:xfrm>
          <a:off x="6832822" y="214783"/>
          <a:ext cx="1996930" cy="6887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Environmental Exposure</a:t>
          </a:r>
        </a:p>
      </dsp:txBody>
      <dsp:txXfrm>
        <a:off x="6832822" y="214783"/>
        <a:ext cx="1996930" cy="688709"/>
      </dsp:txXfrm>
    </dsp:sp>
    <dsp:sp modelId="{57FAC82A-D410-4A23-AF9D-ACC8371CC67C}">
      <dsp:nvSpPr>
        <dsp:cNvPr id="0" name=""/>
        <dsp:cNvSpPr/>
      </dsp:nvSpPr>
      <dsp:spPr>
        <a:xfrm>
          <a:off x="6832822" y="903493"/>
          <a:ext cx="1996930" cy="255559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Badge radiation dosimeters strategically placed in the laboratory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10 locations</a:t>
          </a:r>
        </a:p>
      </dsp:txBody>
      <dsp:txXfrm>
        <a:off x="6832822" y="903493"/>
        <a:ext cx="1996930" cy="2555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8BBE-5964-3B4B-9F39-2C8B2758F6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4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Effective half-life (U.S. Nuclear Regulatory Commission): https://</a:t>
            </a:r>
            <a:r>
              <a:rPr lang="en-US" b="0" dirty="0" err="1"/>
              <a:t>www.nrc.gov</a:t>
            </a:r>
            <a:r>
              <a:rPr lang="en-US" b="0" dirty="0"/>
              <a:t>/reading-rm/basic-ref/glossary/effective-half-</a:t>
            </a:r>
            <a:r>
              <a:rPr lang="en-US" b="0" dirty="0" err="1"/>
              <a:t>life.html</a:t>
            </a:r>
            <a:endParaRPr lang="en-US" b="0" dirty="0"/>
          </a:p>
          <a:p>
            <a:r>
              <a:rPr lang="en-US" b="0" dirty="0"/>
              <a:t>“The time required for the activity of a particular radioisotope deposited in a living organism, such as a human or an animal, to be reduced by 50 percent as a result of the combined action of radioactive decay and biological elimination. Effective half-life is related to, but different from, the radiological half-life and the biological half-life.”</a:t>
            </a:r>
          </a:p>
          <a:p>
            <a:endParaRPr lang="en-US" b="0" dirty="0"/>
          </a:p>
          <a:p>
            <a:r>
              <a:rPr lang="en-US" b="0" dirty="0"/>
              <a:t>Half-life, biological (U.S. Nuclear Regulatory Commission): https://</a:t>
            </a:r>
            <a:r>
              <a:rPr lang="en-US" b="0" dirty="0" err="1"/>
              <a:t>www.nrc.gov</a:t>
            </a:r>
            <a:r>
              <a:rPr lang="en-US" b="0" dirty="0"/>
              <a:t>/reading-rm/basic-ref/glossary/half-life-</a:t>
            </a:r>
            <a:r>
              <a:rPr lang="en-US" b="0" dirty="0" err="1"/>
              <a:t>biological.html</a:t>
            </a:r>
            <a:endParaRPr lang="en-US" b="0" dirty="0"/>
          </a:p>
          <a:p>
            <a:r>
              <a:rPr lang="en-US" b="0" dirty="0"/>
              <a:t>“The time required for the body to eliminate one half of the material taken in by natural biological means.”</a:t>
            </a:r>
          </a:p>
          <a:p>
            <a:endParaRPr lang="en-US" b="0" dirty="0"/>
          </a:p>
          <a:p>
            <a:r>
              <a:rPr lang="en-US" b="0" dirty="0"/>
              <a:t>Half-life (radiological) (U.S. Nuclear Regulatory Commission): https://</a:t>
            </a:r>
            <a:r>
              <a:rPr lang="en-US" b="0" dirty="0" err="1"/>
              <a:t>www.nrc.gov</a:t>
            </a:r>
            <a:r>
              <a:rPr lang="en-US" b="0" dirty="0"/>
              <a:t>/reading-rm/basic-ref/glossary/half-life-</a:t>
            </a:r>
            <a:r>
              <a:rPr lang="en-US" b="0" dirty="0" err="1"/>
              <a:t>radiological.html</a:t>
            </a:r>
            <a:endParaRPr lang="en-US" b="0" dirty="0"/>
          </a:p>
          <a:p>
            <a:r>
              <a:rPr lang="en-US" b="0" dirty="0"/>
              <a:t>“The time required for half the atoms of a particular radioisotope to decay into another isotope. A specific half-life is a characteristic property of each radioisotope. Measured half-lives range from millionths of a second to billions of years, depending on the stability of the nucleus. Radiological half-life is related to, but different from, the biological half-life and the effective half-life.”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8BBE-5964-3B4B-9F39-2C8B2758F6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4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8BBE-5964-3B4B-9F39-2C8B2758F6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8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8BBE-5964-3B4B-9F39-2C8B2758F6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9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oi.org/10.1093/clinchem/hvab13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7400" b="1" dirty="0"/>
              <a:t>Evaluation of Radioactivity in Patient Specimens Received in the Core Laboratory at a National Cancer Institute (NCI) Designated Cancer Center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C.G. Suciu, M.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Amurao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, D.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Luechtefeld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, A. Marko, L. Ashby, A.M.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Gronowski</a:t>
            </a:r>
            <a:endParaRPr lang="en-US" sz="55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October 2021</a:t>
            </a:r>
            <a:endParaRPr lang="en-US" sz="55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hlinkClick r:id="rId2"/>
              </a:rPr>
              <a:t>https://doi.org/10.1093/clinchem/hvab135</a:t>
            </a:r>
            <a:endParaRPr lang="en-US" sz="5500" dirty="0"/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© Copyright 2021 by the American Association for Clinical Chemistry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2808EAB-711C-4BDC-9F93-D80A38D22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0" y="1971073"/>
            <a:ext cx="3482748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48D1A8-A9DD-224C-AA9F-5595FBC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68C18-5D95-9443-B214-C77676A2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37" y="1406453"/>
            <a:ext cx="3640210" cy="37941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CBC, CMP, electrolyte, and coagulation testing were most common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Q3: What are ways to prevent &amp; assess potential radiation exposure from clinical samples?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EC6BD-8B11-7946-8CCC-E81F3899B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647" y="1300180"/>
            <a:ext cx="5152868" cy="45705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CF5D71-1EC0-B94D-8CD3-605BDE770FD9}"/>
              </a:ext>
            </a:extLst>
          </p:cNvPr>
          <p:cNvSpPr/>
          <p:nvPr/>
        </p:nvSpPr>
        <p:spPr>
          <a:xfrm>
            <a:off x="2098203" y="5994914"/>
            <a:ext cx="6828312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11F24"/>
                </a:solidFill>
              </a:rPr>
              <a:t>Table 3 (modified). Top 10 ordered tests received in the laboratory within 5 half-lives of radioisotope administration during the 20-month study period.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5264A2-5636-3D47-980A-5515BB264167}"/>
              </a:ext>
            </a:extLst>
          </p:cNvPr>
          <p:cNvSpPr txBox="1">
            <a:spLocks/>
          </p:cNvSpPr>
          <p:nvPr/>
        </p:nvSpPr>
        <p:spPr>
          <a:xfrm>
            <a:off x="205742" y="362688"/>
            <a:ext cx="8206108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Results: </a:t>
            </a:r>
          </a:p>
          <a:p>
            <a:r>
              <a:rPr lang="en-US" dirty="0"/>
              <a:t>Commonly Associated Lab Tests</a:t>
            </a:r>
          </a:p>
        </p:txBody>
      </p:sp>
    </p:spTree>
    <p:extLst>
      <p:ext uri="{BB962C8B-B14F-4D97-AF65-F5344CB8AC3E}">
        <p14:creationId xmlns:p14="http://schemas.microsoft.com/office/powerpoint/2010/main" val="404613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B985E1-086A-E249-BB3B-DD2DF45D4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03"/>
          <a:stretch/>
        </p:blipFill>
        <p:spPr>
          <a:xfrm>
            <a:off x="422251" y="1660951"/>
            <a:ext cx="8504264" cy="1825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3" y="309646"/>
            <a:ext cx="7629639" cy="747396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</a:t>
            </a:r>
            <a:br>
              <a:rPr lang="en-US" dirty="0"/>
            </a:br>
            <a:r>
              <a:rPr lang="en-US" dirty="0"/>
              <a:t>Potential Exposure from Blood 					 Specimens at 1.0 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EE603F-B2FD-D142-BFED-C15ABE7D8508}"/>
              </a:ext>
            </a:extLst>
          </p:cNvPr>
          <p:cNvSpPr/>
          <p:nvPr/>
        </p:nvSpPr>
        <p:spPr>
          <a:xfrm>
            <a:off x="2098203" y="5729803"/>
            <a:ext cx="6828312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11F24"/>
                </a:solidFill>
              </a:rPr>
              <a:t>Table 4 (modified). Number of blood specimens received during the 20-month study period that could deliver a 0.02 mSv effective dose of gamma radiation in &lt;2 min, 2–5 min, 5–10 min, 10–30 min, if held at a distance of 1.0 cm.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9CF8BF-C1B6-FB4B-A1ED-F6EFB1D88363}"/>
              </a:ext>
            </a:extLst>
          </p:cNvPr>
          <p:cNvSpPr txBox="1">
            <a:spLocks/>
          </p:cNvSpPr>
          <p:nvPr/>
        </p:nvSpPr>
        <p:spPr>
          <a:xfrm>
            <a:off x="468971" y="3968828"/>
            <a:ext cx="7996337" cy="1278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Specimens from 2 patients who received high-dose radiopharmaceuticals as part of a cancer therapy clinical trial were estimated to deliver a 0.02 mSv effective dose of </a:t>
            </a:r>
            <a:r>
              <a:rPr lang="en-US" dirty="0">
                <a:latin typeface="Symbol" panose="05050102010706020507" pitchFamily="18" charset="2"/>
              </a:rPr>
              <a:t>g </a:t>
            </a:r>
            <a:r>
              <a:rPr lang="en-US" dirty="0"/>
              <a:t>radiation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44843-A694-0742-AD79-8C215911744F}"/>
              </a:ext>
            </a:extLst>
          </p:cNvPr>
          <p:cNvSpPr/>
          <p:nvPr/>
        </p:nvSpPr>
        <p:spPr>
          <a:xfrm>
            <a:off x="5952362" y="3229368"/>
            <a:ext cx="357809" cy="237258"/>
          </a:xfrm>
          <a:prstGeom prst="rect">
            <a:avLst/>
          </a:prstGeom>
          <a:noFill/>
          <a:ln w="41275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5C3C07-6F94-A549-9EBB-4780B45586DD}"/>
              </a:ext>
            </a:extLst>
          </p:cNvPr>
          <p:cNvSpPr/>
          <p:nvPr/>
        </p:nvSpPr>
        <p:spPr>
          <a:xfrm>
            <a:off x="7553738" y="3229368"/>
            <a:ext cx="357809" cy="237258"/>
          </a:xfrm>
          <a:prstGeom prst="rect">
            <a:avLst/>
          </a:prstGeom>
          <a:noFill/>
          <a:ln w="41275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2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46" y="195688"/>
            <a:ext cx="7629639" cy="747396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</a:t>
            </a:r>
            <a:br>
              <a:rPr lang="en-US" dirty="0"/>
            </a:br>
            <a:r>
              <a:rPr lang="en-US" dirty="0"/>
              <a:t>Potential Exposure from Blood 					 Specimens at 0.1 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EE603F-B2FD-D142-BFED-C15ABE7D8508}"/>
              </a:ext>
            </a:extLst>
          </p:cNvPr>
          <p:cNvSpPr/>
          <p:nvPr/>
        </p:nvSpPr>
        <p:spPr>
          <a:xfrm>
            <a:off x="2098203" y="5990625"/>
            <a:ext cx="6828312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11F24"/>
                </a:solidFill>
              </a:rPr>
              <a:t>Table 5 (modified). Number of blood specimens received during the 20-month study period that could deliver a 0.02 mSv effective dose of gamma radiation in &lt;2 min, 2–5min, if held at a distance of 0.1 cm.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9CF8BF-C1B6-FB4B-A1ED-F6EFB1D88363}"/>
              </a:ext>
            </a:extLst>
          </p:cNvPr>
          <p:cNvSpPr txBox="1">
            <a:spLocks/>
          </p:cNvSpPr>
          <p:nvPr/>
        </p:nvSpPr>
        <p:spPr>
          <a:xfrm>
            <a:off x="227538" y="1837219"/>
            <a:ext cx="3775357" cy="1858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3,711 specimens cannot be ruled out as being capable of delivering a 0.02 </a:t>
            </a:r>
            <a:r>
              <a:rPr lang="en-US" dirty="0" err="1"/>
              <a:t>mSV</a:t>
            </a:r>
            <a:r>
              <a:rPr lang="en-US" dirty="0"/>
              <a:t> effective dose of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 radiation in &lt;5 min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0DD29E-2A34-C748-97BC-4D3BCE806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623" y="1523700"/>
            <a:ext cx="4552850" cy="43445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144843-A694-0742-AD79-8C215911744F}"/>
              </a:ext>
            </a:extLst>
          </p:cNvPr>
          <p:cNvSpPr/>
          <p:nvPr/>
        </p:nvSpPr>
        <p:spPr>
          <a:xfrm>
            <a:off x="6456185" y="2178290"/>
            <a:ext cx="536944" cy="606055"/>
          </a:xfrm>
          <a:prstGeom prst="rect">
            <a:avLst/>
          </a:prstGeom>
          <a:noFill/>
          <a:ln w="41275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20B964-C587-9745-912A-7FD63E6FF471}"/>
              </a:ext>
            </a:extLst>
          </p:cNvPr>
          <p:cNvSpPr/>
          <p:nvPr/>
        </p:nvSpPr>
        <p:spPr>
          <a:xfrm>
            <a:off x="7722585" y="2178289"/>
            <a:ext cx="536944" cy="793511"/>
          </a:xfrm>
          <a:prstGeom prst="rect">
            <a:avLst/>
          </a:prstGeom>
          <a:noFill/>
          <a:ln w="41275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0D0E1-0236-BF4D-9453-1C4253F59034}"/>
              </a:ext>
            </a:extLst>
          </p:cNvPr>
          <p:cNvSpPr/>
          <p:nvPr/>
        </p:nvSpPr>
        <p:spPr>
          <a:xfrm>
            <a:off x="6456185" y="4507360"/>
            <a:ext cx="536944" cy="213728"/>
          </a:xfrm>
          <a:prstGeom prst="rect">
            <a:avLst/>
          </a:prstGeom>
          <a:noFill/>
          <a:ln w="41275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1FBAA2-8ED1-0344-B940-DE5166344D5D}"/>
              </a:ext>
            </a:extLst>
          </p:cNvPr>
          <p:cNvSpPr/>
          <p:nvPr/>
        </p:nvSpPr>
        <p:spPr>
          <a:xfrm>
            <a:off x="7722585" y="4505670"/>
            <a:ext cx="536944" cy="404260"/>
          </a:xfrm>
          <a:prstGeom prst="rect">
            <a:avLst/>
          </a:prstGeom>
          <a:noFill/>
          <a:ln w="41275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2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26" y="219723"/>
            <a:ext cx="9677099" cy="747396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</a:t>
            </a:r>
            <a:br>
              <a:rPr lang="en-US" dirty="0"/>
            </a:br>
            <a:r>
              <a:rPr lang="en-US" dirty="0"/>
              <a:t>Surveys of Random Clinical Specimens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4027" y="3663196"/>
            <a:ext cx="8607287" cy="24860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Specimens with radiation intensity &gt;background were identified in 41% (18/44) of weekly surveys using GM survey meter</a:t>
            </a:r>
          </a:p>
          <a:p>
            <a:pPr lvl="1"/>
            <a:r>
              <a:rPr lang="en-US" dirty="0"/>
              <a:t>None had radioactive labels</a:t>
            </a:r>
          </a:p>
          <a:p>
            <a:pPr lvl="1"/>
            <a:r>
              <a:rPr lang="en-US" dirty="0"/>
              <a:t>Maximum reading of 10.0 mR/</a:t>
            </a:r>
            <a:r>
              <a:rPr lang="en-US" dirty="0" err="1"/>
              <a:t>hr</a:t>
            </a:r>
            <a:r>
              <a:rPr lang="en-US" dirty="0"/>
              <a:t> at 1 cm from a urine jug</a:t>
            </a:r>
          </a:p>
          <a:p>
            <a:pPr lvl="1"/>
            <a:r>
              <a:rPr lang="en-US" dirty="0"/>
              <a:t>Median of 4.0 elapsed physical half-lives between radiopharmaceutical administration and dosimeter reading for the 28 specimens with clinical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B5D5FA-F986-144A-A8FD-EA7E12D51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15" y="1152939"/>
            <a:ext cx="8480686" cy="24161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C419A2-9333-2442-B6A7-7DF656C84B6D}"/>
              </a:ext>
            </a:extLst>
          </p:cNvPr>
          <p:cNvSpPr/>
          <p:nvPr/>
        </p:nvSpPr>
        <p:spPr>
          <a:xfrm>
            <a:off x="2083489" y="6053502"/>
            <a:ext cx="682831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11F24"/>
                </a:solidFill>
              </a:rPr>
              <a:t>Table 6 (modified). Radioactive specimens identified using manual survey meter during 44-week study period.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7BF6F4-B67C-8F41-84B6-605FC2816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285" y="1225694"/>
            <a:ext cx="1498600" cy="177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CB4A33-1DDD-9748-84AF-850721A9D5DB}"/>
              </a:ext>
            </a:extLst>
          </p:cNvPr>
          <p:cNvSpPr/>
          <p:nvPr/>
        </p:nvSpPr>
        <p:spPr>
          <a:xfrm>
            <a:off x="7051945" y="1104171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3316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15" y="365419"/>
            <a:ext cx="9319290" cy="747396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</a:t>
            </a:r>
            <a:br>
              <a:rPr lang="en-US" dirty="0"/>
            </a:br>
            <a:r>
              <a:rPr lang="en-US" dirty="0"/>
              <a:t>Radiation Exposure in the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322" y="1401285"/>
            <a:ext cx="7793356" cy="4265109"/>
          </a:xfrm>
        </p:spPr>
        <p:txBody>
          <a:bodyPr>
            <a:normAutofit/>
          </a:bodyPr>
          <a:lstStyle/>
          <a:p>
            <a:r>
              <a:rPr lang="en-US" dirty="0"/>
              <a:t>Weekly wipe testing of 19 laboratory surfaces over a 10-month period:</a:t>
            </a:r>
          </a:p>
          <a:p>
            <a:pPr lvl="1"/>
            <a:r>
              <a:rPr lang="en-US" dirty="0"/>
              <a:t>&gt;850 measurements did not identify any contamination above the institutional cutoff</a:t>
            </a:r>
          </a:p>
          <a:p>
            <a:pPr lvl="1"/>
            <a:r>
              <a:rPr lang="en-US" dirty="0"/>
              <a:t>These tests can alert the lab to spills associated with radioisotopes with long physical half-lives</a:t>
            </a:r>
          </a:p>
          <a:p>
            <a:r>
              <a:rPr lang="en-US" dirty="0"/>
              <a:t>Six-month cumulative exposure of 18 personnel &amp; 10 strategically placed locations in the laboratory:</a:t>
            </a:r>
          </a:p>
          <a:p>
            <a:pPr lvl="1"/>
            <a:r>
              <a:rPr lang="en-US" dirty="0"/>
              <a:t>All readings were &lt; minimum reporting capabilities of the dosimeters for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 rays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97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Study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41340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Under-estimation of specimen quantities</a:t>
            </a:r>
          </a:p>
          <a:p>
            <a:pPr lvl="1"/>
            <a:r>
              <a:rPr lang="en-US" dirty="0"/>
              <a:t>Missed administration data from clinical note free-text &amp; radiation oncology LIS’s at other hospitals</a:t>
            </a:r>
          </a:p>
          <a:p>
            <a:pPr lvl="1"/>
            <a:r>
              <a:rPr lang="en-US" dirty="0"/>
              <a:t>Reduced specimen quantities due to COVID-19 pandemic</a:t>
            </a:r>
          </a:p>
          <a:p>
            <a:r>
              <a:rPr lang="en-US" dirty="0"/>
              <a:t>Over-estimation of residual blood specimen radioactivity</a:t>
            </a:r>
          </a:p>
          <a:p>
            <a:pPr lvl="1"/>
            <a:r>
              <a:rPr lang="en-US" dirty="0"/>
              <a:t>Published effective half-life data not available for all radiopharmaceuticals</a:t>
            </a:r>
          </a:p>
          <a:p>
            <a:pPr lvl="1"/>
            <a:r>
              <a:rPr lang="en-US" dirty="0"/>
              <a:t>Did not evaluate specimen transport times</a:t>
            </a:r>
          </a:p>
          <a:p>
            <a:r>
              <a:rPr lang="en-US" dirty="0"/>
              <a:t>Did not evaluate residual radiation from urine, stool, or body fluid specimens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29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6301" y="1215729"/>
            <a:ext cx="8317674" cy="521016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900" dirty="0"/>
              <a:t>Provide radiation safety training - including how to handle major spills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Receive notice from radiation safety, nuclear medicine, &amp; radiation oncology when patients are administered high-dose radioactivity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Develop protocols for labelling &amp; transport of specimens with significant radioactivity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Develop protocols for tracking receipt, processing, &amp; disposal of specimens from patients who received large doses of radiopharmaceuticals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Use universal precautions at all times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Assess cumulative exposure to personnel &amp; instruments with dosimeters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Assess potential environmental contamination with periodic wipe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Collect specimens prior to radiopharmaceutical administration when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C9E4FD-2FB8-B545-B548-9C92F8C548D6}"/>
              </a:ext>
            </a:extLst>
          </p:cNvPr>
          <p:cNvSpPr txBox="1">
            <a:spLocks/>
          </p:cNvSpPr>
          <p:nvPr/>
        </p:nvSpPr>
        <p:spPr>
          <a:xfrm>
            <a:off x="83127" y="653889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Recommendations for NCI Laboratories</a:t>
            </a:r>
          </a:p>
        </p:txBody>
      </p:sp>
    </p:spTree>
    <p:extLst>
      <p:ext uri="{BB962C8B-B14F-4D97-AF65-F5344CB8AC3E}">
        <p14:creationId xmlns:p14="http://schemas.microsoft.com/office/powerpoint/2010/main" val="3162424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5B61FB-B2F1-4C46-A12B-3C10F0EE3DD9}"/>
              </a:ext>
            </a:extLst>
          </p:cNvPr>
          <p:cNvSpPr txBox="1">
            <a:spLocks/>
          </p:cNvSpPr>
          <p:nvPr/>
        </p:nvSpPr>
        <p:spPr>
          <a:xfrm>
            <a:off x="83127" y="653889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887022" cy="3794183"/>
          </a:xfrm>
        </p:spPr>
        <p:txBody>
          <a:bodyPr>
            <a:normAutofit/>
          </a:bodyPr>
          <a:lstStyle/>
          <a:p>
            <a:r>
              <a:rPr lang="en-US" dirty="0"/>
              <a:t>If radiation safety guidelines are followed, laboratory personnel are unlikely to be exposed to external </a:t>
            </a:r>
            <a:r>
              <a:rPr lang="en-US" dirty="0">
                <a:latin typeface="Symbol" panose="05050102010706020507" pitchFamily="18" charset="2"/>
              </a:rPr>
              <a:t>g </a:t>
            </a:r>
            <a:r>
              <a:rPr lang="en-US" dirty="0"/>
              <a:t>rays that exceed the NRC’s radiation dose limits</a:t>
            </a:r>
          </a:p>
          <a:p>
            <a:r>
              <a:rPr lang="en-US" dirty="0"/>
              <a:t>When handling radioactive materials: </a:t>
            </a:r>
          </a:p>
          <a:p>
            <a:pPr lvl="1"/>
            <a:r>
              <a:rPr lang="en-US" dirty="0"/>
              <a:t>Wear gloves and other protective materials</a:t>
            </a:r>
          </a:p>
          <a:p>
            <a:pPr lvl="1"/>
            <a:r>
              <a:rPr lang="en-US" dirty="0"/>
              <a:t>Maximize distance from the radioactive source</a:t>
            </a:r>
          </a:p>
          <a:p>
            <a:pPr lvl="1"/>
            <a:r>
              <a:rPr lang="en-US" dirty="0"/>
              <a:t>Minimize exposure time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83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39" y="280191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7140" y="860954"/>
            <a:ext cx="7793356" cy="4646975"/>
          </a:xfrm>
        </p:spPr>
        <p:txBody>
          <a:bodyPr>
            <a:noAutofit/>
          </a:bodyPr>
          <a:lstStyle/>
          <a:p>
            <a:r>
              <a:rPr lang="en-US" sz="1800" dirty="0"/>
              <a:t>Nuclear medicine &amp; radiation oncology use radiopharmaceuticals for diagnostic &amp; therapeutic purposes</a:t>
            </a:r>
          </a:p>
          <a:p>
            <a:endParaRPr lang="en-US" sz="1800" dirty="0"/>
          </a:p>
          <a:p>
            <a:r>
              <a:rPr lang="en-US" sz="1800" dirty="0"/>
              <a:t>~20 million nuclear medicine procedures/year in the US</a:t>
            </a:r>
          </a:p>
          <a:p>
            <a:endParaRPr lang="en-US" sz="1800" dirty="0"/>
          </a:p>
          <a:p>
            <a:r>
              <a:rPr lang="en-US" sz="1800" dirty="0"/>
              <a:t>Specimens from patients who received radiopharmaceuticals are often sent to clinical laboratories without radioactive labels</a:t>
            </a:r>
          </a:p>
          <a:p>
            <a:endParaRPr lang="en-US" sz="1800" dirty="0"/>
          </a:p>
          <a:p>
            <a:r>
              <a:rPr lang="en-US" sz="1800" dirty="0"/>
              <a:t>Residual radiation in specimens has long been assumed to be minimal, but relevant literature is sparse &amp; outdated</a:t>
            </a:r>
          </a:p>
          <a:p>
            <a:endParaRPr lang="en-US" sz="1800" dirty="0"/>
          </a:p>
          <a:p>
            <a:r>
              <a:rPr lang="en-US" sz="1800" dirty="0"/>
              <a:t>This study examined the types &amp; amounts of radiopharmaceuticals in patient specimens sent to the core laboratory </a:t>
            </a:r>
            <a:r>
              <a:rPr lang="en-US" sz="1800"/>
              <a:t>&amp; investigated </a:t>
            </a:r>
            <a:r>
              <a:rPr lang="en-US" sz="1800" dirty="0"/>
              <a:t>the risk of radiation exposure in the laboratory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71E5C3-8295-994B-92D7-2AC16D770CAF}"/>
              </a:ext>
            </a:extLst>
          </p:cNvPr>
          <p:cNvSpPr txBox="1">
            <a:spLocks/>
          </p:cNvSpPr>
          <p:nvPr/>
        </p:nvSpPr>
        <p:spPr>
          <a:xfrm>
            <a:off x="2107626" y="5488474"/>
            <a:ext cx="5927217" cy="600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srgbClr val="FF0000"/>
                </a:solidFill>
              </a:rPr>
              <a:t>Q1: What are the most frequently used radioisotopes and radiopharmaceuticals at your hospital?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7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6" y="653889"/>
            <a:ext cx="8881969" cy="747396"/>
          </a:xfrm>
        </p:spPr>
        <p:txBody>
          <a:bodyPr>
            <a:normAutofit fontScale="90000"/>
          </a:bodyPr>
          <a:lstStyle/>
          <a:p>
            <a:r>
              <a:rPr lang="en-US" dirty="0"/>
              <a:t>Radiopharmaceuticals Contain Radionuclides that Emit Particles and/or Rays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8D917E-651F-3A43-90C5-87916306C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978998"/>
              </p:ext>
            </p:extLst>
          </p:nvPr>
        </p:nvGraphicFramePr>
        <p:xfrm>
          <a:off x="542580" y="1847938"/>
          <a:ext cx="8058839" cy="3559776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1982565">
                  <a:extLst>
                    <a:ext uri="{9D8B030D-6E8A-4147-A177-3AD203B41FA5}">
                      <a16:colId xmlns:a16="http://schemas.microsoft.com/office/drawing/2014/main" val="4233312090"/>
                    </a:ext>
                  </a:extLst>
                </a:gridCol>
                <a:gridCol w="3084723">
                  <a:extLst>
                    <a:ext uri="{9D8B030D-6E8A-4147-A177-3AD203B41FA5}">
                      <a16:colId xmlns:a16="http://schemas.microsoft.com/office/drawing/2014/main" val="1745739734"/>
                    </a:ext>
                  </a:extLst>
                </a:gridCol>
                <a:gridCol w="2991551">
                  <a:extLst>
                    <a:ext uri="{9D8B030D-6E8A-4147-A177-3AD203B41FA5}">
                      <a16:colId xmlns:a16="http://schemas.microsoft.com/office/drawing/2014/main" val="2879488696"/>
                    </a:ext>
                  </a:extLst>
                </a:gridCol>
              </a:tblGrid>
              <a:tr h="335892"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6" marR="8496" marT="849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>
                          <a:effectLst/>
                        </a:rPr>
                        <a:t>Particles (</a:t>
                      </a:r>
                      <a:r>
                        <a:rPr lang="en-US" sz="2000" b="1" dirty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en-US" sz="2000" b="1" dirty="0"/>
                        <a:t> and </a:t>
                      </a:r>
                      <a:r>
                        <a:rPr lang="en-US" sz="2000" b="1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2000" b="1" u="none" strike="noStrike" dirty="0">
                          <a:effectLst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6" marR="8496" marT="84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Rays (</a:t>
                      </a:r>
                      <a:r>
                        <a:rPr lang="en-US" sz="2000" b="1" dirty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2000" b="1" dirty="0"/>
                        <a:t> and X-rays</a:t>
                      </a:r>
                      <a:r>
                        <a:rPr lang="en-US" sz="2000" b="1" u="none" strike="noStrike" dirty="0">
                          <a:effectLst/>
                        </a:rPr>
                        <a:t>)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6" marR="8496" marT="8496" marB="0" anchor="ctr"/>
                </a:tc>
                <a:extLst>
                  <a:ext uri="{0D108BD9-81ED-4DB2-BD59-A6C34878D82A}">
                    <a16:rowId xmlns:a16="http://schemas.microsoft.com/office/drawing/2014/main" val="3772480640"/>
                  </a:ext>
                </a:extLst>
              </a:tr>
              <a:tr h="12257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Ionizing effects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6" marR="8496" marT="849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Localized tissue damage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6" marR="8496" marT="84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Tissue damage inversely proportional to distance</a:t>
                      </a:r>
                      <a:r>
                        <a:rPr lang="en-US" sz="2000" u="none" strike="noStrike" baseline="30000" dirty="0">
                          <a:effectLst/>
                        </a:rPr>
                        <a:t>2</a:t>
                      </a:r>
                      <a:r>
                        <a:rPr lang="en-US" sz="2000" u="none" strike="noStrike" dirty="0">
                          <a:effectLst/>
                        </a:rPr>
                        <a:t> from radiation source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6" marR="8496" marT="8496" marB="0" anchor="ctr"/>
                </a:tc>
                <a:extLst>
                  <a:ext uri="{0D108BD9-81ED-4DB2-BD59-A6C34878D82A}">
                    <a16:rowId xmlns:a16="http://schemas.microsoft.com/office/drawing/2014/main" val="983145500"/>
                  </a:ext>
                </a:extLst>
              </a:tr>
              <a:tr h="6626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Shielding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6" marR="8496" marT="849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Blocked by thin materials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6" marR="8496" marT="84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Highly penetrant, blocked by thick metal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6" marR="8496" marT="8496" marB="0" anchor="ctr"/>
                </a:tc>
                <a:extLst>
                  <a:ext uri="{0D108BD9-81ED-4DB2-BD59-A6C34878D82A}">
                    <a16:rowId xmlns:a16="http://schemas.microsoft.com/office/drawing/2014/main" val="386011547"/>
                  </a:ext>
                </a:extLst>
              </a:tr>
              <a:tr h="3358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Medical Uses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6" marR="8496" marT="849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Antineoplastic agents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6" marR="8496" marT="84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Diagnostic imaging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6" marR="8496" marT="8496" marB="0" anchor="ctr"/>
                </a:tc>
                <a:extLst>
                  <a:ext uri="{0D108BD9-81ED-4DB2-BD59-A6C34878D82A}">
                    <a16:rowId xmlns:a16="http://schemas.microsoft.com/office/drawing/2014/main" val="2816851036"/>
                  </a:ext>
                </a:extLst>
              </a:tr>
              <a:tr h="999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Exposure risk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6" marR="8496" marT="849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Ingestion or skin surface contamination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6" marR="8496" marT="84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Passive external exposure, ingestion, skin surface contamination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96" marR="8496" marT="8496" marB="0" anchor="ctr"/>
                </a:tc>
                <a:extLst>
                  <a:ext uri="{0D108BD9-81ED-4DB2-BD59-A6C34878D82A}">
                    <a16:rowId xmlns:a16="http://schemas.microsoft.com/office/drawing/2014/main" val="1595758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65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8276B5-307C-F64D-8214-CE583158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7202DA-F388-B74F-B457-5FA7CE1F2949}"/>
              </a:ext>
            </a:extLst>
          </p:cNvPr>
          <p:cNvSpPr txBox="1">
            <a:spLocks/>
          </p:cNvSpPr>
          <p:nvPr/>
        </p:nvSpPr>
        <p:spPr>
          <a:xfrm>
            <a:off x="0" y="249359"/>
            <a:ext cx="9502307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Radiation Safety: Terms &amp; Definitions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AB7A8A8-E231-475A-9D1A-DF9A5494F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68757"/>
              </p:ext>
            </p:extLst>
          </p:nvPr>
        </p:nvGraphicFramePr>
        <p:xfrm>
          <a:off x="529935" y="714375"/>
          <a:ext cx="8972371" cy="530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401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48" y="360167"/>
            <a:ext cx="7250202" cy="747396"/>
          </a:xfrm>
        </p:spPr>
        <p:txBody>
          <a:bodyPr>
            <a:normAutofit fontScale="90000"/>
          </a:bodyPr>
          <a:lstStyle/>
          <a:p>
            <a:r>
              <a:rPr lang="en-US" dirty="0"/>
              <a:t>Materials &amp; Methods: </a:t>
            </a:r>
            <a:br>
              <a:rPr lang="en-US" dirty="0"/>
            </a:br>
            <a:r>
              <a:rPr lang="en-US" dirty="0"/>
              <a:t>EHR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5716" y="1281303"/>
            <a:ext cx="8226817" cy="3976498"/>
          </a:xfrm>
        </p:spPr>
        <p:txBody>
          <a:bodyPr>
            <a:noAutofit/>
          </a:bodyPr>
          <a:lstStyle/>
          <a:p>
            <a:r>
              <a:rPr lang="en-US" sz="1900" dirty="0"/>
              <a:t>Large hospital &amp; National Cancer Institute (NCI)-designated cancer center</a:t>
            </a:r>
          </a:p>
          <a:p>
            <a:endParaRPr lang="en-US" sz="1900" dirty="0"/>
          </a:p>
          <a:p>
            <a:r>
              <a:rPr lang="en-US" sz="1900" dirty="0"/>
              <a:t>Retrospective analysis of electronic health record &amp; radiation oncology laboratory information system data from a 20-mo period </a:t>
            </a:r>
          </a:p>
          <a:p>
            <a:endParaRPr lang="en-US" sz="1900" dirty="0"/>
          </a:p>
          <a:p>
            <a:r>
              <a:rPr lang="en-US" sz="1900" dirty="0"/>
              <a:t>Identified laboratory specimens collected within 10 physical half-lives of radiopharmaceutical administration</a:t>
            </a:r>
          </a:p>
          <a:p>
            <a:endParaRPr lang="en-US" sz="1900" dirty="0"/>
          </a:p>
          <a:p>
            <a:r>
              <a:rPr lang="en-US" sz="1900" dirty="0"/>
              <a:t>Only evaluated structured data for radiopharmaceutical administration doses and timestamps</a:t>
            </a:r>
          </a:p>
          <a:p>
            <a:endParaRPr lang="en-US" sz="1900" dirty="0"/>
          </a:p>
          <a:p>
            <a:r>
              <a:rPr lang="en-US" sz="1900" dirty="0"/>
              <a:t>Modified external dose equation to estimate duration at which exposure to external </a:t>
            </a:r>
            <a:r>
              <a:rPr lang="en-US" sz="1900" dirty="0">
                <a:latin typeface="Symbol" panose="05050102010706020507" pitchFamily="18" charset="2"/>
              </a:rPr>
              <a:t>g </a:t>
            </a:r>
            <a:r>
              <a:rPr lang="en-US" sz="1900" dirty="0"/>
              <a:t>radiation from blood specimens &gt; 0.2 </a:t>
            </a:r>
            <a:r>
              <a:rPr lang="en-US" sz="1900" dirty="0" err="1"/>
              <a:t>mSV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6" y="463626"/>
            <a:ext cx="9060874" cy="911675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Estimation of External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 Ray Exposure:</a:t>
            </a:r>
            <a:br>
              <a:rPr lang="en-US" dirty="0"/>
            </a:br>
            <a:r>
              <a:rPr lang="en-US" dirty="0"/>
              <a:t>Modified External Dose Equation Model Assumptions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2892" y="1732806"/>
            <a:ext cx="8841108" cy="42107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Entire dose of radiopharmaceutical retained in circulating blood</a:t>
            </a:r>
          </a:p>
          <a:p>
            <a:r>
              <a:rPr lang="en-US" dirty="0"/>
              <a:t>Decay rate of radioactive activity equivalent to physical half-life</a:t>
            </a:r>
          </a:p>
          <a:p>
            <a:pPr lvl="1"/>
            <a:r>
              <a:rPr lang="en-US" dirty="0"/>
              <a:t>Physical half-life represents the reduction in radioactivity over time due solely to radioactive decay</a:t>
            </a:r>
          </a:p>
          <a:p>
            <a:pPr lvl="1"/>
            <a:r>
              <a:rPr lang="en-US" dirty="0"/>
              <a:t>Effective half-life represents the reduction in radioactivity over time due to radioactive decay and biological factors (biological half-life)</a:t>
            </a:r>
          </a:p>
          <a:p>
            <a:r>
              <a:rPr lang="en-US" dirty="0"/>
              <a:t>5mL specimen collected from a 5L blood volume</a:t>
            </a:r>
          </a:p>
          <a:p>
            <a:r>
              <a:rPr lang="en-US" dirty="0"/>
              <a:t>Decay only occurred between radiopharmaceutical administration &amp; specimen collection</a:t>
            </a:r>
          </a:p>
          <a:p>
            <a:r>
              <a:rPr lang="en-US" dirty="0"/>
              <a:t>Specimen collected in a 0.1 cm polyethylene terephthalate (PET) vacutainer tube</a:t>
            </a:r>
          </a:p>
          <a:p>
            <a:r>
              <a:rPr lang="en-US" dirty="0"/>
              <a:t>Specimen in collection tubes held 1.0 or 0.1 cm from the hand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5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78" y="243764"/>
            <a:ext cx="9237144" cy="747396"/>
          </a:xfrm>
        </p:spPr>
        <p:txBody>
          <a:bodyPr>
            <a:normAutofit fontScale="90000"/>
          </a:bodyPr>
          <a:lstStyle/>
          <a:p>
            <a:r>
              <a:rPr lang="en-US" dirty="0"/>
              <a:t>Materials and Methods: </a:t>
            </a:r>
            <a:br>
              <a:rPr lang="en-US" dirty="0"/>
            </a:br>
            <a:r>
              <a:rPr lang="en-US" dirty="0"/>
              <a:t>Radiation Exposure in the 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AF6B53-8D3B-D844-A7A3-B359093413ED}"/>
              </a:ext>
            </a:extLst>
          </p:cNvPr>
          <p:cNvSpPr txBox="1">
            <a:spLocks/>
          </p:cNvSpPr>
          <p:nvPr/>
        </p:nvSpPr>
        <p:spPr>
          <a:xfrm>
            <a:off x="1981200" y="4991807"/>
            <a:ext cx="6557052" cy="13708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Q2: How many radioactive specimens are sent to your laboratory &amp; what challenges may be encountered when collecting such data?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147387-878F-3A41-B16B-0072B82E8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426" y="4713508"/>
            <a:ext cx="829436" cy="393450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D514A96-518A-4F94-B6E9-1F0CDF36E1EE}"/>
              </a:ext>
            </a:extLst>
          </p:cNvPr>
          <p:cNvGraphicFramePr/>
          <p:nvPr/>
        </p:nvGraphicFramePr>
        <p:xfrm>
          <a:off x="121929" y="1313764"/>
          <a:ext cx="8833074" cy="367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878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43FA48-F6AE-D046-8608-27B74B8E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A2CBD-70EC-5B40-ACC6-3156C1527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569" y="1275397"/>
            <a:ext cx="3571878" cy="2325053"/>
          </a:xfrm>
        </p:spPr>
        <p:txBody>
          <a:bodyPr>
            <a:normAutofit/>
          </a:bodyPr>
          <a:lstStyle/>
          <a:p>
            <a:r>
              <a:rPr lang="en-US" dirty="0"/>
              <a:t>Radiopharmaceuticals containing radionuclides with short half-lives were most common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9A2DD8-5B54-8E4B-B685-BC3F96F581D0}"/>
              </a:ext>
            </a:extLst>
          </p:cNvPr>
          <p:cNvSpPr txBox="1">
            <a:spLocks/>
          </p:cNvSpPr>
          <p:nvPr/>
        </p:nvSpPr>
        <p:spPr>
          <a:xfrm>
            <a:off x="205742" y="314103"/>
            <a:ext cx="8206108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Results: </a:t>
            </a:r>
          </a:p>
          <a:p>
            <a:r>
              <a:rPr lang="en-US" dirty="0"/>
              <a:t>Administered Radiopharmaceuticals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56C067-0838-CA43-8977-0DFC4934CE38}"/>
              </a:ext>
            </a:extLst>
          </p:cNvPr>
          <p:cNvSpPr/>
          <p:nvPr/>
        </p:nvSpPr>
        <p:spPr>
          <a:xfrm>
            <a:off x="2098203" y="6010398"/>
            <a:ext cx="6828312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11F24"/>
                </a:solidFill>
              </a:rPr>
              <a:t>Table 1 (modified). Radionuclides associated with radiopharmaceuticals administered at WU/BJH during the 20-month study period.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C381989-8E48-334E-8DA6-219575C01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576640"/>
              </p:ext>
            </p:extLst>
          </p:nvPr>
        </p:nvGraphicFramePr>
        <p:xfrm>
          <a:off x="3543308" y="1275397"/>
          <a:ext cx="5568952" cy="4502059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1981393">
                  <a:extLst>
                    <a:ext uri="{9D8B030D-6E8A-4147-A177-3AD203B41FA5}">
                      <a16:colId xmlns:a16="http://schemas.microsoft.com/office/drawing/2014/main" val="2543293740"/>
                    </a:ext>
                  </a:extLst>
                </a:gridCol>
                <a:gridCol w="1821166">
                  <a:extLst>
                    <a:ext uri="{9D8B030D-6E8A-4147-A177-3AD203B41FA5}">
                      <a16:colId xmlns:a16="http://schemas.microsoft.com/office/drawing/2014/main" val="8163102"/>
                    </a:ext>
                  </a:extLst>
                </a:gridCol>
                <a:gridCol w="1766393">
                  <a:extLst>
                    <a:ext uri="{9D8B030D-6E8A-4147-A177-3AD203B41FA5}">
                      <a16:colId xmlns:a16="http://schemas.microsoft.com/office/drawing/2014/main" val="2409417777"/>
                    </a:ext>
                  </a:extLst>
                </a:gridCol>
              </a:tblGrid>
              <a:tr h="26482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Diagnostic Radiopharmaceuticals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765672"/>
                  </a:ext>
                </a:extLst>
              </a:tr>
              <a:tr h="26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Radionuclides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Administrations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Physical Half-life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3671286"/>
                  </a:ext>
                </a:extLst>
              </a:tr>
              <a:tr h="26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F-18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1.8 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7515443"/>
                  </a:ext>
                </a:extLst>
              </a:tr>
              <a:tr h="26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Ga-68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1.1 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0408388"/>
                  </a:ext>
                </a:extLst>
              </a:tr>
              <a:tr h="26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I-123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13.2 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0241087"/>
                  </a:ext>
                </a:extLst>
              </a:tr>
              <a:tr h="26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I-131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8.0 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588280"/>
                  </a:ext>
                </a:extLst>
              </a:tr>
              <a:tr h="26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In-111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2.8 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6849429"/>
                  </a:ext>
                </a:extLst>
              </a:tr>
              <a:tr h="26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Tc-99m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7790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6.0 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992895"/>
                  </a:ext>
                </a:extLst>
              </a:tr>
              <a:tr h="26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Tl-201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3.0 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0706881"/>
                  </a:ext>
                </a:extLst>
              </a:tr>
              <a:tr h="264827">
                <a:tc grid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2751115"/>
                  </a:ext>
                </a:extLst>
              </a:tr>
              <a:tr h="26482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Therapeutic Radiopharmaceuticals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641345"/>
                  </a:ext>
                </a:extLst>
              </a:tr>
              <a:tr h="26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Radionuclides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Administrations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Physical Half-life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6087643"/>
                  </a:ext>
                </a:extLst>
              </a:tr>
              <a:tr h="26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I-131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8.0 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848134"/>
                  </a:ext>
                </a:extLst>
              </a:tr>
              <a:tr h="26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Lu-177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6.6 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3401347"/>
                  </a:ext>
                </a:extLst>
              </a:tr>
              <a:tr h="26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Ra-223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11.4 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5276328"/>
                  </a:ext>
                </a:extLst>
              </a:tr>
              <a:tr h="26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Sm-153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1.9 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9900138"/>
                  </a:ext>
                </a:extLst>
              </a:tr>
              <a:tr h="264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Y-90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2.8 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121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27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85" y="203456"/>
            <a:ext cx="8206108" cy="747396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</a:t>
            </a:r>
            <a:br>
              <a:rPr lang="en-US" dirty="0"/>
            </a:br>
            <a:r>
              <a:rPr lang="en-US" dirty="0"/>
              <a:t>Potentially Radioactive Specimens 					 Processed by the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7485" y="1735546"/>
            <a:ext cx="3353179" cy="3386907"/>
          </a:xfrm>
        </p:spPr>
        <p:txBody>
          <a:bodyPr>
            <a:normAutofit/>
          </a:bodyPr>
          <a:lstStyle/>
          <a:p>
            <a:r>
              <a:rPr lang="en-US" sz="2000" dirty="0"/>
              <a:t>Blood specimens from patients receiving low-dose </a:t>
            </a:r>
            <a:r>
              <a:rPr lang="en-US" sz="2000" i="1" dirty="0"/>
              <a:t>diagnostic</a:t>
            </a:r>
            <a:r>
              <a:rPr lang="en-US" sz="2000" dirty="0"/>
              <a:t> radiopharmaceuticals were most common</a:t>
            </a:r>
          </a:p>
          <a:p>
            <a:r>
              <a:rPr lang="en-US" sz="2000" dirty="0"/>
              <a:t>Urine specimens from patients receiving high-dose </a:t>
            </a:r>
            <a:r>
              <a:rPr lang="en-US" sz="2000" i="1" dirty="0"/>
              <a:t>therapeutic</a:t>
            </a:r>
            <a:r>
              <a:rPr lang="en-US" sz="2000" dirty="0"/>
              <a:t> radiopharmaceuticals were uncommon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CF673-1391-5241-AF8D-752DA860F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777" y="1532963"/>
            <a:ext cx="5500738" cy="40651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EA7EE-628C-6B46-AF1C-429EC27D2CEB}"/>
              </a:ext>
            </a:extLst>
          </p:cNvPr>
          <p:cNvSpPr/>
          <p:nvPr/>
        </p:nvSpPr>
        <p:spPr>
          <a:xfrm>
            <a:off x="2098203" y="5729803"/>
            <a:ext cx="6828312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11F24"/>
                </a:solidFill>
              </a:rPr>
              <a:t>Table 2 (modified). Number of specimens collected within 5 physical half-lives of radiopharmaceutical administration (at any BJC Healthcare network facility) for testing in the BJH core laboratory during the 20-month study period.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50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9898</TotalTime>
  <Words>1673</Words>
  <Application>Microsoft Office PowerPoint</Application>
  <PresentationFormat>On-screen Show (4:3)</PresentationFormat>
  <Paragraphs>219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Introduction</vt:lpstr>
      <vt:lpstr>Radiopharmaceuticals Contain Radionuclides that Emit Particles and/or Rays </vt:lpstr>
      <vt:lpstr>PowerPoint Presentation</vt:lpstr>
      <vt:lpstr>Materials &amp; Methods:  EHR Data </vt:lpstr>
      <vt:lpstr>Estimation of External g Ray Exposure: Modified External Dose Equation Model Assumptions </vt:lpstr>
      <vt:lpstr>Materials and Methods:  Radiation Exposure in the Lab</vt:lpstr>
      <vt:lpstr>PowerPoint Presentation</vt:lpstr>
      <vt:lpstr>Results:  Potentially Radioactive Specimens       Processed by the Lab</vt:lpstr>
      <vt:lpstr>PowerPoint Presentation</vt:lpstr>
      <vt:lpstr>Results: Potential Exposure from Blood       Specimens at 1.0 cm</vt:lpstr>
      <vt:lpstr>Results:  Potential Exposure from Blood       Specimens at 0.1 cm</vt:lpstr>
      <vt:lpstr>Results:  Surveys of Random Clinical Specimens</vt:lpstr>
      <vt:lpstr>Results:  Radiation Exposure in the Lab</vt:lpstr>
      <vt:lpstr>Study Limitations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Christine Page</dc:creator>
  <cp:lastModifiedBy>Matt Boyle</cp:lastModifiedBy>
  <cp:revision>206</cp:revision>
  <cp:lastPrinted>2021-10-08T14:25:55Z</cp:lastPrinted>
  <dcterms:created xsi:type="dcterms:W3CDTF">2014-07-07T15:02:10Z</dcterms:created>
  <dcterms:modified xsi:type="dcterms:W3CDTF">2021-10-26T13:22:29Z</dcterms:modified>
</cp:coreProperties>
</file>