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4" r:id="rId3"/>
    <p:sldId id="266" r:id="rId4"/>
    <p:sldId id="267" r:id="rId5"/>
    <p:sldId id="257" r:id="rId6"/>
    <p:sldId id="263" r:id="rId7"/>
    <p:sldId id="269" r:id="rId8"/>
    <p:sldId id="268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5"/>
    <p:restoredTop sz="95477" autoAdjust="0"/>
  </p:normalViewPr>
  <p:slideViewPr>
    <p:cSldViewPr snapToGrid="0" snapToObjects="1">
      <p:cViewPr varScale="1">
        <p:scale>
          <a:sx n="62" d="100"/>
          <a:sy n="62" d="100"/>
        </p:scale>
        <p:origin x="1472" y="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5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F8BBE-5964-3B4B-9F39-2C8B2758F6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linchem/hvab0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Clonotypic Features of Rearranged Immunoglobulin Genes Yield Personalized Biomarkers for Minimal Residual Disease Monitoring in Multiple Myeloma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Langerhorst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A.B. Brinkman, M.M.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VanDuijn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H.J.C.T. Wessels, P.J.T.A.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Groenen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I. Joosten, A.J. van Gool, J.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Gloerich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B.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Scheijen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J.F.M. Jacobs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June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3"/>
              </a:rPr>
              <a:t>https://doi.org/10.1093/clinchem/hvab017</a:t>
            </a:r>
            <a:r>
              <a:rPr lang="en-US" sz="5500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2B2C1487-1ED5-466A-B375-DA10D4447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" y="1971073"/>
            <a:ext cx="3505322" cy="47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A8CEF-F135-466A-AF1E-5805AE25F55D}"/>
              </a:ext>
            </a:extLst>
          </p:cNvPr>
          <p:cNvSpPr txBox="1"/>
          <p:nvPr/>
        </p:nvSpPr>
        <p:spPr>
          <a:xfrm>
            <a:off x="294640" y="4448936"/>
            <a:ext cx="884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Clonotypic peptides could be identified across the entire heavy and light V(D)J-gene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Clonotypic peptides also present in Framework region, not solely in the mutational hotspots (CDR)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 of the 2521 identified clonotypic peptides 1150 (46%) contained no modification-prone amino acids and 1079 (43%) contained 1 modification-prone amino acid.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Therefore, majority of the clonotypic peptides are MS 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4042A-A472-45D1-96FE-42631A94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696064"/>
            <a:ext cx="6327029" cy="2732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CE05D-4E4B-4F7D-BD54-24C9C4FFFD4A}"/>
              </a:ext>
            </a:extLst>
          </p:cNvPr>
          <p:cNvSpPr txBox="1"/>
          <p:nvPr/>
        </p:nvSpPr>
        <p:spPr>
          <a:xfrm>
            <a:off x="0" y="257669"/>
            <a:ext cx="685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Clonotypic peptides identified and their characteristics</a:t>
            </a:r>
          </a:p>
          <a:p>
            <a:r>
              <a:rPr lang="en-US" sz="2000" b="1" dirty="0">
                <a:latin typeface="+mj-lt"/>
              </a:rPr>
              <a:t>(continued)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2F14493-0BF9-426C-9B61-A901110E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37" y="3428999"/>
            <a:ext cx="6454186" cy="8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A8CEF-F135-466A-AF1E-5805AE25F55D}"/>
              </a:ext>
            </a:extLst>
          </p:cNvPr>
          <p:cNvSpPr txBox="1"/>
          <p:nvPr/>
        </p:nvSpPr>
        <p:spPr>
          <a:xfrm>
            <a:off x="225910" y="5112270"/>
            <a:ext cx="891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BLAST analysis of primary and relapse clonal fingerprint revealed 100% sequence identity  in relapsed samples compared to primary tumors.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100% stability was shown to occur in both the Ig-heavy and light chain.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CE05D-4E4B-4F7D-BD54-24C9C4FFFD4A}"/>
              </a:ext>
            </a:extLst>
          </p:cNvPr>
          <p:cNvSpPr txBox="1"/>
          <p:nvPr/>
        </p:nvSpPr>
        <p:spPr>
          <a:xfrm>
            <a:off x="0" y="257669"/>
            <a:ext cx="685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Stability of clonotypic peptides during MM progression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D2EB4E7-A1BF-48B9-9C4B-F31273619ACF}"/>
              </a:ext>
            </a:extLst>
          </p:cNvPr>
          <p:cNvSpPr txBox="1"/>
          <p:nvPr/>
        </p:nvSpPr>
        <p:spPr>
          <a:xfrm>
            <a:off x="1957947" y="5989244"/>
            <a:ext cx="645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Question: How can this be explained in the 				context of MM clonal evolution?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5C7E1F-2D36-4FE4-A096-B0D085BA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3" y="657780"/>
            <a:ext cx="6394112" cy="34516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9A8DB2-84BD-41BD-9599-1B720999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7" y="4103455"/>
            <a:ext cx="6716841" cy="7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Results/Summary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7033"/>
            <a:ext cx="8902931" cy="411479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A large-scale unbiased analysis of the </a:t>
            </a:r>
            <a:r>
              <a:rPr lang="en-US" dirty="0" err="1"/>
              <a:t>CoMMpass</a:t>
            </a:r>
            <a:r>
              <a:rPr lang="en-US" dirty="0"/>
              <a:t> database, the most comprehensive sequencing database of MM patients, was conducted to investigate applicability of clonotypic peptide MS-assays to monitor MRD in MM patients.</a:t>
            </a:r>
          </a:p>
          <a:p>
            <a:pPr lvl="1"/>
            <a:r>
              <a:rPr lang="en-US" dirty="0"/>
              <a:t>A unique clonal fingerprint belonging to the MM clone could be identified in all 609 included patients based on RNA-seq data </a:t>
            </a:r>
          </a:p>
          <a:p>
            <a:pPr lvl="1"/>
            <a:r>
              <a:rPr lang="en-US" dirty="0"/>
              <a:t>In 100% of the MM patients ≥1 M-protein-specific clonotypic peptides could be identified. </a:t>
            </a:r>
          </a:p>
          <a:p>
            <a:pPr lvl="1"/>
            <a:r>
              <a:rPr lang="en-US" dirty="0"/>
              <a:t>The sequence of the rearranged V(D)J-gene remained stable during disease progression. The M-protein-specific clonotypic peptides are thus cancer-specific and stable targets for disease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7E035BF-2B9E-478E-83CC-131D7BFD8689}"/>
              </a:ext>
            </a:extLst>
          </p:cNvPr>
          <p:cNvSpPr txBox="1"/>
          <p:nvPr/>
        </p:nvSpPr>
        <p:spPr>
          <a:xfrm>
            <a:off x="83127" y="5179400"/>
            <a:ext cx="90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Question: What further hurdles must be addressed to implement 			 MS-MRD blood-evaluation in MM patients?</a:t>
            </a:r>
          </a:p>
        </p:txBody>
      </p:sp>
    </p:spTree>
    <p:extLst>
      <p:ext uri="{BB962C8B-B14F-4D97-AF65-F5344CB8AC3E}">
        <p14:creationId xmlns:p14="http://schemas.microsoft.com/office/powerpoint/2010/main" val="214223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341914"/>
            <a:ext cx="7250202" cy="747396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4756" y="942047"/>
            <a:ext cx="8949244" cy="437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Improved treatment strategies for Multiple Myeloma have led to a clinical need for minimal residual disease (MRD)-evaluation</a:t>
            </a:r>
          </a:p>
          <a:p>
            <a:pPr lvl="1"/>
            <a:r>
              <a:rPr lang="en-US" sz="2000" dirty="0"/>
              <a:t>Successful bone marrow based MRD methods have been developed</a:t>
            </a:r>
          </a:p>
          <a:p>
            <a:pPr lvl="1"/>
            <a:r>
              <a:rPr lang="en-US" sz="2000" dirty="0"/>
              <a:t>However prone to sample-bias and invasive</a:t>
            </a:r>
          </a:p>
          <a:p>
            <a:pPr lvl="1"/>
            <a:r>
              <a:rPr lang="en-US" sz="2000" dirty="0"/>
              <a:t>Blood based MRD-evaluation is preferred alternative</a:t>
            </a:r>
          </a:p>
          <a:p>
            <a:pPr marL="0" indent="0">
              <a:buNone/>
            </a:pPr>
            <a:r>
              <a:rPr lang="en-US" sz="2000" b="1" dirty="0"/>
              <a:t>MRD by LC-MS/MS based on clonotypic peptides  (MS MRD blood test)</a:t>
            </a:r>
          </a:p>
          <a:p>
            <a:pPr lvl="1"/>
            <a:r>
              <a:rPr lang="en-US" sz="2000" dirty="0"/>
              <a:t>M-protein consists of a constant and variable region</a:t>
            </a:r>
          </a:p>
          <a:p>
            <a:pPr lvl="1"/>
            <a:r>
              <a:rPr lang="en-US" sz="2000" dirty="0"/>
              <a:t>Peptides specific to the M-protein from the variable region are called clonotypic peptides</a:t>
            </a:r>
          </a:p>
          <a:p>
            <a:pPr lvl="1"/>
            <a:r>
              <a:rPr lang="en-US" sz="2000" dirty="0"/>
              <a:t>These clonotypic peptides in the blood provide a surrogate for the M-protein concentration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12D4550-656B-40B7-986F-D6DDC1AA1B10}"/>
              </a:ext>
            </a:extLst>
          </p:cNvPr>
          <p:cNvSpPr txBox="1"/>
          <p:nvPr/>
        </p:nvSpPr>
        <p:spPr>
          <a:xfrm>
            <a:off x="2047818" y="6012502"/>
            <a:ext cx="524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err="1"/>
              <a:t>Munshi</a:t>
            </a:r>
            <a:r>
              <a:rPr lang="nl-NL" sz="1200" b="1" dirty="0"/>
              <a:t> et al. Blood Adv 2020; 4:5988-5999 </a:t>
            </a:r>
          </a:p>
          <a:p>
            <a:r>
              <a:rPr lang="nl-NL" sz="1200" b="1" dirty="0"/>
              <a:t>Zajec et al. Clin </a:t>
            </a:r>
            <a:r>
              <a:rPr lang="nl-NL" sz="1200" b="1" dirty="0" err="1"/>
              <a:t>Chem</a:t>
            </a:r>
            <a:r>
              <a:rPr lang="nl-NL" sz="1200" b="1" dirty="0"/>
              <a:t> 2020; 66:421-433 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44C3946-078D-44F4-AA29-AC2B614DC75E}"/>
              </a:ext>
            </a:extLst>
          </p:cNvPr>
          <p:cNvSpPr txBox="1"/>
          <p:nvPr/>
        </p:nvSpPr>
        <p:spPr>
          <a:xfrm>
            <a:off x="193376" y="4948540"/>
            <a:ext cx="8949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Question: Does MRD-evaluation on bone marrow and blood 					provide complementary information? </a:t>
            </a:r>
          </a:p>
        </p:txBody>
      </p:sp>
    </p:spTree>
    <p:extLst>
      <p:ext uri="{BB962C8B-B14F-4D97-AF65-F5344CB8AC3E}">
        <p14:creationId xmlns:p14="http://schemas.microsoft.com/office/powerpoint/2010/main" val="149804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Justification of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4756" y="1254022"/>
            <a:ext cx="8949244" cy="437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To assess applicability of the MS-MRD blood test in multiple myeloma (MM) patients the following requirements should be met: </a:t>
            </a:r>
            <a:endParaRPr lang="nl-NL" sz="2000" b="1" dirty="0"/>
          </a:p>
          <a:p>
            <a:pPr lvl="1"/>
            <a:r>
              <a:rPr lang="en-US" sz="2000" dirty="0"/>
              <a:t>A unique V(D)J-gene rearrangement can be identified in all patients</a:t>
            </a:r>
          </a:p>
          <a:p>
            <a:pPr lvl="1"/>
            <a:r>
              <a:rPr lang="en-US" sz="2000" dirty="0"/>
              <a:t>These unique rearrangements result in clonotypic peptides</a:t>
            </a:r>
          </a:p>
          <a:p>
            <a:pPr lvl="1"/>
            <a:r>
              <a:rPr lang="en-US" sz="2000" dirty="0"/>
              <a:t>These clonotypic peptides are MS-compatible</a:t>
            </a:r>
          </a:p>
          <a:p>
            <a:pPr lvl="1"/>
            <a:r>
              <a:rPr lang="en-US" sz="2000" dirty="0"/>
              <a:t>The sequence of the unique rearranged region must remain stable during disease progression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756" y="1517649"/>
            <a:ext cx="8911244" cy="3794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Identification of clonal fingerprint and clonotypic peptides from the RNA-seq data of 609 patients diagnosed with MM in the </a:t>
            </a:r>
            <a:r>
              <a:rPr lang="en-US" sz="2000" b="1" dirty="0" err="1"/>
              <a:t>CoMMpass</a:t>
            </a:r>
            <a:r>
              <a:rPr lang="en-US" sz="2000" b="1" dirty="0"/>
              <a:t> database (see slide 6)</a:t>
            </a:r>
          </a:p>
          <a:p>
            <a:pPr marL="0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Determine the stability of clonal Ig fingerprint during MM disease progression</a:t>
            </a:r>
          </a:p>
          <a:p>
            <a:pPr lvl="1"/>
            <a:r>
              <a:rPr lang="en-US" sz="2000" dirty="0"/>
              <a:t>RNA-seq data from both primary and relapsed tumor available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FB6BA62-30DA-4C6B-BCBB-5AF95CD4F3D9}"/>
              </a:ext>
            </a:extLst>
          </p:cNvPr>
          <p:cNvSpPr txBox="1"/>
          <p:nvPr/>
        </p:nvSpPr>
        <p:spPr>
          <a:xfrm>
            <a:off x="193377" y="2685927"/>
            <a:ext cx="894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Questions:  How is a ‘clonotypic peptide’ defined in this study? 				   Does this definition guarantee the peptide is 					         not secreted by normal plasma cells?</a:t>
            </a:r>
          </a:p>
        </p:txBody>
      </p:sp>
    </p:spTree>
    <p:extLst>
      <p:ext uri="{BB962C8B-B14F-4D97-AF65-F5344CB8AC3E}">
        <p14:creationId xmlns:p14="http://schemas.microsoft.com/office/powerpoint/2010/main" val="360758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2756" y="1517649"/>
            <a:ext cx="8670175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Validation of the algorithm to identify clonotypic peptides from RNA-seq data in MM cell lines</a:t>
            </a:r>
          </a:p>
          <a:p>
            <a:pPr lvl="1"/>
            <a:r>
              <a:rPr lang="en-US" sz="2000" dirty="0"/>
              <a:t>Prediction of clonotypic peptides for three MM cell lines (RPMI8226, MM1.S and U266) based on RNA-Seq data</a:t>
            </a:r>
          </a:p>
          <a:p>
            <a:pPr lvl="1"/>
            <a:r>
              <a:rPr lang="en-US" sz="2000" dirty="0"/>
              <a:t>Enrich M-proteins from culture medium</a:t>
            </a:r>
          </a:p>
          <a:p>
            <a:pPr lvl="1"/>
            <a:r>
              <a:rPr lang="en-US" sz="2000" dirty="0"/>
              <a:t>Develop targeted LC-MS/MS assays for the clonotypic peptides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227C9-E0DB-47A3-B99C-105F1178E5F0}"/>
              </a:ext>
            </a:extLst>
          </p:cNvPr>
          <p:cNvSpPr txBox="1"/>
          <p:nvPr/>
        </p:nvSpPr>
        <p:spPr>
          <a:xfrm>
            <a:off x="124691" y="4597199"/>
            <a:ext cx="878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Questions: In this study, RNA-seq data was used. Can you use 			  whole-exome or whole-genome sequencing data 			       as well? What are the benefits of using either?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946" y="257669"/>
            <a:ext cx="596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Schematic representation of the clonotypic peptide selection pipeline of the M-protein</a:t>
            </a:r>
            <a:endParaRPr lang="en-US" sz="30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E3AE4-36AD-4ABA-9EB8-C1758DE1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46" y="893200"/>
            <a:ext cx="8314107" cy="4413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82ACCFC-D806-46B7-9800-7BCF90FB5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68" y="5306863"/>
            <a:ext cx="8724452" cy="7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480" y="257669"/>
            <a:ext cx="6565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Identified clonal fingerprint in MM patients </a:t>
            </a:r>
          </a:p>
          <a:p>
            <a:r>
              <a:rPr lang="en-US" sz="2000" b="1" dirty="0">
                <a:latin typeface="+mj-lt"/>
              </a:rPr>
              <a:t>based on RNA-seq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D1319-3D81-47FC-888E-68020508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21" y="936696"/>
            <a:ext cx="6707271" cy="3416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B46DE-BBA7-4943-A563-DB7A6A51BC87}"/>
              </a:ext>
            </a:extLst>
          </p:cNvPr>
          <p:cNvSpPr txBox="1"/>
          <p:nvPr/>
        </p:nvSpPr>
        <p:spPr>
          <a:xfrm>
            <a:off x="118326" y="5372447"/>
            <a:ext cx="889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MM clone easily distinguishable from polyclonal background due to difference in copy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clonal fingerprint is unique for each patient, even in the most common V-region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D76E7D-A1FF-4239-9A59-F82268C3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39" y="4322369"/>
            <a:ext cx="6888314" cy="9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080" y="257669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Validation of the algorithm to determine clonotypic peptides from RNA-seq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0EDC6-FD42-463F-97F2-123E24E7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5" y="872836"/>
            <a:ext cx="7491509" cy="3700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A8CEF-F135-466A-AF1E-5805AE25F55D}"/>
              </a:ext>
            </a:extLst>
          </p:cNvPr>
          <p:cNvSpPr txBox="1"/>
          <p:nvPr/>
        </p:nvSpPr>
        <p:spPr>
          <a:xfrm>
            <a:off x="149629" y="4568967"/>
            <a:ext cx="83760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Based on RNA-seq data clonotypic peptides could be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clonotypic peptides were measurable in the secreted M-proteins of MM cell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Validation of the algorithm to select clonotypic peptides from RNA-seq data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FDD661-EB09-41F5-8AF3-F6AA26A6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861" y="5374559"/>
            <a:ext cx="7227759" cy="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57669"/>
            <a:ext cx="6850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Clonotypic peptides identified and their characteristics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A8CEF-F135-466A-AF1E-5805AE25F55D}"/>
              </a:ext>
            </a:extLst>
          </p:cNvPr>
          <p:cNvSpPr txBox="1"/>
          <p:nvPr/>
        </p:nvSpPr>
        <p:spPr>
          <a:xfrm>
            <a:off x="0" y="4952347"/>
            <a:ext cx="8702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97% of the patients, clonotypic peptides were identified with an </a:t>
            </a:r>
            <a:r>
              <a:rPr lang="en-US" sz="1600" i="1" dirty="0"/>
              <a:t>in silico</a:t>
            </a:r>
            <a:r>
              <a:rPr lang="en-US" sz="1600" dirty="0"/>
              <a:t> tryptic digest.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was a 100% success rate when other proteases were used (</a:t>
            </a:r>
            <a:r>
              <a:rPr lang="en-US" sz="1600" dirty="0" err="1"/>
              <a:t>GluC</a:t>
            </a:r>
            <a:r>
              <a:rPr lang="en-US" sz="1600" dirty="0"/>
              <a:t> and </a:t>
            </a:r>
            <a:r>
              <a:rPr lang="en-US" sz="1600" dirty="0" err="1"/>
              <a:t>LysC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amount of clonotypic peptides identified in each patient was correlated with the V(D)J-gene sequence length and the number of amino acid substitutions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FD0691-0DE3-4989-A7EE-D69830EE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7" y="662815"/>
            <a:ext cx="5521191" cy="34181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F36C133-9203-4246-8954-894C38B4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5" y="4121383"/>
            <a:ext cx="5774461" cy="7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916</Words>
  <Application>Microsoft Office PowerPoint</Application>
  <PresentationFormat>On-screen Show (4:3)</PresentationFormat>
  <Paragraphs>89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 </vt:lpstr>
      <vt:lpstr>Justification of study </vt:lpstr>
      <vt:lpstr>Materials and Methods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Results/Summary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158</cp:revision>
  <dcterms:created xsi:type="dcterms:W3CDTF">2014-07-07T15:02:10Z</dcterms:created>
  <dcterms:modified xsi:type="dcterms:W3CDTF">2021-07-13T12:32:03Z</dcterms:modified>
</cp:coreProperties>
</file>