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7" r:id="rId3"/>
    <p:sldId id="281" r:id="rId4"/>
    <p:sldId id="282" r:id="rId5"/>
    <p:sldId id="273" r:id="rId6"/>
    <p:sldId id="275" r:id="rId7"/>
    <p:sldId id="276" r:id="rId8"/>
    <p:sldId id="271" r:id="rId9"/>
    <p:sldId id="283" r:id="rId10"/>
    <p:sldId id="280" r:id="rId11"/>
    <p:sldId id="284" r:id="rId12"/>
    <p:sldId id="285" r:id="rId13"/>
    <p:sldId id="286" r:id="rId14"/>
    <p:sldId id="287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, Lizhen" initials="ML" lastIdx="21" clrIdx="0">
    <p:extLst>
      <p:ext uri="{19B8F6BF-5375-455C-9EA6-DF929625EA0E}">
        <p15:presenceInfo xmlns:p15="http://schemas.microsoft.com/office/powerpoint/2012/main" userId="S::1155113957@link.cuhk.edu.hk::15c85700-8c08-4ca9-acf7-1f26d4b38e11" providerId="AD"/>
      </p:ext>
    </p:extLst>
  </p:cmAuthor>
  <p:cmAuthor id="2" name="70522" initials="7" lastIdx="11" clrIdx="1">
    <p:extLst>
      <p:ext uri="{19B8F6BF-5375-455C-9EA6-DF929625EA0E}">
        <p15:presenceInfo xmlns:p15="http://schemas.microsoft.com/office/powerpoint/2012/main" userId="S::t70522@365info.site::6883de5b-0822-43b4-b582-3a849423e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FDC"/>
    <a:srgbClr val="D5DCE6"/>
    <a:srgbClr val="BFBFBF"/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4" autoAdjust="0"/>
    <p:restoredTop sz="95631" autoAdjust="0"/>
  </p:normalViewPr>
  <p:slideViewPr>
    <p:cSldViewPr snapToGrid="0" snapToObjects="1">
      <p:cViewPr varScale="1">
        <p:scale>
          <a:sx n="67" d="100"/>
          <a:sy n="67" d="100"/>
        </p:scale>
        <p:origin x="1332" y="44"/>
      </p:cViewPr>
      <p:guideLst>
        <p:guide orient="horz" pos="21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5/6/2021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1093/clinchem/hvaa32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7400" b="1" dirty="0"/>
              <a:t>Jagged Ends of Urinary Cell-Free DNA: Characterization and Feasibility Assessment in Bladder Cancer Detection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Z. Zhou, S.H. Cheng, S.C. Ding, M.M.S. Heung, T. </a:t>
            </a:r>
            <a:r>
              <a:rPr lang="en-US" sz="5500" dirty="0" err="1">
                <a:latin typeface="Arial" pitchFamily="34" charset="0"/>
                <a:cs typeface="Arial" pitchFamily="34" charset="0"/>
              </a:rPr>
              <a:t>Xie</a:t>
            </a:r>
            <a:r>
              <a:rPr lang="en-US" sz="5500" dirty="0">
                <a:latin typeface="Arial" pitchFamily="34" charset="0"/>
                <a:cs typeface="Arial" pitchFamily="34" charset="0"/>
              </a:rPr>
              <a:t>, T.H.T. Cheng, W.K.J. Lam, W. Peng, J.Y.C. Teoh, P.K.F. Chiu, C.-F. Ng, P. Jiang, K.C.A. Chan, R.W.K. Chiu, Y.M.D. Lo</a:t>
            </a:r>
          </a:p>
          <a:p>
            <a:pPr marL="0" indent="0">
              <a:buNone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April 2021</a:t>
            </a:r>
            <a:endParaRPr lang="en-US" sz="55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hlinkClick r:id="rId2"/>
              </a:rPr>
              <a:t>https://doi.org/10.1093/clinchem/hvaa325 </a:t>
            </a:r>
            <a:endParaRPr lang="en-US" sz="5500" dirty="0"/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500" dirty="0">
                <a:latin typeface="Arial" pitchFamily="34" charset="0"/>
                <a:cs typeface="Arial" pitchFamily="34" charset="0"/>
              </a:rPr>
              <a:t>© Copyright 2021 by the American Association for Clinical Chemistry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E722E-17B8-4F26-8AB9-20972B5DD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2" y="1971072"/>
            <a:ext cx="3502678" cy="470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80179" y="276243"/>
            <a:ext cx="577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+mj-lt"/>
              </a:rPr>
              <a:t>Discussions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EFB529-F109-AC49-954A-91CCBA14045D}"/>
              </a:ext>
            </a:extLst>
          </p:cNvPr>
          <p:cNvSpPr/>
          <p:nvPr/>
        </p:nvSpPr>
        <p:spPr>
          <a:xfrm>
            <a:off x="455820" y="2350050"/>
            <a:ext cx="8572500" cy="107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HK" sz="2800" b="1" dirty="0"/>
              <a:t>Why does urinary DNA show increased jaggedness when compared with plasma DNA?</a:t>
            </a:r>
          </a:p>
        </p:txBody>
      </p:sp>
    </p:spTree>
    <p:extLst>
      <p:ext uri="{BB962C8B-B14F-4D97-AF65-F5344CB8AC3E}">
        <p14:creationId xmlns:p14="http://schemas.microsoft.com/office/powerpoint/2010/main" val="4144657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A1F3BA-9F38-CC47-93C7-2C719C49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7BD9D-DC03-6549-86BD-145F0D79E7D8}"/>
              </a:ext>
            </a:extLst>
          </p:cNvPr>
          <p:cNvSpPr txBox="1">
            <a:spLocks/>
          </p:cNvSpPr>
          <p:nvPr/>
        </p:nvSpPr>
        <p:spPr>
          <a:xfrm>
            <a:off x="416415" y="1177390"/>
            <a:ext cx="8311170" cy="4294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buAutoNum type="arabicPeriod"/>
            </a:pPr>
            <a:r>
              <a:rPr lang="en-HK" dirty="0"/>
              <a:t>Our group previously demonstrated that the knockout of the </a:t>
            </a:r>
            <a:r>
              <a:rPr lang="en-HK" i="1" dirty="0"/>
              <a:t>Dnase1</a:t>
            </a:r>
            <a:r>
              <a:rPr lang="en-HK" dirty="0"/>
              <a:t> gene in mice would result in a reduction of jaggedness in plasma DNA (Jiang et al. </a:t>
            </a:r>
            <a:r>
              <a:rPr lang="en-HK" i="1" dirty="0"/>
              <a:t>Genome Res </a:t>
            </a:r>
            <a:r>
              <a:rPr lang="en-HK" dirty="0"/>
              <a:t>2020; 30: 1144-53).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HK" dirty="0"/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HK" dirty="0"/>
              <a:t>DNASE1 might be one of the enzymes responsible for generating jagged ends. </a:t>
            </a:r>
          </a:p>
          <a:p>
            <a:pPr marL="457200" indent="-457200">
              <a:lnSpc>
                <a:spcPct val="120000"/>
              </a:lnSpc>
              <a:buAutoNum type="arabicPeriod"/>
            </a:pPr>
            <a:endParaRPr lang="en-HK" dirty="0"/>
          </a:p>
          <a:p>
            <a:pPr marL="457200" indent="-457200">
              <a:lnSpc>
                <a:spcPct val="120000"/>
              </a:lnSpc>
              <a:buAutoNum type="arabicPeriod"/>
            </a:pPr>
            <a:r>
              <a:rPr lang="en-HK" dirty="0"/>
              <a:t>DNASE1 activity in urine was dramatically higher compared with other bodily fluids. </a:t>
            </a:r>
          </a:p>
          <a:p>
            <a:pPr marL="0" indent="0">
              <a:lnSpc>
                <a:spcPct val="120000"/>
              </a:lnSpc>
              <a:buNone/>
            </a:pPr>
            <a:endParaRPr lang="en-HK" dirty="0"/>
          </a:p>
          <a:p>
            <a:pPr marL="0" indent="0">
              <a:lnSpc>
                <a:spcPct val="120000"/>
              </a:lnSpc>
              <a:buNone/>
            </a:pPr>
            <a:r>
              <a:rPr lang="en-HK" dirty="0"/>
              <a:t>Thus, we suspected that the differential presence of DNASE1 activity might be one of the factors contributing to such a difference in jaggedness between urinary and plasma DNA.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12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EFB529-F109-AC49-954A-91CCBA14045D}"/>
              </a:ext>
            </a:extLst>
          </p:cNvPr>
          <p:cNvSpPr/>
          <p:nvPr/>
        </p:nvSpPr>
        <p:spPr>
          <a:xfrm>
            <a:off x="285750" y="2630993"/>
            <a:ext cx="8572500" cy="1596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HK" sz="2800" b="1" dirty="0"/>
              <a:t>Why does urinary DNA in patients with bladder cancer show lower jaggedness when compared with healthy subjects?</a:t>
            </a:r>
          </a:p>
        </p:txBody>
      </p:sp>
    </p:spTree>
    <p:extLst>
      <p:ext uri="{BB962C8B-B14F-4D97-AF65-F5344CB8AC3E}">
        <p14:creationId xmlns:p14="http://schemas.microsoft.com/office/powerpoint/2010/main" val="54800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A1F3BA-9F38-CC47-93C7-2C719C49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7BD9D-DC03-6549-86BD-145F0D79E7D8}"/>
              </a:ext>
            </a:extLst>
          </p:cNvPr>
          <p:cNvSpPr txBox="1">
            <a:spLocks/>
          </p:cNvSpPr>
          <p:nvPr/>
        </p:nvSpPr>
        <p:spPr>
          <a:xfrm>
            <a:off x="178129" y="1017815"/>
            <a:ext cx="8964491" cy="4294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HK" dirty="0"/>
              <a:t>The bladder tumor-derived DNA molecules were directly released into the urine, whereas other DNA molecules such as kidney-derived DNA and transrenal DNA molecules needed to flow through the urinary tract, before reaching the bladder. Therefore, bladder tumor-derived DNA might undergo less degradation than other DNA molecules originating from the upper urinary system or from the transrenal route. </a:t>
            </a:r>
          </a:p>
          <a:p>
            <a:pPr marL="0" indent="0">
              <a:lnSpc>
                <a:spcPct val="120000"/>
              </a:lnSpc>
              <a:buNone/>
            </a:pPr>
            <a:endParaRPr lang="en-HK" dirty="0"/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The hypothesis was consistent with the fact that the jaggedness of urinary DNA further increased after 3-h </a:t>
            </a:r>
            <a:r>
              <a:rPr lang="en-US" i="1" dirty="0"/>
              <a:t>in vitro </a:t>
            </a:r>
            <a:r>
              <a:rPr lang="en-US" dirty="0"/>
              <a:t>incubation at 37 °C.</a:t>
            </a:r>
          </a:p>
        </p:txBody>
      </p:sp>
    </p:spTree>
    <p:extLst>
      <p:ext uri="{BB962C8B-B14F-4D97-AF65-F5344CB8AC3E}">
        <p14:creationId xmlns:p14="http://schemas.microsoft.com/office/powerpoint/2010/main" val="4257715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2C468E-8CFE-437A-912B-7E8F1F01D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38"/>
          <a:stretch/>
        </p:blipFill>
        <p:spPr>
          <a:xfrm>
            <a:off x="0" y="567683"/>
            <a:ext cx="9144000" cy="2565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44BF64F-9E5E-490E-9A26-9CBCCC8F791D}"/>
              </a:ext>
            </a:extLst>
          </p:cNvPr>
          <p:cNvSpPr txBox="1">
            <a:spLocks/>
          </p:cNvSpPr>
          <p:nvPr/>
        </p:nvSpPr>
        <p:spPr>
          <a:xfrm>
            <a:off x="618465" y="3133083"/>
            <a:ext cx="8311170" cy="27990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AutoNum type="arabicPeriod"/>
            </a:pPr>
            <a:r>
              <a:rPr lang="en-US" altLang="zh-CN" sz="1600" dirty="0"/>
              <a:t>Bladder cancer represents a major health problem in Western populations. 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altLang="zh-CN" sz="1600" dirty="0"/>
              <a:t>Several FDA-approved molecular tests, including BTA stat, BTA TRAK, NMP22 and </a:t>
            </a:r>
            <a:r>
              <a:rPr lang="en-US" altLang="zh-CN" sz="1600" dirty="0" err="1"/>
              <a:t>UroVysion</a:t>
            </a:r>
            <a:r>
              <a:rPr lang="en-US" altLang="zh-CN" sz="1600" dirty="0"/>
              <a:t> tests, do not show sufficient sensitivity and specificity.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altLang="zh-CN" sz="1600" dirty="0"/>
              <a:t>The identification of jagged ends in urinary DNA redefines </a:t>
            </a:r>
            <a:r>
              <a:rPr lang="en-US" altLang="zh-CN" sz="1600" dirty="0" err="1"/>
              <a:t>fragmentomics</a:t>
            </a:r>
            <a:r>
              <a:rPr lang="en-US" altLang="zh-CN" sz="1600" dirty="0"/>
              <a:t>, as a modern and minimally invasive source of cancer markers for patients’ diagnosis and monitoring.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en-US" altLang="zh-CN" sz="1600" dirty="0"/>
              <a:t>The large-scale clinical evaluation could unveil their biomarker strength.</a:t>
            </a:r>
            <a:endParaRPr lang="en-HK" sz="1600" dirty="0"/>
          </a:p>
        </p:txBody>
      </p:sp>
    </p:spTree>
    <p:extLst>
      <p:ext uri="{BB962C8B-B14F-4D97-AF65-F5344CB8AC3E}">
        <p14:creationId xmlns:p14="http://schemas.microsoft.com/office/powerpoint/2010/main" val="1709776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90" y="171452"/>
            <a:ext cx="7250202" cy="7473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15015" y="1070518"/>
            <a:ext cx="8513970" cy="4906536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Cell-free DNA shed from various tissues are nonrandomly fragmented.</a:t>
            </a:r>
          </a:p>
          <a:p>
            <a:pPr lvl="1">
              <a:lnSpc>
                <a:spcPct val="150000"/>
              </a:lnSpc>
            </a:pPr>
            <a:r>
              <a:rPr lang="en-US" sz="1800" dirty="0"/>
              <a:t>Size profile of plasma DNA exhibits </a:t>
            </a:r>
            <a:r>
              <a:rPr lang="en-HK" sz="1800" dirty="0"/>
              <a:t>a major peak at 166 bp.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HK" sz="1800" dirty="0"/>
              <a:t>Urinary DNA is much more fragmented, lacking the 166-bp peak.</a:t>
            </a:r>
          </a:p>
          <a:p>
            <a:pPr marL="0" indent="0">
              <a:buNone/>
            </a:pPr>
            <a:r>
              <a:rPr lang="en-US" b="1" dirty="0"/>
              <a:t>Plasma DNA molecules often carry single-stranded protruding ends, referred to as jagged ends.</a:t>
            </a:r>
          </a:p>
          <a:p>
            <a:pPr lvl="1">
              <a:lnSpc>
                <a:spcPct val="150000"/>
              </a:lnSpc>
            </a:pPr>
            <a:r>
              <a:rPr lang="en-HK" sz="1800" dirty="0"/>
              <a:t>Plasma DNA jaggedness varied across different sizes.</a:t>
            </a:r>
          </a:p>
          <a:p>
            <a:pPr lvl="1">
              <a:lnSpc>
                <a:spcPct val="150000"/>
              </a:lnSpc>
            </a:pPr>
            <a:r>
              <a:rPr lang="en-HK" sz="1800" dirty="0"/>
              <a:t>Characteristics of plasma DNA jagged ends are related to the tissue of origin.</a:t>
            </a:r>
            <a:endParaRPr lang="en-US" sz="1800" dirty="0"/>
          </a:p>
          <a:p>
            <a:pPr lvl="1">
              <a:lnSpc>
                <a:spcPct val="150000"/>
              </a:lnSpc>
            </a:pPr>
            <a:r>
              <a:rPr lang="en-HK" sz="1800" dirty="0"/>
              <a:t>DNA nucleases such as DNASE1 and DNASE1L3 have been shown to affect plasma DNA jaggedness in a mouse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83EAA9-BBA6-7B42-94F1-C375AF6A8038}"/>
              </a:ext>
            </a:extLst>
          </p:cNvPr>
          <p:cNvSpPr txBox="1"/>
          <p:nvPr/>
        </p:nvSpPr>
        <p:spPr>
          <a:xfrm>
            <a:off x="2600149" y="5960954"/>
            <a:ext cx="552066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cs typeface="Arial"/>
              </a:rPr>
              <a:t>Lo ﻿</a:t>
            </a:r>
            <a:r>
              <a:rPr lang="en-US" sz="1200" i="1" dirty="0">
                <a:cs typeface="Arial"/>
              </a:rPr>
              <a:t>et al., Science ﻿</a:t>
            </a:r>
            <a:r>
              <a:rPr lang="en-US" sz="1200" dirty="0">
                <a:cs typeface="Arial"/>
              </a:rPr>
              <a:t>2021; 372: eaaw3616 </a:t>
            </a:r>
          </a:p>
          <a:p>
            <a:r>
              <a:rPr lang="en-HK" sz="1200" dirty="0"/>
              <a:t>Jiang et al. </a:t>
            </a:r>
            <a:r>
              <a:rPr lang="en-HK" sz="1200" i="1" dirty="0"/>
              <a:t>Genome Res </a:t>
            </a:r>
            <a:r>
              <a:rPr lang="en-HK" sz="1200" dirty="0"/>
              <a:t>2020; 30: 1144-53</a:t>
            </a:r>
            <a:endParaRPr lang="en-US" sz="1200" dirty="0"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772" y="614665"/>
            <a:ext cx="7250202" cy="7473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5BC752-362F-5540-B100-F8AF2F707524}"/>
              </a:ext>
            </a:extLst>
          </p:cNvPr>
          <p:cNvSpPr txBox="1">
            <a:spLocks/>
          </p:cNvSpPr>
          <p:nvPr/>
        </p:nvSpPr>
        <p:spPr>
          <a:xfrm>
            <a:off x="675322" y="1900551"/>
            <a:ext cx="7793356" cy="305689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8000" dirty="0"/>
              <a:t>Do urinary cell-free DNA molecules bear jagged ends?</a:t>
            </a:r>
          </a:p>
          <a:p>
            <a:pPr>
              <a:lnSpc>
                <a:spcPct val="120000"/>
              </a:lnSpc>
            </a:pPr>
            <a:endParaRPr lang="en-US" sz="8000" dirty="0"/>
          </a:p>
          <a:p>
            <a:pPr>
              <a:lnSpc>
                <a:spcPct val="120000"/>
              </a:lnSpc>
            </a:pPr>
            <a:r>
              <a:rPr lang="en-US" sz="8000" dirty="0"/>
              <a:t>If present, can the urinary DNA jagged ends could be used as a biomarker for urologic cancer?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884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315" y="530975"/>
            <a:ext cx="7250202" cy="7473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Materials and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4315" y="1726696"/>
            <a:ext cx="8075369" cy="406831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500" dirty="0"/>
              <a:t>39</a:t>
            </a:r>
            <a:r>
              <a:rPr lang="zh-CN" altLang="en-US" sz="2500" dirty="0"/>
              <a:t> </a:t>
            </a:r>
            <a:r>
              <a:rPr lang="en-US" altLang="zh-CN" sz="2500" dirty="0"/>
              <a:t>healthy control subjects </a:t>
            </a:r>
            <a:r>
              <a:rPr lang="en-US" sz="2500" dirty="0"/>
              <a:t>and 46 patients with cancer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39 cancer-free subjects </a:t>
            </a:r>
            <a:r>
              <a:rPr lang="en-US" altLang="zh-CN" sz="1600" dirty="0"/>
              <a:t>with </a:t>
            </a:r>
            <a:r>
              <a:rPr lang="en-US" sz="1600" dirty="0"/>
              <a:t>hematuria (Controls)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19 patients with low grade non–muscle-invasive bladder cancer (NMIBC LG)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18 patients with high grade non–muscle-invasive bladder cancer (NMIBC HG)</a:t>
            </a:r>
          </a:p>
          <a:p>
            <a:pPr lvl="1">
              <a:lnSpc>
                <a:spcPct val="150000"/>
              </a:lnSpc>
            </a:pPr>
            <a:r>
              <a:rPr lang="en-US" sz="1600" dirty="0"/>
              <a:t>9 patients with muscle-invasive bladder cancer (MIBC)</a:t>
            </a:r>
          </a:p>
          <a:p>
            <a:pPr lvl="1">
              <a:lnSpc>
                <a:spcPct val="150000"/>
              </a:lnSpc>
            </a:pPr>
            <a:endParaRPr lang="en-US" sz="21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/>
              <a:t>Jagged end analysis by sequencing (Jag-seq)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12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757FE9E-EE40-4F46-A80F-2C9CC23328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809"/>
          <a:stretch/>
        </p:blipFill>
        <p:spPr>
          <a:xfrm>
            <a:off x="1609696" y="803538"/>
            <a:ext cx="5131688" cy="4911996"/>
          </a:xfrm>
          <a:custGeom>
            <a:avLst/>
            <a:gdLst>
              <a:gd name="connsiteX0" fmla="*/ 0 w 5131688"/>
              <a:gd name="connsiteY0" fmla="*/ 0 h 4911996"/>
              <a:gd name="connsiteX1" fmla="*/ 5131688 w 5131688"/>
              <a:gd name="connsiteY1" fmla="*/ 0 h 4911996"/>
              <a:gd name="connsiteX2" fmla="*/ 5131688 w 5131688"/>
              <a:gd name="connsiteY2" fmla="*/ 4911996 h 4911996"/>
              <a:gd name="connsiteX3" fmla="*/ 1626884 w 5131688"/>
              <a:gd name="connsiteY3" fmla="*/ 4911996 h 4911996"/>
              <a:gd name="connsiteX4" fmla="*/ 1626884 w 5131688"/>
              <a:gd name="connsiteY4" fmla="*/ 3940139 h 4911996"/>
              <a:gd name="connsiteX5" fmla="*/ 0 w 5131688"/>
              <a:gd name="connsiteY5" fmla="*/ 3940139 h 491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31688" h="4911996">
                <a:moveTo>
                  <a:pt x="0" y="0"/>
                </a:moveTo>
                <a:lnTo>
                  <a:pt x="5131688" y="0"/>
                </a:lnTo>
                <a:lnTo>
                  <a:pt x="5131688" y="4911996"/>
                </a:lnTo>
                <a:lnTo>
                  <a:pt x="1626884" y="4911996"/>
                </a:lnTo>
                <a:lnTo>
                  <a:pt x="1626884" y="3940139"/>
                </a:lnTo>
                <a:lnTo>
                  <a:pt x="0" y="3940139"/>
                </a:lnTo>
                <a:close/>
              </a:path>
            </a:pathLst>
          </a:custGeom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91170" y="152373"/>
            <a:ext cx="4750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latin typeface="+mj-lt"/>
              </a:rPr>
              <a:t>Jag-seq of urinary DNA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1E213A-FD44-A248-8CB7-C7B91292ED9A}"/>
              </a:ext>
            </a:extLst>
          </p:cNvPr>
          <p:cNvSpPr/>
          <p:nvPr/>
        </p:nvSpPr>
        <p:spPr>
          <a:xfrm>
            <a:off x="1991170" y="5761393"/>
            <a:ext cx="6420680" cy="954107"/>
          </a:xfrm>
          <a:prstGeom prst="rect">
            <a:avLst/>
          </a:prstGeom>
          <a:solidFill>
            <a:srgbClr val="CDDFD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Figure 1. </a:t>
            </a:r>
            <a:r>
              <a:rPr lang="en-US" sz="1400" dirty="0"/>
              <a:t>Urinary cfDNA were first end-repaired using unmethylated dNTPs and thereafter were subjected to bisulfite paired-end sequencing. The methylation reduction between the DNA 5’ and 3’ ends allowed for deducing the jaggedness in terms of jagged index﻿–unmethylated (JI-U).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10604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743B5C-E143-1547-9688-593F4F2B9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09" r="10967"/>
          <a:stretch/>
        </p:blipFill>
        <p:spPr>
          <a:xfrm>
            <a:off x="1955176" y="1104404"/>
            <a:ext cx="4683130" cy="46441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A04227-07A6-DF48-AA70-8701323A6A6B}"/>
              </a:ext>
            </a:extLst>
          </p:cNvPr>
          <p:cNvSpPr/>
          <p:nvPr/>
        </p:nvSpPr>
        <p:spPr>
          <a:xfrm>
            <a:off x="1964437" y="5678103"/>
            <a:ext cx="6483038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dirty="0"/>
              <a:t>Figure 2. </a:t>
            </a:r>
            <a:r>
              <a:rPr lang="en-US" sz="1400" dirty="0"/>
              <a:t>The JI-U values of urinary DNA across each size were nearly all higher than those of plasma DNA. Furthermore, the JI-U profile of urinary DNA displayed weaker oscillating major peaks and a series of stronger oscillating 10-bp minor peaks for small molecules in comparison with plasma DNA.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717" y="586156"/>
            <a:ext cx="897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Jaggedness between plasma and urinary DNA</a:t>
            </a:r>
          </a:p>
        </p:txBody>
      </p:sp>
    </p:spTree>
    <p:extLst>
      <p:ext uri="{BB962C8B-B14F-4D97-AF65-F5344CB8AC3E}">
        <p14:creationId xmlns:p14="http://schemas.microsoft.com/office/powerpoint/2010/main" val="216361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8614FA-C63E-7E4A-972D-B9DE27FF1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8" y="1096212"/>
            <a:ext cx="4433554" cy="4433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7484DA-EACD-1740-9782-53014EA37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81"/>
          <a:stretch/>
        </p:blipFill>
        <p:spPr>
          <a:xfrm>
            <a:off x="4966245" y="1127038"/>
            <a:ext cx="3977734" cy="44335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949925"/>
            <a:ext cx="942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Jaggedness in urinary DNA of patients with bladder cancer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23735D6-A364-A843-B01E-C23248BE0BA9}"/>
              </a:ext>
            </a:extLst>
          </p:cNvPr>
          <p:cNvSpPr/>
          <p:nvPr/>
        </p:nvSpPr>
        <p:spPr>
          <a:xfrm>
            <a:off x="2012161" y="5737705"/>
            <a:ext cx="6328250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Figure 3. </a:t>
            </a:r>
            <a:r>
              <a:rPr lang="en-US" sz="1400" dirty="0"/>
              <a:t>JI-U values varied across different sizes in different types of samples. </a:t>
            </a:r>
            <a:r>
              <a:rPr lang="en-HK" sz="1400" dirty="0"/>
              <a:t>Intriguingly, the analysis of jaggedness in urinary cfDNA with a size range of 130–160 bp, overlapping DNase I hypersensitivity sites, significantly improved the diagnostic performance (</a:t>
            </a:r>
            <a:r>
              <a:rPr lang="en-HK" sz="1400" i="1" dirty="0"/>
              <a:t>P</a:t>
            </a:r>
            <a:r>
              <a:rPr lang="en-HK" sz="1400" dirty="0"/>
              <a:t> = 0.02; DeLong test).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2379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4D2C71-31FB-3E45-A66C-EF6B4DD0B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8" t="6692" r="16192" b="48712"/>
          <a:stretch/>
        </p:blipFill>
        <p:spPr>
          <a:xfrm>
            <a:off x="2180208" y="1292549"/>
            <a:ext cx="5149279" cy="46737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8168" y="769329"/>
            <a:ext cx="940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Jaggedness</a:t>
            </a:r>
            <a:r>
              <a:rPr lang="en-US" sz="2800" b="1" dirty="0">
                <a:latin typeface="+mj-lt"/>
              </a:rPr>
              <a:t> </a:t>
            </a:r>
            <a:r>
              <a:rPr lang="en-US" sz="2800" b="1" dirty="0"/>
              <a:t>increased </a:t>
            </a:r>
            <a:r>
              <a:rPr lang="en-US" sz="2800" b="1" dirty="0">
                <a:latin typeface="+mj-lt"/>
              </a:rPr>
              <a:t>during </a:t>
            </a:r>
            <a:r>
              <a:rPr lang="en-US" sz="2800" b="1" i="1" dirty="0">
                <a:latin typeface="+mj-lt"/>
              </a:rPr>
              <a:t>in vitro </a:t>
            </a:r>
            <a:r>
              <a:rPr lang="en-US" sz="2800" b="1" dirty="0">
                <a:latin typeface="+mj-lt"/>
              </a:rPr>
              <a:t>incubations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07B889-54E9-1544-84A8-89B58B3D9D24}"/>
              </a:ext>
            </a:extLst>
          </p:cNvPr>
          <p:cNvSpPr/>
          <p:nvPr/>
        </p:nvSpPr>
        <p:spPr>
          <a:xfrm>
            <a:off x="2180208" y="6034427"/>
            <a:ext cx="568199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/>
              <a:t>Figure 4. </a:t>
            </a:r>
            <a:r>
              <a:rPr lang="en-US" sz="1400" dirty="0"/>
              <a:t>JI-U values of urinary DNA samples subjected to </a:t>
            </a:r>
            <a:r>
              <a:rPr lang="en-US" sz="1400" i="1" dirty="0"/>
              <a:t>in vitro</a:t>
            </a:r>
            <a:r>
              <a:rPr lang="en-US" sz="1400" dirty="0"/>
              <a:t> incubations for 3 h and 6 h.</a:t>
            </a:r>
          </a:p>
        </p:txBody>
      </p:sp>
    </p:spTree>
    <p:extLst>
      <p:ext uri="{BB962C8B-B14F-4D97-AF65-F5344CB8AC3E}">
        <p14:creationId xmlns:p14="http://schemas.microsoft.com/office/powerpoint/2010/main" val="17164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90" y="397828"/>
            <a:ext cx="7250202" cy="747396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5655" y="1534577"/>
            <a:ext cx="7760477" cy="444897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500" b="1" dirty="0"/>
              <a:t>Urinary DNA frequently carried jagged ends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﻿Urinary DNA JI-U values were higher than plasma.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In contrast to plasma DNA, JI-U values showed ﻿strongly oscillating minor peaks (~10-bp </a:t>
            </a:r>
            <a:r>
              <a:rPr lang="en-HK" sz="2100" dirty="0"/>
              <a:t>periodicities</a:t>
            </a:r>
            <a:r>
              <a:rPr lang="en-US" sz="2100" dirty="0"/>
              <a:t>), with a series of weakly oscillating major peaks (~165-bp </a:t>
            </a:r>
            <a:r>
              <a:rPr lang="en-HK" sz="2100" dirty="0"/>
              <a:t>periodicities</a:t>
            </a:r>
            <a:r>
              <a:rPr lang="en-US" sz="2100" dirty="0"/>
              <a:t>).</a:t>
            </a:r>
          </a:p>
          <a:p>
            <a:pPr lvl="1">
              <a:lnSpc>
                <a:spcPct val="120000"/>
              </a:lnSpc>
            </a:pPr>
            <a:endParaRPr lang="en-US" sz="2100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2500" b="1" dirty="0"/>
              <a:t>Bladder tumor</a:t>
            </a:r>
            <a:r>
              <a:rPr lang="en-HK" b="1" dirty="0"/>
              <a:t>-derived urinary DNA had less jaggedness</a:t>
            </a:r>
            <a:endParaRPr lang="en-US" sz="2500" b="1" dirty="0"/>
          </a:p>
          <a:p>
            <a:pPr lvl="1">
              <a:lnSpc>
                <a:spcPct val="120000"/>
              </a:lnSpc>
            </a:pPr>
            <a:r>
              <a:rPr lang="en-US" sz="2100" dirty="0"/>
              <a:t>﻿JI-U values were significantly lower in patients with bladder cancer.</a:t>
            </a:r>
          </a:p>
          <a:p>
            <a:pPr lvl="1">
              <a:lnSpc>
                <a:spcPct val="120000"/>
              </a:lnSpc>
            </a:pPr>
            <a:r>
              <a:rPr lang="en-US" sz="2100" dirty="0"/>
              <a:t>﻿Selective analysis of fragments from DNase I hypersensitivity sites (DHSs) ﻿enhanced diagnostic performance for bladder cancer detection (AUC: 0.83), </a:t>
            </a:r>
            <a:r>
              <a:rPr lang="en-HK" sz="2100" dirty="0"/>
              <a:t>suggesting that urinary DNA jagged ends might serve as a potential biomarker for bladder cancer. </a:t>
            </a:r>
            <a:endParaRPr lang="en-US" sz="2100" dirty="0"/>
          </a:p>
          <a:p>
            <a:pPr lvl="1">
              <a:lnSpc>
                <a:spcPct val="120000"/>
              </a:lnSpc>
            </a:pPr>
            <a:endParaRPr lang="en-US" sz="2100" dirty="0"/>
          </a:p>
          <a:p>
            <a:pPr marL="0" indent="0">
              <a:lnSpc>
                <a:spcPct val="120000"/>
              </a:lnSpc>
              <a:buNone/>
            </a:pPr>
            <a:r>
              <a:rPr lang="en-HK" b="1" dirty="0"/>
              <a:t>Urinary DNA degradation and jagged ends</a:t>
            </a:r>
            <a:endParaRPr lang="en-US" sz="2500" b="1" dirty="0"/>
          </a:p>
          <a:p>
            <a:pPr lvl="1">
              <a:lnSpc>
                <a:spcPct val="120000"/>
              </a:lnSpc>
            </a:pPr>
            <a:r>
              <a:rPr lang="en-US" sz="2100" dirty="0"/>
              <a:t>JI-U values increased after 3-h </a:t>
            </a:r>
            <a:r>
              <a:rPr lang="en-US" sz="2100" i="1" dirty="0"/>
              <a:t>in vitro </a:t>
            </a:r>
            <a:r>
              <a:rPr lang="en-US" sz="2100" dirty="0"/>
              <a:t>incubation.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6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961</Words>
  <Application>Microsoft Office PowerPoint</Application>
  <PresentationFormat>On-screen Show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Times New Roman</vt:lpstr>
      <vt:lpstr>Office Theme</vt:lpstr>
      <vt:lpstr>PowerPoint Presentation</vt:lpstr>
      <vt:lpstr>Introduction</vt:lpstr>
      <vt:lpstr>Questions</vt:lpstr>
      <vt:lpstr>Materials and Methods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372</cp:revision>
  <dcterms:created xsi:type="dcterms:W3CDTF">2014-07-07T15:02:10Z</dcterms:created>
  <dcterms:modified xsi:type="dcterms:W3CDTF">2021-05-06T22:21:50Z</dcterms:modified>
</cp:coreProperties>
</file>