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70" r:id="rId3"/>
    <p:sldId id="278" r:id="rId4"/>
    <p:sldId id="257" r:id="rId5"/>
    <p:sldId id="272" r:id="rId6"/>
    <p:sldId id="258" r:id="rId7"/>
    <p:sldId id="266" r:id="rId8"/>
    <p:sldId id="267" r:id="rId9"/>
    <p:sldId id="265" r:id="rId10"/>
    <p:sldId id="273" r:id="rId11"/>
    <p:sldId id="275" r:id="rId12"/>
    <p:sldId id="276" r:id="rId13"/>
    <p:sldId id="279" r:id="rId14"/>
    <p:sldId id="28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i.org/10.1093/clinchem/hvab00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7400" b="1" dirty="0"/>
              <a:t>Evaluation of Thyroid Function in Pregnant Women Using Automated Immunoassays 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K.A. Geno, M.S. Reed, M.A. Cervinski, R.D. Nerenz</a:t>
            </a:r>
          </a:p>
          <a:p>
            <a:pPr marL="0" indent="0">
              <a:buNone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May 2021</a:t>
            </a:r>
            <a:endParaRPr lang="en-US" sz="55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hlinkClick r:id="rId2"/>
              </a:rPr>
              <a:t>https://doi.org/10.1093/clinchem/hvab009</a:t>
            </a:r>
            <a:r>
              <a:rPr lang="en-US" sz="5500" dirty="0"/>
              <a:t>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© Copyright 2021 by the American Association for Clinical Chemistry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E592F-A76E-4137-A31F-B1AA960D2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9" y="1971073"/>
            <a:ext cx="3507697" cy="47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738126"/>
            <a:ext cx="8534400" cy="37941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500" dirty="0"/>
              <a:t>FT4 decreases with gestational age on both automated immunoassay and equilibrium dialysis</a:t>
            </a:r>
          </a:p>
          <a:p>
            <a:pPr lvl="1"/>
            <a:r>
              <a:rPr lang="en-US" sz="2100" dirty="0"/>
              <a:t>Difference in binding capacity between sample and calibrators in automated immunoassay less disruptive than originally thought</a:t>
            </a:r>
          </a:p>
          <a:p>
            <a:pPr marL="457200" lvl="1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dirty="0"/>
              <a:t>FT4, FTI exhibit different patterns of change with gestational 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Suboptimal options for thyroid assessment in 1</a:t>
            </a:r>
            <a:r>
              <a:rPr lang="en-US" baseline="30000" dirty="0"/>
              <a:t>st</a:t>
            </a:r>
            <a:r>
              <a:rPr lang="en-US" dirty="0"/>
              <a:t> trimester </a:t>
            </a:r>
          </a:p>
          <a:p>
            <a:pPr lvl="1"/>
            <a:r>
              <a:rPr lang="en-US" sz="2100" dirty="0"/>
              <a:t>17% of TSH results below </a:t>
            </a:r>
            <a:r>
              <a:rPr lang="en-US" sz="2100" dirty="0" err="1"/>
              <a:t>nonpregnant</a:t>
            </a:r>
            <a:r>
              <a:rPr lang="en-US" sz="2100" dirty="0"/>
              <a:t> reference interval</a:t>
            </a:r>
          </a:p>
          <a:p>
            <a:pPr lvl="1"/>
            <a:r>
              <a:rPr lang="en-US" sz="2100" dirty="0"/>
              <a:t>14% of TT4 results below 1.5x </a:t>
            </a:r>
            <a:r>
              <a:rPr lang="en-US" sz="2100" dirty="0" err="1"/>
              <a:t>nonpregnant</a:t>
            </a:r>
            <a:r>
              <a:rPr lang="en-US" sz="2100" dirty="0"/>
              <a:t> reference interval</a:t>
            </a:r>
          </a:p>
          <a:p>
            <a:pPr lvl="1"/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2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Questions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2217" y="1738126"/>
            <a:ext cx="8464732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Given the different patterns exhibited by automated FT4 and FTI, is one preferred over the other?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How might interpretation of TSH, TT4 and FT4 using </a:t>
            </a:r>
            <a:r>
              <a:rPr lang="en-US" sz="2500" dirty="0" err="1"/>
              <a:t>nonpregnant</a:t>
            </a:r>
            <a:r>
              <a:rPr lang="en-US" sz="2500" dirty="0"/>
              <a:t> intervals misclassify thyroid status?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What are some challenges in the implementation of trimester-specific reference intervals?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6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7"/>
            <a:ext cx="7793356" cy="1005074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Given the different patterns exhibited by automated FT4 and FTI, is one preferred over the other?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0021" y="2838089"/>
            <a:ext cx="374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Automated FT4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Automated, single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Performed by most clinical laboratories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Shows same trend as direct FT4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Reflects TSH changes in late pregnancy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9327" y="2838089"/>
            <a:ext cx="3644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FTI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Automated, multiple measurements (TT4 and T-Up)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Performed by few clinical laboratories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pattern relative to  direct FT4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not reflect TSH changes in late 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3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396875"/>
            <a:ext cx="7793356" cy="4555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How might interpretation of TSH, TT4 and FT4 using </a:t>
            </a:r>
            <a:r>
              <a:rPr lang="en-US" sz="2500" dirty="0" err="1"/>
              <a:t>nonpregnant</a:t>
            </a:r>
            <a:r>
              <a:rPr lang="en-US" sz="2500" dirty="0"/>
              <a:t> intervals misclassify thyroid status?</a:t>
            </a:r>
          </a:p>
          <a:p>
            <a:pPr lvl="1"/>
            <a:r>
              <a:rPr lang="en-US" sz="2100" dirty="0"/>
              <a:t>TSH: falsely identify women as hyperthyroid in 1</a:t>
            </a:r>
            <a:r>
              <a:rPr lang="en-US" sz="2100" baseline="30000" dirty="0"/>
              <a:t>st</a:t>
            </a:r>
            <a:r>
              <a:rPr lang="en-US" sz="2100" dirty="0"/>
              <a:t> and 2</a:t>
            </a:r>
            <a:r>
              <a:rPr lang="en-US" sz="2100" baseline="30000" dirty="0"/>
              <a:t>nd</a:t>
            </a:r>
            <a:r>
              <a:rPr lang="en-US" sz="2100" dirty="0"/>
              <a:t> trimesters, hypothyroid in 3</a:t>
            </a:r>
            <a:r>
              <a:rPr lang="en-US" sz="2100" baseline="30000" dirty="0"/>
              <a:t>rd</a:t>
            </a:r>
            <a:r>
              <a:rPr lang="en-US" sz="2100" dirty="0"/>
              <a:t> </a:t>
            </a:r>
          </a:p>
          <a:p>
            <a:pPr lvl="1"/>
            <a:r>
              <a:rPr lang="en-US" sz="2100" dirty="0"/>
              <a:t>TT4: falsely identify women as hyperthyroid throughout </a:t>
            </a:r>
          </a:p>
          <a:p>
            <a:pPr lvl="2"/>
            <a:r>
              <a:rPr lang="en-US" sz="1900" dirty="0"/>
              <a:t>If using 1.5x </a:t>
            </a:r>
            <a:r>
              <a:rPr lang="en-US" sz="1900" dirty="0" err="1"/>
              <a:t>nonpregnant</a:t>
            </a:r>
            <a:r>
              <a:rPr lang="en-US" sz="1900" dirty="0"/>
              <a:t> interval, falsely identify women as hypothyroid in 1</a:t>
            </a:r>
            <a:r>
              <a:rPr lang="en-US" sz="1900" baseline="30000" dirty="0"/>
              <a:t>st</a:t>
            </a:r>
            <a:r>
              <a:rPr lang="en-US" sz="1900" dirty="0"/>
              <a:t> trimester</a:t>
            </a:r>
          </a:p>
          <a:p>
            <a:pPr lvl="1"/>
            <a:r>
              <a:rPr lang="en-US" sz="2100" dirty="0"/>
              <a:t>FT4: falsely identify women as hypothyroid in 2</a:t>
            </a:r>
            <a:r>
              <a:rPr lang="en-US" sz="2100" baseline="30000" dirty="0"/>
              <a:t>nd</a:t>
            </a:r>
            <a:r>
              <a:rPr lang="en-US" sz="2100" dirty="0"/>
              <a:t> and 3</a:t>
            </a:r>
            <a:r>
              <a:rPr lang="en-US" sz="2100" baseline="30000" dirty="0"/>
              <a:t>rd</a:t>
            </a:r>
            <a:r>
              <a:rPr lang="en-US" sz="2100" dirty="0"/>
              <a:t> trimesters</a:t>
            </a:r>
          </a:p>
          <a:p>
            <a:pPr lvl="1"/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3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What are some challenges in the implementation of trimester-specific reference intervals?</a:t>
            </a:r>
          </a:p>
          <a:p>
            <a:pPr lvl="1"/>
            <a:r>
              <a:rPr lang="en-US" sz="2100" dirty="0"/>
              <a:t>Pregnancy status typically not included in electronic medical record patient demographic information</a:t>
            </a:r>
          </a:p>
          <a:p>
            <a:pPr marL="0" lvl="2" indent="0">
              <a:buNone/>
            </a:pPr>
            <a:endParaRPr lang="en-US" sz="1900" dirty="0"/>
          </a:p>
          <a:p>
            <a:pPr marL="0" lvl="2" indent="0">
              <a:buNone/>
            </a:pP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9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760" y="1738126"/>
            <a:ext cx="8377645" cy="37941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500" dirty="0"/>
              <a:t>Pregnancy is a </a:t>
            </a:r>
            <a:r>
              <a:rPr lang="en-US" sz="2500" dirty="0" err="1"/>
              <a:t>euthyroid</a:t>
            </a:r>
            <a:r>
              <a:rPr lang="en-US" sz="2500" dirty="0"/>
              <a:t> state</a:t>
            </a:r>
          </a:p>
          <a:p>
            <a:pPr lvl="1"/>
            <a:r>
              <a:rPr lang="en-US" sz="2100" dirty="0"/>
              <a:t>Thyroid hormone excess or deficiency is not caused by pregnancy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Pregnancy-associated changes affect thyroid </a:t>
            </a:r>
            <a:r>
              <a:rPr lang="en-US" sz="2500" dirty="0" err="1"/>
              <a:t>analytes</a:t>
            </a:r>
            <a:endParaRPr lang="en-US" sz="2500" dirty="0"/>
          </a:p>
          <a:p>
            <a:pPr lvl="1"/>
            <a:r>
              <a:rPr lang="en-US" sz="2100" dirty="0"/>
              <a:t>Stimulation of thyroid stimulating hormone (TSH) receptor by human chorionic gonadotropin (</a:t>
            </a:r>
            <a:r>
              <a:rPr lang="en-US" sz="2100" dirty="0" err="1"/>
              <a:t>hCG</a:t>
            </a:r>
            <a:r>
              <a:rPr lang="en-US" sz="2100" dirty="0"/>
              <a:t>) </a:t>
            </a:r>
          </a:p>
          <a:p>
            <a:pPr lvl="1"/>
            <a:r>
              <a:rPr lang="en-US" sz="2100" dirty="0"/>
              <a:t>Estradiol-induced increases in thyroxine binding globulin (TBG)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Important to identify thyroid disease in pregnancy</a:t>
            </a:r>
          </a:p>
          <a:p>
            <a:pPr lvl="1"/>
            <a:r>
              <a:rPr lang="en-US" sz="2100" dirty="0"/>
              <a:t>Increased risk of poor outcomes for mother and child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760" y="1738126"/>
            <a:ext cx="8203473" cy="40356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700" dirty="0"/>
              <a:t>Several approaches to evaluate free thyroxine (FT4)</a:t>
            </a:r>
            <a:r>
              <a:rPr lang="en-US" sz="3000" dirty="0"/>
              <a:t> </a:t>
            </a:r>
          </a:p>
          <a:p>
            <a:pPr lvl="1"/>
            <a:r>
              <a:rPr lang="en-US" sz="2500" dirty="0"/>
              <a:t>Direct measurement (equilibrium dialysis)</a:t>
            </a:r>
          </a:p>
          <a:p>
            <a:pPr lvl="1"/>
            <a:r>
              <a:rPr lang="en-US" sz="2500" dirty="0"/>
              <a:t>Indirect measurement (automated immunoassay)</a:t>
            </a:r>
          </a:p>
          <a:p>
            <a:pPr lvl="1"/>
            <a:r>
              <a:rPr lang="en-US" sz="2500" dirty="0"/>
              <a:t>Estimation (free thyroxine index, FTI)</a:t>
            </a:r>
          </a:p>
          <a:p>
            <a:pPr lvl="1"/>
            <a:endParaRPr lang="en-US" sz="2100" dirty="0"/>
          </a:p>
          <a:p>
            <a:pPr marL="0" indent="0">
              <a:buNone/>
            </a:pPr>
            <a:r>
              <a:rPr lang="en-US" sz="2700" dirty="0"/>
              <a:t>Automated FT4 assays thought to be unreliable in pregnancy</a:t>
            </a:r>
            <a:r>
              <a:rPr lang="en-US" sz="2700" baseline="30000" dirty="0"/>
              <a:t>1</a:t>
            </a:r>
          </a:p>
          <a:p>
            <a:pPr lvl="1"/>
            <a:r>
              <a:rPr lang="en-US" sz="2500" dirty="0"/>
              <a:t>Potential to </a:t>
            </a:r>
            <a:r>
              <a:rPr lang="en-US" sz="2500" dirty="0" err="1"/>
              <a:t>miscategorize</a:t>
            </a:r>
            <a:r>
              <a:rPr lang="en-US" sz="2500" dirty="0"/>
              <a:t> </a:t>
            </a:r>
            <a:r>
              <a:rPr lang="en-US" sz="2500" dirty="0" err="1"/>
              <a:t>euthyroid</a:t>
            </a:r>
            <a:r>
              <a:rPr lang="en-US" sz="2500" dirty="0"/>
              <a:t> as hypothyroid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700" dirty="0"/>
              <a:t>Professional society recommendations</a:t>
            </a:r>
          </a:p>
          <a:p>
            <a:pPr lvl="1"/>
            <a:r>
              <a:rPr lang="en-US" sz="2500" dirty="0"/>
              <a:t>Multiply nonpregnant total T4 (TT4) interval by 1.5</a:t>
            </a:r>
          </a:p>
          <a:p>
            <a:pPr lvl="1"/>
            <a:r>
              <a:rPr lang="en-US" sz="2500" dirty="0"/>
              <a:t>Employ direct FT4 measurement</a:t>
            </a:r>
          </a:p>
          <a:p>
            <a:pPr lvl="1"/>
            <a:r>
              <a:rPr lang="en-US" sz="2500" dirty="0"/>
              <a:t>Calculate FTI</a:t>
            </a:r>
          </a:p>
          <a:p>
            <a:pPr lvl="1"/>
            <a:r>
              <a:rPr lang="en-US" sz="2500" dirty="0"/>
              <a:t>Use indirect FT4 with trimester-specific reference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30357" y="6148898"/>
            <a:ext cx="4339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Lee RH et al, Am J </a:t>
            </a:r>
            <a:r>
              <a:rPr lang="en-US" sz="1200" dirty="0" err="1"/>
              <a:t>Obstet</a:t>
            </a:r>
            <a:r>
              <a:rPr lang="en-US" sz="1200" dirty="0"/>
              <a:t> </a:t>
            </a:r>
            <a:r>
              <a:rPr lang="en-US" sz="1200" dirty="0" err="1"/>
              <a:t>Gynecol</a:t>
            </a:r>
            <a:r>
              <a:rPr lang="en-US" sz="1200" dirty="0"/>
              <a:t> 2009;200:260.e1-260.e6</a:t>
            </a:r>
          </a:p>
        </p:txBody>
      </p:sp>
    </p:spTree>
    <p:extLst>
      <p:ext uri="{BB962C8B-B14F-4D97-AF65-F5344CB8AC3E}">
        <p14:creationId xmlns:p14="http://schemas.microsoft.com/office/powerpoint/2010/main" val="409111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594" y="1738126"/>
            <a:ext cx="8299269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How do the concentrations of thyroid </a:t>
            </a:r>
            <a:r>
              <a:rPr lang="en-US" sz="2500" dirty="0" err="1"/>
              <a:t>analytes</a:t>
            </a:r>
            <a:r>
              <a:rPr lang="en-US" sz="2500" dirty="0"/>
              <a:t> change during pregnancy?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What are the limitations of professional society recommendations?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500" dirty="0"/>
              <a:t>What are the consequences of using </a:t>
            </a:r>
            <a:r>
              <a:rPr lang="en-US" sz="2500" dirty="0" err="1"/>
              <a:t>nonpregnant</a:t>
            </a:r>
            <a:r>
              <a:rPr lang="en-US" sz="2500" dirty="0"/>
              <a:t> reference intervals to interpret test results in pregnancy?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3508" y="1738126"/>
            <a:ext cx="8377645" cy="37941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300" dirty="0"/>
              <a:t>Remnant clinical specimens (Li-</a:t>
            </a:r>
            <a:r>
              <a:rPr lang="en-US" sz="2300" dirty="0" err="1"/>
              <a:t>Hep</a:t>
            </a:r>
            <a:r>
              <a:rPr lang="en-US" sz="2300" dirty="0"/>
              <a:t> plasma or serum)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After excluding thyroid peroxidase- or thyroglobulin-antibody positive specimens</a:t>
            </a:r>
          </a:p>
          <a:p>
            <a:pPr lvl="1"/>
            <a:r>
              <a:rPr lang="en-US" sz="1900" dirty="0"/>
              <a:t>147 </a:t>
            </a:r>
            <a:r>
              <a:rPr lang="en-US" sz="1900" dirty="0" err="1"/>
              <a:t>nonpregnant</a:t>
            </a:r>
            <a:r>
              <a:rPr lang="en-US" sz="1900" dirty="0"/>
              <a:t> women</a:t>
            </a:r>
          </a:p>
          <a:p>
            <a:pPr lvl="1"/>
            <a:r>
              <a:rPr lang="en-US" sz="1900" dirty="0"/>
              <a:t>184 1</a:t>
            </a:r>
            <a:r>
              <a:rPr lang="en-US" sz="1900" baseline="30000" dirty="0"/>
              <a:t>st</a:t>
            </a:r>
            <a:r>
              <a:rPr lang="en-US" sz="1900" dirty="0"/>
              <a:t> trimester pregnant women</a:t>
            </a:r>
          </a:p>
          <a:p>
            <a:pPr lvl="1"/>
            <a:r>
              <a:rPr lang="en-US" sz="1900" dirty="0"/>
              <a:t>149 2</a:t>
            </a:r>
            <a:r>
              <a:rPr lang="en-US" sz="1900" baseline="30000" dirty="0"/>
              <a:t>nd</a:t>
            </a:r>
            <a:r>
              <a:rPr lang="en-US" sz="1900" dirty="0"/>
              <a:t> trimester pregnant women</a:t>
            </a:r>
          </a:p>
          <a:p>
            <a:pPr lvl="1"/>
            <a:r>
              <a:rPr lang="en-US" sz="1900" dirty="0"/>
              <a:t>147 3</a:t>
            </a:r>
            <a:r>
              <a:rPr lang="en-US" sz="1900" baseline="30000" dirty="0"/>
              <a:t>rd</a:t>
            </a:r>
            <a:r>
              <a:rPr lang="en-US" sz="1900" dirty="0"/>
              <a:t> trimester pregnant women</a:t>
            </a:r>
          </a:p>
          <a:p>
            <a:pPr lvl="1"/>
            <a:endParaRPr lang="en-US" sz="2100" dirty="0"/>
          </a:p>
          <a:p>
            <a:pPr marL="0" indent="0">
              <a:buNone/>
            </a:pPr>
            <a:r>
              <a:rPr lang="en-US" sz="2300" dirty="0"/>
              <a:t>Measurement methods </a:t>
            </a:r>
          </a:p>
          <a:p>
            <a:pPr lvl="1"/>
            <a:r>
              <a:rPr lang="en-US" sz="1900" dirty="0"/>
              <a:t>Roche </a:t>
            </a:r>
            <a:r>
              <a:rPr lang="en-US" sz="1900" dirty="0" err="1"/>
              <a:t>Elecsys</a:t>
            </a:r>
            <a:r>
              <a:rPr lang="en-US" sz="1900" dirty="0"/>
              <a:t>: TSH, FT4, TT4, thyroid </a:t>
            </a:r>
            <a:r>
              <a:rPr lang="en-US" sz="1900"/>
              <a:t>hormone uptake (T-Uptake)</a:t>
            </a:r>
            <a:endParaRPr lang="en-US" sz="1900" dirty="0"/>
          </a:p>
          <a:p>
            <a:pPr lvl="1"/>
            <a:r>
              <a:rPr lang="en-US" sz="1900" dirty="0"/>
              <a:t>Equilibrium dialysis(ED), LC-MS/MS: FT4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4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4223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FT4 Comparison: Automated Immunoassay vs ED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8181" y="5578728"/>
            <a:ext cx="684018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1</a:t>
            </a:r>
            <a:r>
              <a:rPr lang="en-US" dirty="0">
                <a:solidFill>
                  <a:srgbClr val="B11F24"/>
                </a:solidFill>
              </a:rPr>
              <a:t>. A) FT4 concentrations by method for </a:t>
            </a:r>
            <a:r>
              <a:rPr lang="en-US" dirty="0" err="1">
                <a:solidFill>
                  <a:srgbClr val="B11F24"/>
                </a:solidFill>
              </a:rPr>
              <a:t>nonpregnant</a:t>
            </a:r>
            <a:r>
              <a:rPr lang="en-US" dirty="0">
                <a:solidFill>
                  <a:srgbClr val="B11F24"/>
                </a:solidFill>
              </a:rPr>
              <a:t>, 1</a:t>
            </a:r>
            <a:r>
              <a:rPr lang="en-US" baseline="30000" dirty="0">
                <a:solidFill>
                  <a:srgbClr val="B11F24"/>
                </a:solidFill>
              </a:rPr>
              <a:t>st</a:t>
            </a:r>
            <a:r>
              <a:rPr lang="en-US" dirty="0">
                <a:solidFill>
                  <a:srgbClr val="B11F24"/>
                </a:solidFill>
              </a:rPr>
              <a:t> and 3</a:t>
            </a:r>
            <a:r>
              <a:rPr lang="en-US" baseline="30000" dirty="0">
                <a:solidFill>
                  <a:srgbClr val="B11F24"/>
                </a:solidFill>
              </a:rPr>
              <a:t>rd</a:t>
            </a:r>
            <a:r>
              <a:rPr lang="en-US" dirty="0">
                <a:solidFill>
                  <a:srgbClr val="B11F24"/>
                </a:solidFill>
              </a:rPr>
              <a:t> trimester specimens. B) Percent bias (</a:t>
            </a:r>
            <a:r>
              <a:rPr lang="en-US" dirty="0" err="1">
                <a:solidFill>
                  <a:srgbClr val="B11F24"/>
                </a:solidFill>
              </a:rPr>
              <a:t>Cobas</a:t>
            </a:r>
            <a:r>
              <a:rPr lang="en-US" dirty="0">
                <a:solidFill>
                  <a:srgbClr val="B11F24"/>
                </a:solidFill>
              </a:rPr>
              <a:t>-ED)/ED.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50" y="836550"/>
            <a:ext cx="4161686" cy="4723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3508" y="2778034"/>
            <a:ext cx="4075612" cy="177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FT4 decreases with gestational age on both methods</a:t>
            </a:r>
          </a:p>
          <a:p>
            <a:endParaRPr lang="en-US" sz="1900" dirty="0"/>
          </a:p>
          <a:p>
            <a:r>
              <a:rPr lang="en-US" sz="1900" dirty="0"/>
              <a:t>Bias between methods consistent in NP, 1</a:t>
            </a:r>
            <a:r>
              <a:rPr lang="en-US" sz="1900" baseline="30000" dirty="0"/>
              <a:t>st</a:t>
            </a:r>
            <a:r>
              <a:rPr lang="en-US" sz="1900" dirty="0"/>
              <a:t>, 3</a:t>
            </a:r>
            <a:r>
              <a:rPr lang="en-US" sz="1900" baseline="30000" dirty="0"/>
              <a:t>rd</a:t>
            </a:r>
            <a:r>
              <a:rPr lang="en-US" sz="1900" dirty="0"/>
              <a:t> </a:t>
            </a:r>
          </a:p>
          <a:p>
            <a:endParaRPr lang="en-US" sz="1900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2" y="696003"/>
            <a:ext cx="88301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Thyroid Dynamics in Pregnancy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0229"/>
          <a:stretch/>
        </p:blipFill>
        <p:spPr>
          <a:xfrm>
            <a:off x="3629101" y="1250001"/>
            <a:ext cx="5306686" cy="44621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13508" y="1735006"/>
            <a:ext cx="3298174" cy="3492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TSH: decrease in 1</a:t>
            </a:r>
            <a:r>
              <a:rPr lang="en-US" sz="1900" baseline="30000" dirty="0"/>
              <a:t>st</a:t>
            </a:r>
            <a:r>
              <a:rPr lang="en-US" sz="1900" dirty="0"/>
              <a:t> trimester followed by increase at term</a:t>
            </a:r>
          </a:p>
          <a:p>
            <a:endParaRPr lang="en-US" sz="1900" dirty="0"/>
          </a:p>
          <a:p>
            <a:r>
              <a:rPr lang="en-US" sz="1900" dirty="0"/>
              <a:t>FT4: gradual decrease throughout gestation</a:t>
            </a:r>
          </a:p>
          <a:p>
            <a:endParaRPr lang="en-US" sz="1900" dirty="0"/>
          </a:p>
          <a:p>
            <a:r>
              <a:rPr lang="en-US" sz="1900" dirty="0"/>
              <a:t>FTI: modest increase in 1</a:t>
            </a:r>
            <a:r>
              <a:rPr lang="en-US" sz="1900" baseline="30000" dirty="0"/>
              <a:t>st</a:t>
            </a:r>
            <a:r>
              <a:rPr lang="en-US" sz="1900" dirty="0"/>
              <a:t>, no change in 2</a:t>
            </a:r>
            <a:r>
              <a:rPr lang="en-US" sz="1900" baseline="30000" dirty="0"/>
              <a:t>nd</a:t>
            </a:r>
            <a:r>
              <a:rPr lang="en-US" sz="1900" dirty="0"/>
              <a:t> or 3</a:t>
            </a:r>
            <a:r>
              <a:rPr lang="en-US" sz="1900" baseline="30000" dirty="0"/>
              <a:t>rd</a:t>
            </a:r>
            <a:r>
              <a:rPr lang="en-US" sz="1900" dirty="0"/>
              <a:t> </a:t>
            </a:r>
          </a:p>
          <a:p>
            <a:endParaRPr lang="en-US" sz="1900" dirty="0"/>
          </a:p>
          <a:p>
            <a:r>
              <a:rPr lang="en-US" sz="1900" dirty="0"/>
              <a:t>Q: How do you interpret the pattern of increasing TSH and decreasing FT4 at term?</a:t>
            </a:r>
          </a:p>
          <a:p>
            <a:endParaRPr lang="en-US" sz="1900" dirty="0"/>
          </a:p>
          <a:p>
            <a:pPr lvl="1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78181" y="5809635"/>
            <a:ext cx="684018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2</a:t>
            </a:r>
            <a:r>
              <a:rPr lang="en-US" dirty="0">
                <a:solidFill>
                  <a:srgbClr val="B11F24"/>
                </a:solidFill>
              </a:rPr>
              <a:t>. Thyroid </a:t>
            </a:r>
            <a:r>
              <a:rPr lang="en-US" dirty="0" err="1">
                <a:solidFill>
                  <a:srgbClr val="B11F24"/>
                </a:solidFill>
              </a:rPr>
              <a:t>analytes</a:t>
            </a:r>
            <a:r>
              <a:rPr lang="en-US" dirty="0">
                <a:solidFill>
                  <a:srgbClr val="B11F24"/>
                </a:solidFill>
              </a:rPr>
              <a:t> in </a:t>
            </a:r>
            <a:r>
              <a:rPr lang="en-US" dirty="0" err="1">
                <a:solidFill>
                  <a:srgbClr val="B11F24"/>
                </a:solidFill>
              </a:rPr>
              <a:t>nonpregnant</a:t>
            </a:r>
            <a:r>
              <a:rPr lang="en-US" dirty="0">
                <a:solidFill>
                  <a:srgbClr val="B11F24"/>
                </a:solidFill>
              </a:rPr>
              <a:t> and pregnant women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5184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3" y="696003"/>
            <a:ext cx="8752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Thyroid Dynamics in Pregnancy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8181" y="5354913"/>
            <a:ext cx="6840188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2 (continued)</a:t>
            </a:r>
            <a:r>
              <a:rPr lang="en-US" dirty="0">
                <a:solidFill>
                  <a:srgbClr val="B11F24"/>
                </a:solidFill>
              </a:rPr>
              <a:t>. Thyroid </a:t>
            </a:r>
            <a:r>
              <a:rPr lang="en-US" dirty="0" err="1">
                <a:solidFill>
                  <a:srgbClr val="B11F24"/>
                </a:solidFill>
              </a:rPr>
              <a:t>analytes</a:t>
            </a:r>
            <a:r>
              <a:rPr lang="en-US" dirty="0">
                <a:solidFill>
                  <a:srgbClr val="B11F24"/>
                </a:solidFill>
              </a:rPr>
              <a:t> in </a:t>
            </a:r>
            <a:r>
              <a:rPr lang="en-US" dirty="0" err="1">
                <a:solidFill>
                  <a:srgbClr val="B11F24"/>
                </a:solidFill>
              </a:rPr>
              <a:t>nonpregnant</a:t>
            </a:r>
            <a:r>
              <a:rPr lang="en-US" dirty="0">
                <a:solidFill>
                  <a:srgbClr val="B11F24"/>
                </a:solidFill>
              </a:rPr>
              <a:t> and pregnant women. TT4: dashed lines represent 1.5x the </a:t>
            </a:r>
            <a:r>
              <a:rPr lang="en-US" dirty="0" err="1">
                <a:solidFill>
                  <a:srgbClr val="B11F24"/>
                </a:solidFill>
              </a:rPr>
              <a:t>nonpregnant</a:t>
            </a:r>
            <a:r>
              <a:rPr lang="en-US" dirty="0">
                <a:solidFill>
                  <a:srgbClr val="B11F24"/>
                </a:solidFill>
              </a:rPr>
              <a:t> reference interval.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9888"/>
          <a:stretch/>
        </p:blipFill>
        <p:spPr>
          <a:xfrm>
            <a:off x="3629101" y="1916220"/>
            <a:ext cx="5306686" cy="2994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3508" y="2456817"/>
            <a:ext cx="3298174" cy="144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TT4 and T-Uptake: increase in 1</a:t>
            </a:r>
            <a:r>
              <a:rPr lang="en-US" sz="1900" baseline="30000" dirty="0"/>
              <a:t>st</a:t>
            </a:r>
            <a:r>
              <a:rPr lang="en-US" sz="1900" dirty="0"/>
              <a:t> trimester, further increase to plateau in 2</a:t>
            </a:r>
            <a:r>
              <a:rPr lang="en-US" sz="1900" baseline="30000" dirty="0"/>
              <a:t>nd</a:t>
            </a:r>
            <a:r>
              <a:rPr lang="en-US" sz="1900" dirty="0"/>
              <a:t> and 3</a:t>
            </a:r>
            <a:r>
              <a:rPr lang="en-US" sz="1900" baseline="30000" dirty="0"/>
              <a:t>rd</a:t>
            </a:r>
            <a:r>
              <a:rPr lang="en-US" sz="1900" dirty="0"/>
              <a:t> </a:t>
            </a:r>
          </a:p>
          <a:p>
            <a:endParaRPr lang="en-US" sz="1900" dirty="0"/>
          </a:p>
          <a:p>
            <a:endParaRPr lang="en-US" sz="19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1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3" y="696003"/>
            <a:ext cx="8438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Performance of </a:t>
            </a:r>
            <a:r>
              <a:rPr lang="en-US" sz="3000" b="1" dirty="0" err="1">
                <a:latin typeface="+mj-lt"/>
              </a:rPr>
              <a:t>Nonpregnant</a:t>
            </a:r>
            <a:r>
              <a:rPr lang="en-US" sz="3000" b="1" dirty="0">
                <a:latin typeface="+mj-lt"/>
              </a:rPr>
              <a:t> and Trimester-Specific Reference Intervals for FTI and TSH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8181" y="5350113"/>
            <a:ext cx="6840188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2</a:t>
            </a:r>
            <a:r>
              <a:rPr lang="en-US" dirty="0">
                <a:solidFill>
                  <a:srgbClr val="B11F24"/>
                </a:solidFill>
              </a:rPr>
              <a:t>. Application of three reference intervals to FTI and TSH results. The number of values outside the reference interval are indicated.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95" y="1835111"/>
            <a:ext cx="7877163" cy="33915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468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795</Words>
  <Application>Microsoft Office PowerPoint</Application>
  <PresentationFormat>On-screen Show 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Introduction</vt:lpstr>
      <vt:lpstr>Questions to Consider</vt:lpstr>
      <vt:lpstr>Materials and Methods</vt:lpstr>
      <vt:lpstr>PowerPoint Presentation</vt:lpstr>
      <vt:lpstr>PowerPoint Presentation</vt:lpstr>
      <vt:lpstr>PowerPoint Presentation</vt:lpstr>
      <vt:lpstr>PowerPoint Presentation</vt:lpstr>
      <vt:lpstr>Results Summary</vt:lpstr>
      <vt:lpstr>Questions for Discussion</vt:lpstr>
      <vt:lpstr>Discussion</vt:lpstr>
      <vt:lpstr>Discussion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223</cp:revision>
  <dcterms:created xsi:type="dcterms:W3CDTF">2014-07-07T15:02:10Z</dcterms:created>
  <dcterms:modified xsi:type="dcterms:W3CDTF">2021-05-26T12:55:39Z</dcterms:modified>
</cp:coreProperties>
</file>