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0" r:id="rId2"/>
    <p:sldId id="265" r:id="rId3"/>
    <p:sldId id="270" r:id="rId4"/>
    <p:sldId id="284" r:id="rId5"/>
    <p:sldId id="286" r:id="rId6"/>
    <p:sldId id="287" r:id="rId7"/>
    <p:sldId id="278" r:id="rId8"/>
    <p:sldId id="290" r:id="rId9"/>
    <p:sldId id="279" r:id="rId10"/>
    <p:sldId id="281" r:id="rId11"/>
    <p:sldId id="282" r:id="rId12"/>
    <p:sldId id="266" r:id="rId13"/>
    <p:sldId id="283" r:id="rId14"/>
    <p:sldId id="276" r:id="rId15"/>
    <p:sldId id="289" r:id="rId16"/>
    <p:sldId id="26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6"/>
    <p:restoredTop sz="94660"/>
  </p:normalViewPr>
  <p:slideViewPr>
    <p:cSldViewPr snapToGrid="0" snapToObjects="1">
      <p:cViewPr varScale="1">
        <p:scale>
          <a:sx n="67" d="100"/>
          <a:sy n="67" d="100"/>
        </p:scale>
        <p:origin x="1468" y="4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4/7/2021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4/7/2021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43000" y="685800"/>
            <a:ext cx="4572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BCF8BBE-5964-3B4B-9F39-2C8B2758F633}" type="slidenum">
              <a:rPr lang="en-US" smtClean="0"/>
              <a:pPr/>
              <a:t>2</a:t>
            </a:fld>
            <a:endParaRPr lang="en-US"/>
          </a:p>
        </p:txBody>
      </p:sp>
    </p:spTree>
    <p:extLst>
      <p:ext uri="{BB962C8B-B14F-4D97-AF65-F5344CB8AC3E}">
        <p14:creationId xmlns:p14="http://schemas.microsoft.com/office/powerpoint/2010/main" val="394691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43000" y="685800"/>
            <a:ext cx="4572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BCF8BBE-5964-3B4B-9F39-2C8B2758F633}" type="slidenum">
              <a:rPr lang="en-US" smtClean="0"/>
              <a:pPr/>
              <a:t>15</a:t>
            </a:fld>
            <a:endParaRPr lang="en-US"/>
          </a:p>
        </p:txBody>
      </p:sp>
    </p:spTree>
    <p:extLst>
      <p:ext uri="{BB962C8B-B14F-4D97-AF65-F5344CB8AC3E}">
        <p14:creationId xmlns:p14="http://schemas.microsoft.com/office/powerpoint/2010/main" val="237275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43000" y="685800"/>
            <a:ext cx="4572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BCF8BBE-5964-3B4B-9F39-2C8B2758F633}" type="slidenum">
              <a:rPr lang="en-US" smtClean="0"/>
              <a:pPr/>
              <a:t>3</a:t>
            </a:fld>
            <a:endParaRPr lang="en-US"/>
          </a:p>
        </p:txBody>
      </p:sp>
    </p:spTree>
    <p:extLst>
      <p:ext uri="{BB962C8B-B14F-4D97-AF65-F5344CB8AC3E}">
        <p14:creationId xmlns:p14="http://schemas.microsoft.com/office/powerpoint/2010/main" val="223315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43000" y="685800"/>
            <a:ext cx="4572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BCF8BBE-5964-3B4B-9F39-2C8B2758F633}" type="slidenum">
              <a:rPr lang="en-US" smtClean="0"/>
              <a:pPr/>
              <a:t>4</a:t>
            </a:fld>
            <a:endParaRPr lang="en-US"/>
          </a:p>
        </p:txBody>
      </p:sp>
    </p:spTree>
    <p:extLst>
      <p:ext uri="{BB962C8B-B14F-4D97-AF65-F5344CB8AC3E}">
        <p14:creationId xmlns:p14="http://schemas.microsoft.com/office/powerpoint/2010/main" val="181884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43000" y="685800"/>
            <a:ext cx="4572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BCF8BBE-5964-3B4B-9F39-2C8B2758F633}" type="slidenum">
              <a:rPr lang="en-US" smtClean="0"/>
              <a:pPr/>
              <a:t>5</a:t>
            </a:fld>
            <a:endParaRPr lang="en-US"/>
          </a:p>
        </p:txBody>
      </p:sp>
    </p:spTree>
    <p:extLst>
      <p:ext uri="{BB962C8B-B14F-4D97-AF65-F5344CB8AC3E}">
        <p14:creationId xmlns:p14="http://schemas.microsoft.com/office/powerpoint/2010/main" val="260990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43000" y="685800"/>
            <a:ext cx="4572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BCF8BBE-5964-3B4B-9F39-2C8B2758F633}" type="slidenum">
              <a:rPr lang="en-US" smtClean="0"/>
              <a:pPr/>
              <a:t>6</a:t>
            </a:fld>
            <a:endParaRPr lang="en-US"/>
          </a:p>
        </p:txBody>
      </p:sp>
    </p:spTree>
    <p:extLst>
      <p:ext uri="{BB962C8B-B14F-4D97-AF65-F5344CB8AC3E}">
        <p14:creationId xmlns:p14="http://schemas.microsoft.com/office/powerpoint/2010/main" val="56098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43000" y="685800"/>
            <a:ext cx="4572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BCF8BBE-5964-3B4B-9F39-2C8B2758F633}" type="slidenum">
              <a:rPr lang="en-US" smtClean="0"/>
              <a:pPr/>
              <a:t>7</a:t>
            </a:fld>
            <a:endParaRPr lang="en-US"/>
          </a:p>
        </p:txBody>
      </p:sp>
    </p:spTree>
    <p:extLst>
      <p:ext uri="{BB962C8B-B14F-4D97-AF65-F5344CB8AC3E}">
        <p14:creationId xmlns:p14="http://schemas.microsoft.com/office/powerpoint/2010/main" val="295583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43000" y="685800"/>
            <a:ext cx="4572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BCF8BBE-5964-3B4B-9F39-2C8B2758F633}" type="slidenum">
              <a:rPr lang="en-US" smtClean="0"/>
              <a:pPr/>
              <a:t>8</a:t>
            </a:fld>
            <a:endParaRPr lang="en-US"/>
          </a:p>
        </p:txBody>
      </p:sp>
    </p:spTree>
    <p:extLst>
      <p:ext uri="{BB962C8B-B14F-4D97-AF65-F5344CB8AC3E}">
        <p14:creationId xmlns:p14="http://schemas.microsoft.com/office/powerpoint/2010/main" val="370702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43000" y="685800"/>
            <a:ext cx="4572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BCF8BBE-5964-3B4B-9F39-2C8B2758F633}" type="slidenum">
              <a:rPr lang="en-US" smtClean="0"/>
              <a:pPr/>
              <a:t>12</a:t>
            </a:fld>
            <a:endParaRPr lang="en-US"/>
          </a:p>
        </p:txBody>
      </p:sp>
    </p:spTree>
    <p:extLst>
      <p:ext uri="{BB962C8B-B14F-4D97-AF65-F5344CB8AC3E}">
        <p14:creationId xmlns:p14="http://schemas.microsoft.com/office/powerpoint/2010/main" val="337561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43000" y="685800"/>
            <a:ext cx="4572000" cy="3429000"/>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BCF8BBE-5964-3B4B-9F39-2C8B2758F633}" type="slidenum">
              <a:rPr lang="en-US" smtClean="0"/>
              <a:pPr/>
              <a:t>14</a:t>
            </a:fld>
            <a:endParaRPr lang="en-US"/>
          </a:p>
        </p:txBody>
      </p:sp>
    </p:spTree>
    <p:extLst>
      <p:ext uri="{BB962C8B-B14F-4D97-AF65-F5344CB8AC3E}">
        <p14:creationId xmlns:p14="http://schemas.microsoft.com/office/powerpoint/2010/main" val="3083450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i.org/10.1093/clinchem/hvaa24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3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buNone/>
            </a:pPr>
            <a:r>
              <a:rPr lang="en-US" sz="7400" b="1" dirty="0"/>
              <a:t>Circular RNA Sequencing of Maternal Platelets: A Novel Tool for the Identification of Pregnancy-Specific Biomarkers</a:t>
            </a:r>
          </a:p>
          <a:p>
            <a:pPr marL="0" indent="0">
              <a:buNone/>
            </a:pPr>
            <a:endParaRPr lang="en-US" sz="4200" dirty="0"/>
          </a:p>
          <a:p>
            <a:pPr marL="0" indent="0">
              <a:buNone/>
            </a:pPr>
            <a:r>
              <a:rPr lang="en-US" sz="5500" dirty="0">
                <a:latin typeface="Arial" pitchFamily="34" charset="0"/>
                <a:cs typeface="Arial" pitchFamily="34" charset="0"/>
              </a:rPr>
              <a:t>C.B. </a:t>
            </a:r>
            <a:r>
              <a:rPr lang="en-US" sz="5500" dirty="0" err="1">
                <a:latin typeface="Arial" pitchFamily="34" charset="0"/>
                <a:cs typeface="Arial" pitchFamily="34" charset="0"/>
              </a:rPr>
              <a:t>Oudejans</a:t>
            </a:r>
            <a:r>
              <a:rPr lang="en-US" sz="5500" dirty="0">
                <a:latin typeface="Arial" pitchFamily="34" charset="0"/>
                <a:cs typeface="Arial" pitchFamily="34" charset="0"/>
              </a:rPr>
              <a:t>, V. </a:t>
            </a:r>
            <a:r>
              <a:rPr lang="en-US" sz="5500" dirty="0" err="1">
                <a:latin typeface="Arial" pitchFamily="34" charset="0"/>
                <a:cs typeface="Arial" pitchFamily="34" charset="0"/>
              </a:rPr>
              <a:t>Manders</a:t>
            </a:r>
            <a:r>
              <a:rPr lang="en-US" sz="5500" dirty="0">
                <a:latin typeface="Arial" pitchFamily="34" charset="0"/>
                <a:cs typeface="Arial" pitchFamily="34" charset="0"/>
              </a:rPr>
              <a:t>, A. Visser, R. </a:t>
            </a:r>
            <a:r>
              <a:rPr lang="en-US" sz="5500" dirty="0" err="1">
                <a:latin typeface="Arial" pitchFamily="34" charset="0"/>
                <a:cs typeface="Arial" pitchFamily="34" charset="0"/>
              </a:rPr>
              <a:t>Keijser</a:t>
            </a:r>
            <a:r>
              <a:rPr lang="en-US" sz="5500" dirty="0">
                <a:latin typeface="Arial" pitchFamily="34" charset="0"/>
                <a:cs typeface="Arial" pitchFamily="34" charset="0"/>
              </a:rPr>
              <a:t>, N. Min, A. </a:t>
            </a:r>
            <a:r>
              <a:rPr lang="en-US" sz="5500" dirty="0" err="1">
                <a:latin typeface="Arial" pitchFamily="34" charset="0"/>
                <a:cs typeface="Arial" pitchFamily="34" charset="0"/>
              </a:rPr>
              <a:t>Poutsma</a:t>
            </a:r>
            <a:r>
              <a:rPr lang="en-US" sz="5500" dirty="0">
                <a:latin typeface="Arial" pitchFamily="34" charset="0"/>
                <a:cs typeface="Arial" pitchFamily="34" charset="0"/>
              </a:rPr>
              <a:t>, J. Mulders, T. Van den </a:t>
            </a:r>
            <a:r>
              <a:rPr lang="en-US" sz="5500" dirty="0" err="1">
                <a:latin typeface="Arial" pitchFamily="34" charset="0"/>
                <a:cs typeface="Arial" pitchFamily="34" charset="0"/>
              </a:rPr>
              <a:t>Berkmortel</a:t>
            </a:r>
            <a:r>
              <a:rPr lang="en-US" sz="5500" dirty="0">
                <a:latin typeface="Arial" pitchFamily="34" charset="0"/>
                <a:cs typeface="Arial" pitchFamily="34" charset="0"/>
              </a:rPr>
              <a:t>, D. </a:t>
            </a:r>
            <a:r>
              <a:rPr lang="en-US" sz="5500" dirty="0" err="1">
                <a:latin typeface="Arial" pitchFamily="34" charset="0"/>
                <a:cs typeface="Arial" pitchFamily="34" charset="0"/>
              </a:rPr>
              <a:t>Wigman</a:t>
            </a:r>
            <a:r>
              <a:rPr lang="en-US" sz="5500" dirty="0">
                <a:latin typeface="Arial" pitchFamily="34" charset="0"/>
                <a:cs typeface="Arial" pitchFamily="34" charset="0"/>
              </a:rPr>
              <a:t>, B. </a:t>
            </a:r>
            <a:r>
              <a:rPr lang="en-US" sz="5500" dirty="0" err="1">
                <a:latin typeface="Arial" pitchFamily="34" charset="0"/>
                <a:cs typeface="Arial" pitchFamily="34" charset="0"/>
              </a:rPr>
              <a:t>Blanken</a:t>
            </a:r>
            <a:r>
              <a:rPr lang="en-US" sz="5500" dirty="0">
                <a:latin typeface="Arial" pitchFamily="34" charset="0"/>
                <a:cs typeface="Arial" pitchFamily="34" charset="0"/>
              </a:rPr>
              <a:t>, A. </a:t>
            </a:r>
            <a:r>
              <a:rPr lang="en-US" sz="5500" dirty="0" err="1">
                <a:latin typeface="Arial" pitchFamily="34" charset="0"/>
                <a:cs typeface="Arial" pitchFamily="34" charset="0"/>
              </a:rPr>
              <a:t>Jongejan</a:t>
            </a:r>
            <a:r>
              <a:rPr lang="en-US" sz="5500" dirty="0">
                <a:latin typeface="Arial" pitchFamily="34" charset="0"/>
                <a:cs typeface="Arial" pitchFamily="34" charset="0"/>
              </a:rPr>
              <a:t>, E. </a:t>
            </a:r>
            <a:r>
              <a:rPr lang="en-US" sz="5500" dirty="0" err="1">
                <a:latin typeface="Arial" pitchFamily="34" charset="0"/>
                <a:cs typeface="Arial" pitchFamily="34" charset="0"/>
              </a:rPr>
              <a:t>Pajkrt</a:t>
            </a:r>
            <a:r>
              <a:rPr lang="en-US" sz="5500" dirty="0">
                <a:latin typeface="Arial" pitchFamily="34" charset="0"/>
                <a:cs typeface="Arial" pitchFamily="34" charset="0"/>
              </a:rPr>
              <a:t>, M. de Boer, E.A. </a:t>
            </a:r>
            <a:r>
              <a:rPr lang="en-US" sz="5500" dirty="0" err="1">
                <a:latin typeface="Arial" pitchFamily="34" charset="0"/>
                <a:cs typeface="Arial" pitchFamily="34" charset="0"/>
              </a:rPr>
              <a:t>Sistermans</a:t>
            </a:r>
            <a:r>
              <a:rPr lang="en-US" sz="5500" dirty="0">
                <a:latin typeface="Arial" pitchFamily="34" charset="0"/>
                <a:cs typeface="Arial" pitchFamily="34" charset="0"/>
              </a:rPr>
              <a:t>, D. Sie, M.G. Best, T. </a:t>
            </a:r>
            <a:r>
              <a:rPr lang="en-US" sz="5500" dirty="0" err="1">
                <a:latin typeface="Arial" pitchFamily="34" charset="0"/>
                <a:cs typeface="Arial" pitchFamily="34" charset="0"/>
              </a:rPr>
              <a:t>Wurdinger</a:t>
            </a:r>
            <a:r>
              <a:rPr lang="en-US" sz="5500" dirty="0">
                <a:latin typeface="Arial" pitchFamily="34" charset="0"/>
                <a:cs typeface="Arial" pitchFamily="34" charset="0"/>
              </a:rPr>
              <a:t>, G. </a:t>
            </a:r>
            <a:r>
              <a:rPr lang="en-US" sz="5500" dirty="0" err="1">
                <a:latin typeface="Arial" pitchFamily="34" charset="0"/>
                <a:cs typeface="Arial" pitchFamily="34" charset="0"/>
              </a:rPr>
              <a:t>Afink</a:t>
            </a:r>
            <a:r>
              <a:rPr lang="en-US" sz="5500" dirty="0">
                <a:latin typeface="Arial" pitchFamily="34" charset="0"/>
                <a:cs typeface="Arial" pitchFamily="34" charset="0"/>
              </a:rPr>
              <a:t>  </a:t>
            </a:r>
          </a:p>
          <a:p>
            <a:pPr marL="0" indent="0">
              <a:buNone/>
            </a:pPr>
            <a:endParaRPr lang="en-US" sz="4200" dirty="0">
              <a:latin typeface="Arial" pitchFamily="34" charset="0"/>
              <a:cs typeface="Arial" pitchFamily="34" charset="0"/>
            </a:endParaRPr>
          </a:p>
          <a:p>
            <a:pPr marL="0" indent="0">
              <a:buFont typeface="Arial" charset="0"/>
              <a:buNone/>
              <a:defRPr/>
            </a:pPr>
            <a:r>
              <a:rPr lang="en-US" sz="5500" dirty="0">
                <a:latin typeface="Arial" pitchFamily="34" charset="0"/>
                <a:cs typeface="Arial" pitchFamily="34" charset="0"/>
              </a:rPr>
              <a:t>March 2021</a:t>
            </a:r>
            <a:endParaRPr lang="en-US" sz="5500" dirty="0">
              <a:solidFill>
                <a:srgbClr val="C00000"/>
              </a:solidFill>
              <a:latin typeface="Arial" pitchFamily="34" charset="0"/>
              <a:cs typeface="Arial" pitchFamily="34" charset="0"/>
            </a:endParaRPr>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r>
              <a:rPr lang="en-US" sz="5500" dirty="0">
                <a:hlinkClick r:id="rId2"/>
              </a:rPr>
              <a:t>https://doi.org/10.1093/clinchem/hvaa249</a:t>
            </a:r>
            <a:r>
              <a:rPr lang="en-US" sz="5500" dirty="0"/>
              <a:t> </a:t>
            </a:r>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r>
              <a:rPr lang="en-US" sz="5500" dirty="0">
                <a:latin typeface="Arial" pitchFamily="34" charset="0"/>
                <a:cs typeface="Arial" pitchFamily="34" charset="0"/>
              </a:rPr>
              <a:t>© Copyright 2021 by the American Association for Clinical Chemistry</a:t>
            </a:r>
          </a:p>
        </p:txBody>
      </p:sp>
      <p:pic>
        <p:nvPicPr>
          <p:cNvPr id="5" name="Picture 4" descr="Application&#10;&#10;Description automatically generated">
            <a:extLst>
              <a:ext uri="{FF2B5EF4-FFF2-40B4-BE49-F238E27FC236}">
                <a16:creationId xmlns:a16="http://schemas.microsoft.com/office/drawing/2014/main" id="{2B2AF3C2-5A1C-4C8B-8694-B6CBDA05F079}"/>
              </a:ext>
            </a:extLst>
          </p:cNvPr>
          <p:cNvPicPr>
            <a:picLocks noChangeAspect="1"/>
          </p:cNvPicPr>
          <p:nvPr/>
        </p:nvPicPr>
        <p:blipFill>
          <a:blip r:embed="rId3"/>
          <a:stretch>
            <a:fillRect/>
          </a:stretch>
        </p:blipFill>
        <p:spPr>
          <a:xfrm>
            <a:off x="80359" y="1971072"/>
            <a:ext cx="3512729" cy="4708407"/>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26794-FFDC-2745-BC71-BDCCB755BF2F}"/>
              </a:ext>
            </a:extLst>
          </p:cNvPr>
          <p:cNvSpPr>
            <a:spLocks noGrp="1"/>
          </p:cNvSpPr>
          <p:nvPr>
            <p:ph type="sldNum" sz="quarter" idx="12"/>
          </p:nvPr>
        </p:nvSpPr>
        <p:spPr/>
        <p:txBody>
          <a:bodyPr/>
          <a:lstStyle/>
          <a:p>
            <a:fld id="{B897C2A1-9313-CA4F-AEA9-36A479C1E1AD}" type="slidenum">
              <a:rPr lang="en-US" smtClean="0"/>
              <a:pPr/>
              <a:t>10</a:t>
            </a:fld>
            <a:endParaRPr lang="en-US"/>
          </a:p>
        </p:txBody>
      </p:sp>
      <p:pic>
        <p:nvPicPr>
          <p:cNvPr id="5" name="Picture 4">
            <a:extLst>
              <a:ext uri="{FF2B5EF4-FFF2-40B4-BE49-F238E27FC236}">
                <a16:creationId xmlns:a16="http://schemas.microsoft.com/office/drawing/2014/main" id="{839B15BA-ECDF-D042-B354-2BF985AF27EF}"/>
              </a:ext>
            </a:extLst>
          </p:cNvPr>
          <p:cNvPicPr>
            <a:picLocks noChangeAspect="1"/>
          </p:cNvPicPr>
          <p:nvPr/>
        </p:nvPicPr>
        <p:blipFill>
          <a:blip r:embed="rId2"/>
          <a:stretch>
            <a:fillRect/>
          </a:stretch>
        </p:blipFill>
        <p:spPr>
          <a:xfrm>
            <a:off x="1332689" y="882244"/>
            <a:ext cx="6634535" cy="4524809"/>
          </a:xfrm>
          <a:prstGeom prst="rect">
            <a:avLst/>
          </a:prstGeom>
        </p:spPr>
      </p:pic>
    </p:spTree>
    <p:extLst>
      <p:ext uri="{BB962C8B-B14F-4D97-AF65-F5344CB8AC3E}">
        <p14:creationId xmlns:p14="http://schemas.microsoft.com/office/powerpoint/2010/main" val="3248158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26794-FFDC-2745-BC71-BDCCB755BF2F}"/>
              </a:ext>
            </a:extLst>
          </p:cNvPr>
          <p:cNvSpPr>
            <a:spLocks noGrp="1"/>
          </p:cNvSpPr>
          <p:nvPr>
            <p:ph type="sldNum" sz="quarter" idx="12"/>
          </p:nvPr>
        </p:nvSpPr>
        <p:spPr/>
        <p:txBody>
          <a:bodyPr/>
          <a:lstStyle/>
          <a:p>
            <a:fld id="{B897C2A1-9313-CA4F-AEA9-36A479C1E1AD}" type="slidenum">
              <a:rPr lang="en-US" smtClean="0"/>
              <a:pPr/>
              <a:t>11</a:t>
            </a:fld>
            <a:endParaRPr lang="en-US"/>
          </a:p>
        </p:txBody>
      </p:sp>
      <p:pic>
        <p:nvPicPr>
          <p:cNvPr id="3" name="Picture 2">
            <a:extLst>
              <a:ext uri="{FF2B5EF4-FFF2-40B4-BE49-F238E27FC236}">
                <a16:creationId xmlns:a16="http://schemas.microsoft.com/office/drawing/2014/main" id="{07BFD687-BC33-BF41-884F-8F784C5AB852}"/>
              </a:ext>
            </a:extLst>
          </p:cNvPr>
          <p:cNvPicPr>
            <a:picLocks noChangeAspect="1"/>
          </p:cNvPicPr>
          <p:nvPr/>
        </p:nvPicPr>
        <p:blipFill>
          <a:blip r:embed="rId2"/>
          <a:stretch>
            <a:fillRect/>
          </a:stretch>
        </p:blipFill>
        <p:spPr>
          <a:xfrm>
            <a:off x="2264198" y="606696"/>
            <a:ext cx="5355801" cy="5891381"/>
          </a:xfrm>
          <a:prstGeom prst="rect">
            <a:avLst/>
          </a:prstGeom>
        </p:spPr>
      </p:pic>
    </p:spTree>
    <p:extLst>
      <p:ext uri="{BB962C8B-B14F-4D97-AF65-F5344CB8AC3E}">
        <p14:creationId xmlns:p14="http://schemas.microsoft.com/office/powerpoint/2010/main" val="370360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384013"/>
            <a:ext cx="7250202" cy="747396"/>
          </a:xfrm>
        </p:spPr>
        <p:txBody>
          <a:bodyPr/>
          <a:lstStyle/>
          <a:p>
            <a:r>
              <a:rPr lang="en-US" dirty="0"/>
              <a:t>	  Results</a:t>
            </a:r>
          </a:p>
        </p:txBody>
      </p:sp>
      <p:sp>
        <p:nvSpPr>
          <p:cNvPr id="3" name="Content Placeholder 2"/>
          <p:cNvSpPr>
            <a:spLocks noGrp="1"/>
          </p:cNvSpPr>
          <p:nvPr>
            <p:ph idx="4294967295"/>
          </p:nvPr>
        </p:nvSpPr>
        <p:spPr>
          <a:xfrm>
            <a:off x="760021" y="1087120"/>
            <a:ext cx="7793356" cy="4765040"/>
          </a:xfrm>
        </p:spPr>
        <p:txBody>
          <a:bodyPr>
            <a:normAutofit/>
          </a:bodyPr>
          <a:lstStyle/>
          <a:p>
            <a:pPr marL="0" indent="0">
              <a:buNone/>
            </a:pPr>
            <a:endParaRPr lang="en-GB" sz="2100"/>
          </a:p>
          <a:p>
            <a:pPr marL="0" indent="0">
              <a:buNone/>
            </a:pPr>
            <a:endParaRPr lang="en-GB" sz="2100"/>
          </a:p>
          <a:p>
            <a:pPr marL="0" indent="0">
              <a:buNone/>
            </a:pPr>
            <a:r>
              <a:rPr lang="en-GB" sz="2100"/>
              <a:t>Of the differentially expressed circRNAs with P values &lt;0.05, 41 circRNAs were upregulated (logFC &gt;2), and 52 circRNAs were downregulated (logFC less than -</a:t>
            </a:r>
            <a:r>
              <a:rPr lang="en-NL" sz="2100"/>
              <a:t>2) </a:t>
            </a:r>
            <a:r>
              <a:rPr lang="en-GB" sz="2100"/>
              <a:t>in first-trimester platelet RNA. </a:t>
            </a:r>
          </a:p>
          <a:p>
            <a:pPr marL="0" indent="0">
              <a:buNone/>
            </a:pPr>
            <a:endParaRPr lang="en-GB" sz="2100"/>
          </a:p>
          <a:p>
            <a:pPr marL="0" indent="0">
              <a:buNone/>
            </a:pPr>
            <a:r>
              <a:rPr lang="en-GB" sz="2100"/>
              <a:t>Of these, nuclear receptor-interacting protein1 circRNA covering exons 2 and 3 of the 5’-untranslated region was pregnancy specific with upregulation in first-trimester maternal platelets compared to nonpregnant controls (</a:t>
            </a:r>
            <a:r>
              <a:rPr lang="en-GB" sz="2100" b="1">
                <a:solidFill>
                  <a:srgbClr val="FF0000"/>
                </a:solidFill>
              </a:rPr>
              <a:t>Figure 4</a:t>
            </a:r>
            <a:r>
              <a:rPr lang="en-GB" sz="2100"/>
              <a:t>). </a:t>
            </a:r>
          </a:p>
          <a:p>
            <a:pPr marL="0" indent="0">
              <a:buNone/>
            </a:pPr>
            <a:endParaRPr lang="en-GB" sz="2100"/>
          </a:p>
          <a:p>
            <a:pPr marL="0" indent="0">
              <a:buNone/>
            </a:pPr>
            <a:r>
              <a:rPr lang="en-US" sz="2000" dirty="0"/>
              <a:t>				</a:t>
            </a:r>
            <a:endParaRPr lang="en-US" sz="2000" dirty="0">
              <a:solidFill>
                <a:schemeClr val="bg1"/>
              </a:solidFill>
              <a:highlight>
                <a:srgbClr val="B11F24"/>
              </a:highlight>
            </a:endParaRPr>
          </a:p>
        </p:txBody>
      </p:sp>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Tree>
    <p:extLst>
      <p:ext uri="{BB962C8B-B14F-4D97-AF65-F5344CB8AC3E}">
        <p14:creationId xmlns:p14="http://schemas.microsoft.com/office/powerpoint/2010/main" val="374487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26794-FFDC-2745-BC71-BDCCB755BF2F}"/>
              </a:ext>
            </a:extLst>
          </p:cNvPr>
          <p:cNvSpPr>
            <a:spLocks noGrp="1"/>
          </p:cNvSpPr>
          <p:nvPr>
            <p:ph type="sldNum" sz="quarter" idx="12"/>
          </p:nvPr>
        </p:nvSpPr>
        <p:spPr/>
        <p:txBody>
          <a:bodyPr/>
          <a:lstStyle/>
          <a:p>
            <a:fld id="{B897C2A1-9313-CA4F-AEA9-36A479C1E1AD}" type="slidenum">
              <a:rPr lang="en-US" smtClean="0"/>
              <a:pPr/>
              <a:t>13</a:t>
            </a:fld>
            <a:endParaRPr lang="en-US"/>
          </a:p>
        </p:txBody>
      </p:sp>
      <p:pic>
        <p:nvPicPr>
          <p:cNvPr id="4" name="Picture 3">
            <a:extLst>
              <a:ext uri="{FF2B5EF4-FFF2-40B4-BE49-F238E27FC236}">
                <a16:creationId xmlns:a16="http://schemas.microsoft.com/office/drawing/2014/main" id="{5AC98809-1003-474E-ACB0-265340948825}"/>
              </a:ext>
            </a:extLst>
          </p:cNvPr>
          <p:cNvPicPr>
            <a:picLocks noChangeAspect="1"/>
          </p:cNvPicPr>
          <p:nvPr/>
        </p:nvPicPr>
        <p:blipFill>
          <a:blip r:embed="rId2"/>
          <a:stretch>
            <a:fillRect/>
          </a:stretch>
        </p:blipFill>
        <p:spPr>
          <a:xfrm>
            <a:off x="237160" y="1450906"/>
            <a:ext cx="8174690" cy="3646387"/>
          </a:xfrm>
          <a:prstGeom prst="rect">
            <a:avLst/>
          </a:prstGeom>
        </p:spPr>
      </p:pic>
    </p:spTree>
    <p:extLst>
      <p:ext uri="{BB962C8B-B14F-4D97-AF65-F5344CB8AC3E}">
        <p14:creationId xmlns:p14="http://schemas.microsoft.com/office/powerpoint/2010/main" val="394235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	  Conclusion</a:t>
            </a:r>
          </a:p>
        </p:txBody>
      </p:sp>
      <p:sp>
        <p:nvSpPr>
          <p:cNvPr id="3" name="Content Placeholder 2"/>
          <p:cNvSpPr>
            <a:spLocks noGrp="1"/>
          </p:cNvSpPr>
          <p:nvPr>
            <p:ph idx="4294967295"/>
          </p:nvPr>
        </p:nvSpPr>
        <p:spPr>
          <a:xfrm>
            <a:off x="760021" y="1738128"/>
            <a:ext cx="7793356" cy="3794183"/>
          </a:xfrm>
        </p:spPr>
        <p:txBody>
          <a:bodyPr>
            <a:normAutofit/>
          </a:bodyPr>
          <a:lstStyle/>
          <a:p>
            <a:pPr marL="0" indent="0">
              <a:buNone/>
            </a:pPr>
            <a:r>
              <a:rPr lang="en-GB" sz="1900" dirty="0"/>
              <a:t>Circular RNA’s in first-trimester maternal platelets appear to be involved in the process of vascular wall modification by the invasive trophoblast.</a:t>
            </a:r>
          </a:p>
          <a:p>
            <a:pPr marL="0" indent="0">
              <a:buNone/>
            </a:pPr>
            <a:endParaRPr lang="en-GB" sz="1900" dirty="0"/>
          </a:p>
          <a:p>
            <a:pPr marL="0" indent="0">
              <a:buNone/>
            </a:pPr>
            <a:r>
              <a:rPr lang="en-GB" sz="1900" dirty="0" err="1"/>
              <a:t>CircRNA</a:t>
            </a:r>
            <a:r>
              <a:rPr lang="en-GB" sz="1900" dirty="0"/>
              <a:t> sequencing of first-trimester maternal platelets permits the identification of novel pregnancy-specific RNA biomarkers. </a:t>
            </a:r>
          </a:p>
          <a:p>
            <a:pPr marL="0" indent="0">
              <a:buNone/>
            </a:pPr>
            <a:endParaRPr lang="en-GB" sz="1900" dirty="0"/>
          </a:p>
          <a:p>
            <a:pPr marL="0" indent="0">
              <a:buNone/>
            </a:pPr>
            <a:r>
              <a:rPr lang="en-GB" sz="1900" dirty="0"/>
              <a:t>Future use could include the </a:t>
            </a:r>
            <a:r>
              <a:rPr lang="en-GB" sz="1900" dirty="0" err="1"/>
              <a:t>presymptomatic</a:t>
            </a:r>
            <a:r>
              <a:rPr lang="en-GB" sz="1900" dirty="0"/>
              <a:t> assessment of maternal and </a:t>
            </a:r>
            <a:r>
              <a:rPr lang="en-GB" sz="1900" dirty="0" err="1"/>
              <a:t>fetal</a:t>
            </a:r>
            <a:r>
              <a:rPr lang="en-GB" sz="1900" dirty="0"/>
              <a:t> well-being. </a:t>
            </a:r>
          </a:p>
          <a:p>
            <a:pPr marL="0" indent="0">
              <a:buNone/>
            </a:pPr>
            <a:endParaRPr lang="en-US" dirty="0"/>
          </a:p>
          <a:p>
            <a:pPr marL="0" indent="0">
              <a:buNone/>
            </a:pPr>
            <a:endParaRPr lang="en-US" dirty="0"/>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Tree>
    <p:extLst>
      <p:ext uri="{BB962C8B-B14F-4D97-AF65-F5344CB8AC3E}">
        <p14:creationId xmlns:p14="http://schemas.microsoft.com/office/powerpoint/2010/main" val="410614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	  Funding and acknowledgments</a:t>
            </a:r>
          </a:p>
        </p:txBody>
      </p:sp>
      <p:sp>
        <p:nvSpPr>
          <p:cNvPr id="3" name="Content Placeholder 2"/>
          <p:cNvSpPr>
            <a:spLocks noGrp="1"/>
          </p:cNvSpPr>
          <p:nvPr>
            <p:ph idx="4294967295"/>
          </p:nvPr>
        </p:nvSpPr>
        <p:spPr>
          <a:xfrm>
            <a:off x="779476" y="1261473"/>
            <a:ext cx="7793356" cy="3794183"/>
          </a:xfrm>
        </p:spPr>
        <p:txBody>
          <a:bodyPr>
            <a:normAutofit fontScale="92500" lnSpcReduction="10000"/>
          </a:bodyPr>
          <a:lstStyle/>
          <a:p>
            <a:pPr marL="0" indent="0">
              <a:buNone/>
            </a:pPr>
            <a:r>
              <a:rPr lang="en-GB" sz="1900"/>
              <a:t>V. Manders and N. Min were supported by an Alliance grant from the Amsterdam University Medical Centers, Hartwig Medical Foundation, Surf Cooperative, HPC Center of Expertise. Additional support was provided by a generous unrestricted grant from the Hartwig Medical Foundation. This work was partially carried out on the Dutch national e-infrastructure with the support of SURF Cooperative and local computational resources provided by the HPC Center of Expertise. </a:t>
            </a:r>
          </a:p>
          <a:p>
            <a:pPr marL="0" indent="0">
              <a:buNone/>
            </a:pPr>
            <a:endParaRPr lang="en-GB" sz="1900"/>
          </a:p>
          <a:p>
            <a:pPr marL="0" indent="0">
              <a:buNone/>
            </a:pPr>
            <a:r>
              <a:rPr lang="en-GB" sz="1900"/>
              <a:t>All patients and medical professionals are greatly thanked for their willingness and efforts. The support by the Core Facility Genomics of the Department of Clinical Genetics, Amsterdam University Medical Centers, and the technical assistance of Omar Michel are kindly acknowledged. Marianne Tam is thanked for editing. This work is dedicated to the loving memory of Ineta Aryani Satyanagara. </a:t>
            </a:r>
          </a:p>
          <a:p>
            <a:pPr marL="0" indent="0">
              <a:buNone/>
            </a:pPr>
            <a:endParaRPr lang="en-US" dirty="0"/>
          </a:p>
          <a:p>
            <a:pPr marL="0"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15</a:t>
            </a:fld>
            <a:endParaRPr lang="en-US"/>
          </a:p>
        </p:txBody>
      </p:sp>
    </p:spTree>
    <p:extLst>
      <p:ext uri="{BB962C8B-B14F-4D97-AF65-F5344CB8AC3E}">
        <p14:creationId xmlns:p14="http://schemas.microsoft.com/office/powerpoint/2010/main" val="391022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16</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normAutofit fontScale="90000"/>
          </a:bodyPr>
          <a:lstStyle/>
          <a:p>
            <a:r>
              <a:rPr lang="en-US" dirty="0"/>
              <a:t>	  Introduction</a:t>
            </a:r>
            <a:br>
              <a:rPr lang="en-US" dirty="0"/>
            </a:br>
            <a:endParaRPr lang="en-US" dirty="0"/>
          </a:p>
        </p:txBody>
      </p:sp>
      <p:sp>
        <p:nvSpPr>
          <p:cNvPr id="3" name="Content Placeholder 2"/>
          <p:cNvSpPr>
            <a:spLocks noGrp="1"/>
          </p:cNvSpPr>
          <p:nvPr>
            <p:ph idx="4294967295"/>
          </p:nvPr>
        </p:nvSpPr>
        <p:spPr>
          <a:xfrm>
            <a:off x="769748" y="1261473"/>
            <a:ext cx="7800319" cy="4205472"/>
          </a:xfrm>
        </p:spPr>
        <p:txBody>
          <a:bodyPr>
            <a:normAutofit fontScale="85000" lnSpcReduction="20000"/>
          </a:bodyPr>
          <a:lstStyle/>
          <a:p>
            <a:pPr marL="0" indent="0">
              <a:buNone/>
            </a:pPr>
            <a:endParaRPr lang="en-US" dirty="0"/>
          </a:p>
          <a:p>
            <a:pPr marL="0" indent="0">
              <a:buNone/>
            </a:pPr>
            <a:r>
              <a:rPr lang="en-US" dirty="0"/>
              <a:t>In the first trimester of pregnancy, the </a:t>
            </a:r>
            <a:r>
              <a:rPr lang="en-US" b="1" dirty="0"/>
              <a:t>maternal platele</a:t>
            </a:r>
            <a:r>
              <a:rPr lang="en-US" dirty="0"/>
              <a:t>t is directly involved in a positive feedback mechanism that facilitates i</a:t>
            </a:r>
            <a:r>
              <a:rPr lang="en-US" b="1" dirty="0"/>
              <a:t>nvasion</a:t>
            </a:r>
            <a:r>
              <a:rPr lang="en-US" dirty="0"/>
              <a:t> of the </a:t>
            </a:r>
            <a:r>
              <a:rPr lang="en-US" b="1" dirty="0"/>
              <a:t>extravillous trophoblast</a:t>
            </a:r>
            <a:r>
              <a:rPr lang="en-US" dirty="0"/>
              <a:t> into the </a:t>
            </a:r>
            <a:r>
              <a:rPr lang="en-US" b="1" dirty="0"/>
              <a:t>maternal spiral arteries</a:t>
            </a:r>
            <a:r>
              <a:rPr lang="en-US" dirty="0"/>
              <a:t>.</a:t>
            </a:r>
          </a:p>
          <a:p>
            <a:pPr marL="0" indent="0">
              <a:buNone/>
            </a:pPr>
            <a:endParaRPr lang="en-US" dirty="0"/>
          </a:p>
          <a:p>
            <a:pPr marL="0" indent="0">
              <a:buNone/>
            </a:pPr>
            <a:r>
              <a:rPr lang="en-US" dirty="0"/>
              <a:t>Dysfunctional trophoblast invasion with defective deep invasion is primordial in the etioloy of the ‘</a:t>
            </a:r>
            <a:r>
              <a:rPr lang="en-US" b="1" dirty="0"/>
              <a:t>great obstetrical syndromes</a:t>
            </a:r>
            <a:r>
              <a:rPr lang="en-US" dirty="0"/>
              <a:t>’.</a:t>
            </a:r>
          </a:p>
          <a:p>
            <a:pPr marL="0" indent="0">
              <a:buNone/>
            </a:pPr>
            <a:endParaRPr lang="en-US" dirty="0"/>
          </a:p>
          <a:p>
            <a:pPr marL="0" indent="0">
              <a:buNone/>
            </a:pPr>
            <a:r>
              <a:rPr lang="en-US" b="1" dirty="0">
                <a:solidFill>
                  <a:srgbClr val="FF0000"/>
                </a:solidFill>
              </a:rPr>
              <a:t>Study question: Which platelet molecules, if any, are involved in this process and are these pregnancy-specific?</a:t>
            </a:r>
          </a:p>
          <a:p>
            <a:pPr marL="0" indent="0">
              <a:buNone/>
            </a:pPr>
            <a:endParaRPr lang="en-US" dirty="0"/>
          </a:p>
          <a:p>
            <a:pPr marL="0" indent="0">
              <a:buNone/>
            </a:pPr>
            <a:r>
              <a:rPr lang="en-GB" dirty="0"/>
              <a:t>This proof-of-concept study, using transcriptome analysis of</a:t>
            </a:r>
            <a:r>
              <a:rPr lang="en-GB" b="1" dirty="0"/>
              <a:t> circular RNA</a:t>
            </a:r>
            <a:r>
              <a:rPr lang="en-GB" dirty="0"/>
              <a:t> (</a:t>
            </a:r>
            <a:r>
              <a:rPr lang="en-GB" b="1" dirty="0" err="1"/>
              <a:t>circRNA</a:t>
            </a:r>
            <a:r>
              <a:rPr lang="en-GB" dirty="0"/>
              <a:t>) following RNA sequencing of maternal platelets, tested whether pregnancy-specific </a:t>
            </a:r>
            <a:r>
              <a:rPr lang="en-GB" dirty="0" err="1"/>
              <a:t>circRNA</a:t>
            </a:r>
            <a:r>
              <a:rPr lang="en-GB" dirty="0"/>
              <a:t> markers could be identified in the first trimester of normal pregnancies. </a:t>
            </a:r>
          </a:p>
          <a:p>
            <a:pPr lvl="1"/>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Tree>
    <p:extLst>
      <p:ext uri="{BB962C8B-B14F-4D97-AF65-F5344CB8AC3E}">
        <p14:creationId xmlns:p14="http://schemas.microsoft.com/office/powerpoint/2010/main" val="164289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	  Materials and Methods </a:t>
            </a:r>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
        <p:nvSpPr>
          <p:cNvPr id="7" name="Rectangle 6">
            <a:extLst>
              <a:ext uri="{FF2B5EF4-FFF2-40B4-BE49-F238E27FC236}">
                <a16:creationId xmlns:a16="http://schemas.microsoft.com/office/drawing/2014/main" id="{B100D12C-08E3-9A48-96FD-43D26210867E}"/>
              </a:ext>
            </a:extLst>
          </p:cNvPr>
          <p:cNvSpPr/>
          <p:nvPr/>
        </p:nvSpPr>
        <p:spPr>
          <a:xfrm>
            <a:off x="729574" y="1784428"/>
            <a:ext cx="7928043" cy="2723823"/>
          </a:xfrm>
          <a:prstGeom prst="rect">
            <a:avLst/>
          </a:prstGeom>
        </p:spPr>
        <p:txBody>
          <a:bodyPr wrap="square">
            <a:spAutoFit/>
          </a:bodyPr>
          <a:lstStyle/>
          <a:p>
            <a:r>
              <a:rPr lang="en-GB" sz="1900" b="1">
                <a:effectLst/>
                <a:latin typeface="Arial" panose="020B0604020202020204" pitchFamily="34" charset="0"/>
                <a:cs typeface="Arial" panose="020B0604020202020204" pitchFamily="34" charset="0"/>
              </a:rPr>
              <a:t>STUDY POPULATION</a:t>
            </a:r>
          </a:p>
          <a:p>
            <a:r>
              <a:rPr lang="en-GB" sz="1900">
                <a:latin typeface="Arial" panose="020B0604020202020204" pitchFamily="34" charset="0"/>
                <a:cs typeface="Arial" panose="020B0604020202020204" pitchFamily="34" charset="0"/>
              </a:rPr>
              <a:t>The Noninvasive Prenatal Testing by RNA Sequencing (NIPTeR) study is a prospective multicenter study (NL48929.029.1). Participants were women attending the prenatal units of one of 3 hospitals (VU University Medical Center, Academic Medical Center, and OLVG Oost) in the greater Amsterdam region in the Netherlands. Inclusion criteria were an intact intrauterine pregnancy, confirmed by ultrasound within the 2 weeks before the blood sample was drawn, and gestational age between 9 + 0 and 13 + 6 weeks. </a:t>
            </a:r>
          </a:p>
        </p:txBody>
      </p:sp>
    </p:spTree>
    <p:extLst>
      <p:ext uri="{BB962C8B-B14F-4D97-AF65-F5344CB8AC3E}">
        <p14:creationId xmlns:p14="http://schemas.microsoft.com/office/powerpoint/2010/main" val="67322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	  Materials and Methods, continued </a:t>
            </a:r>
          </a:p>
        </p:txBody>
      </p:sp>
      <p:sp>
        <p:nvSpPr>
          <p:cNvPr id="3" name="Content Placeholder 2"/>
          <p:cNvSpPr>
            <a:spLocks noGrp="1"/>
          </p:cNvSpPr>
          <p:nvPr>
            <p:ph idx="4294967295"/>
          </p:nvPr>
        </p:nvSpPr>
        <p:spPr>
          <a:xfrm>
            <a:off x="818386" y="1401285"/>
            <a:ext cx="7868413" cy="5125975"/>
          </a:xfrm>
        </p:spPr>
        <p:txBody>
          <a:bodyPr>
            <a:noAutofit/>
          </a:bodyPr>
          <a:lstStyle/>
          <a:p>
            <a:pPr marL="0" indent="0">
              <a:buNone/>
            </a:pPr>
            <a:r>
              <a:rPr lang="en-GB" sz="1900" b="1" dirty="0"/>
              <a:t>SAMPLE PROCESSING </a:t>
            </a:r>
          </a:p>
          <a:p>
            <a:pPr marL="0" indent="0">
              <a:buNone/>
            </a:pPr>
            <a:r>
              <a:rPr lang="en-GB" sz="1900" dirty="0"/>
              <a:t>EDTA blood (4 x</a:t>
            </a:r>
            <a:r>
              <a:rPr lang="en-NL" sz="1900"/>
              <a:t> 6 </a:t>
            </a:r>
            <a:r>
              <a:rPr lang="en-GB" sz="1900" dirty="0"/>
              <a:t>mL) was stored at 4</a:t>
            </a:r>
            <a:r>
              <a:rPr lang="en-GB" sz="1900" baseline="30000" dirty="0"/>
              <a:t>o</a:t>
            </a:r>
            <a:r>
              <a:rPr lang="en-GB" sz="1900" dirty="0"/>
              <a:t>C and processed within 6h after collection using a triple-centrifugation step to obtain both plasma and platelet fractions from the same blood sample. After centrifugation for 20 min at 120g and 4</a:t>
            </a:r>
            <a:r>
              <a:rPr lang="en-GB" sz="1900" baseline="30000" dirty="0"/>
              <a:t>o</a:t>
            </a:r>
            <a:r>
              <a:rPr lang="en-GB" sz="1900" dirty="0"/>
              <a:t>C, platelet-rich plasma was collected and subjected to a second centrifugation step for 20 min at 360g and 4</a:t>
            </a:r>
            <a:r>
              <a:rPr lang="en-GB" sz="1900" baseline="30000" dirty="0"/>
              <a:t>o</a:t>
            </a:r>
            <a:r>
              <a:rPr lang="en-GB" sz="1900" dirty="0"/>
              <a:t>C. The supernatant plasma was carefully removed without disturbing the platelet pellet. The platelet pellet was resuspended in 120mL </a:t>
            </a:r>
            <a:r>
              <a:rPr lang="en-GB" sz="1900" dirty="0" err="1"/>
              <a:t>RNAlaterTM</a:t>
            </a:r>
            <a:r>
              <a:rPr lang="en-GB" sz="1900" dirty="0"/>
              <a:t> (AM7020; </a:t>
            </a:r>
            <a:r>
              <a:rPr lang="en-GB" sz="1900" dirty="0" err="1"/>
              <a:t>Thermo</a:t>
            </a:r>
            <a:r>
              <a:rPr lang="en-GB" sz="1900" dirty="0"/>
              <a:t> Fisher Scientific) and, following overnight storage at 4</a:t>
            </a:r>
            <a:r>
              <a:rPr lang="en-GB" sz="1900" baseline="30000" dirty="0"/>
              <a:t>o</a:t>
            </a:r>
            <a:r>
              <a:rPr lang="en-GB" sz="1900" dirty="0"/>
              <a:t>C, stored in a -</a:t>
            </a:r>
            <a:r>
              <a:rPr lang="en-NL" sz="1900"/>
              <a:t>80</a:t>
            </a:r>
            <a:r>
              <a:rPr lang="en-NL" sz="1900" baseline="30000"/>
              <a:t>o</a:t>
            </a:r>
            <a:r>
              <a:rPr lang="en-GB" sz="1900" dirty="0"/>
              <a:t>C freezer. </a:t>
            </a:r>
          </a:p>
          <a:p>
            <a:pPr marL="0" indent="0">
              <a:buNone/>
            </a:pPr>
            <a:r>
              <a:rPr lang="en-GB" sz="1900" b="1" dirty="0"/>
              <a:t>RNA ISOLATION </a:t>
            </a:r>
          </a:p>
          <a:p>
            <a:pPr marL="0" indent="0">
              <a:buNone/>
            </a:pPr>
            <a:r>
              <a:rPr lang="en-GB" sz="1900" dirty="0"/>
              <a:t>Total RNA was isolated from platelets using the </a:t>
            </a:r>
            <a:r>
              <a:rPr lang="en-GB" sz="1900" dirty="0" err="1"/>
              <a:t>QIAsymphony</a:t>
            </a:r>
            <a:r>
              <a:rPr lang="en-GB" sz="1900" dirty="0"/>
              <a:t> SP robot (Qiagen), according to the manufacturer’s instructions, with the exception that an on-column DNase step was included. For platelet RNA isolation, the “miRNA CT 400 V8” protocol was used. </a:t>
            </a:r>
          </a:p>
          <a:p>
            <a:pPr marL="0" indent="0">
              <a:buNone/>
            </a:pPr>
            <a:endParaRPr lang="en-GB" sz="19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Tree>
    <p:extLst>
      <p:ext uri="{BB962C8B-B14F-4D97-AF65-F5344CB8AC3E}">
        <p14:creationId xmlns:p14="http://schemas.microsoft.com/office/powerpoint/2010/main" val="210120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	  Materials and Methods, continued </a:t>
            </a:r>
          </a:p>
        </p:txBody>
      </p:sp>
      <p:sp>
        <p:nvSpPr>
          <p:cNvPr id="3" name="Content Placeholder 2"/>
          <p:cNvSpPr>
            <a:spLocks noGrp="1"/>
          </p:cNvSpPr>
          <p:nvPr>
            <p:ph idx="4294967295"/>
          </p:nvPr>
        </p:nvSpPr>
        <p:spPr>
          <a:xfrm>
            <a:off x="798931" y="1401285"/>
            <a:ext cx="7887869" cy="4398203"/>
          </a:xfrm>
        </p:spPr>
        <p:txBody>
          <a:bodyPr>
            <a:noAutofit/>
          </a:bodyPr>
          <a:lstStyle/>
          <a:p>
            <a:pPr marL="0" indent="0">
              <a:buNone/>
            </a:pPr>
            <a:r>
              <a:rPr lang="en-GB" sz="1900" b="1" dirty="0"/>
              <a:t>COMPLIMENTARY DNA LIBRARY CONSTRUCTION </a:t>
            </a:r>
          </a:p>
          <a:p>
            <a:pPr marL="0" indent="0">
              <a:buNone/>
            </a:pPr>
            <a:r>
              <a:rPr lang="en-GB" sz="1900" dirty="0"/>
              <a:t>Libraries of complimentary DNA (cDNA) were generated using the </a:t>
            </a:r>
            <a:r>
              <a:rPr lang="en-GB" sz="1900" dirty="0" err="1"/>
              <a:t>SMARTer</a:t>
            </a:r>
            <a:r>
              <a:rPr lang="en-GB" sz="1900" dirty="0"/>
              <a:t> Stranded Total RNA-</a:t>
            </a:r>
            <a:r>
              <a:rPr lang="en-GB" sz="1900" dirty="0" err="1"/>
              <a:t>Seq</a:t>
            </a:r>
            <a:r>
              <a:rPr lang="en-GB" sz="1900" dirty="0"/>
              <a:t> Kit (</a:t>
            </a:r>
            <a:r>
              <a:rPr lang="en-GB" sz="1900" dirty="0" err="1"/>
              <a:t>pico</a:t>
            </a:r>
            <a:r>
              <a:rPr lang="en-GB" sz="1900" dirty="0"/>
              <a:t> input mammalian, version 1 [</a:t>
            </a:r>
            <a:r>
              <a:rPr lang="en-GB" sz="1900" dirty="0" err="1"/>
              <a:t>cat.no</a:t>
            </a:r>
            <a:r>
              <a:rPr lang="en-GB" sz="1900" dirty="0"/>
              <a:t>. 635007], </a:t>
            </a:r>
            <a:r>
              <a:rPr lang="en-GB" sz="1900" dirty="0" err="1"/>
              <a:t>TakaraBio</a:t>
            </a:r>
            <a:r>
              <a:rPr lang="en-GB" sz="1900" dirty="0"/>
              <a:t>), according to the manufacturer’s instructions, except that the reverse primer was replaced with an N6-oligo primer lacking the oligo-dT primer. RNA input was 1 ng. RNA denaturation time for platelet samples was RNA Integrity Number value dependent (Agilent RNA 6000 Pico Kit). Final PCR amplification was done for 16 cycles. Ribosomal and mitochondrial cDNA was removed using </a:t>
            </a:r>
            <a:r>
              <a:rPr lang="en-GB" sz="1900" dirty="0" err="1"/>
              <a:t>ZapR</a:t>
            </a:r>
            <a:r>
              <a:rPr lang="en-GB" sz="1900" dirty="0"/>
              <a:t> treatment with R-probes. Purification was done with </a:t>
            </a:r>
            <a:r>
              <a:rPr lang="en-GB" sz="1900" dirty="0" err="1"/>
              <a:t>Agencourt</a:t>
            </a:r>
            <a:r>
              <a:rPr lang="en-GB" sz="1900" dirty="0"/>
              <a:t> </a:t>
            </a:r>
            <a:r>
              <a:rPr lang="en-GB" sz="1900" dirty="0" err="1"/>
              <a:t>AMPure</a:t>
            </a:r>
            <a:r>
              <a:rPr lang="en-GB" sz="1900" dirty="0"/>
              <a:t> XP beads (A63881; Beckman Coulter). Following bioanalyzer profiling, cDNA libraries were pooled in equimolar amounts (5 nm in 60 mL).</a:t>
            </a:r>
            <a:endParaRPr lang="en-GB"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Tree>
    <p:extLst>
      <p:ext uri="{BB962C8B-B14F-4D97-AF65-F5344CB8AC3E}">
        <p14:creationId xmlns:p14="http://schemas.microsoft.com/office/powerpoint/2010/main" val="1902675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	  Materials and Methods, continued </a:t>
            </a:r>
          </a:p>
        </p:txBody>
      </p:sp>
      <p:sp>
        <p:nvSpPr>
          <p:cNvPr id="3" name="Content Placeholder 2"/>
          <p:cNvSpPr>
            <a:spLocks noGrp="1"/>
          </p:cNvSpPr>
          <p:nvPr>
            <p:ph idx="4294967295"/>
          </p:nvPr>
        </p:nvSpPr>
        <p:spPr>
          <a:xfrm>
            <a:off x="817124" y="1254049"/>
            <a:ext cx="7823803" cy="5009243"/>
          </a:xfrm>
        </p:spPr>
        <p:txBody>
          <a:bodyPr>
            <a:noAutofit/>
          </a:bodyPr>
          <a:lstStyle/>
          <a:p>
            <a:pPr marL="0" indent="0">
              <a:buNone/>
            </a:pPr>
            <a:r>
              <a:rPr lang="en-GB" sz="1900" b="1"/>
              <a:t>RNA SEQUENCING </a:t>
            </a:r>
          </a:p>
          <a:p>
            <a:pPr marL="0" indent="0">
              <a:buNone/>
            </a:pPr>
            <a:r>
              <a:rPr lang="en-GB" sz="1900"/>
              <a:t>High-throughput sequencing (paired end) was performed on the HiSeq 4000 (Illumina) (2 x</a:t>
            </a:r>
            <a:r>
              <a:rPr lang="en-NL" sz="1900"/>
              <a:t>150 </a:t>
            </a:r>
            <a:r>
              <a:rPr lang="en-GB" sz="1900"/>
              <a:t>bp) using TruSeq chemistry (version 4) with 12 samples (dual index) per lane (12 plex). Index combinations were cho- sen according to the Illumina recommendations. PhiX was spiked at 5%. </a:t>
            </a:r>
          </a:p>
          <a:p>
            <a:pPr marL="0" indent="0">
              <a:buNone/>
            </a:pPr>
            <a:r>
              <a:rPr lang="en-GB" sz="1900" b="1"/>
              <a:t>CIRCRNA ANALYSIS </a:t>
            </a:r>
          </a:p>
          <a:p>
            <a:pPr marL="0" indent="0">
              <a:buNone/>
            </a:pPr>
            <a:r>
              <a:rPr lang="en-GB" sz="1900"/>
              <a:t>For circRNA analysis, unmapped sequences were retrieved from Hisat2-output (.sam files) using awk by selecting reads with sequence alignment map flags 73, 69, and 77 in read 1 and 133, 137, and 141 in read 2. </a:t>
            </a:r>
          </a:p>
          <a:p>
            <a:pPr marL="0" indent="0">
              <a:buNone/>
            </a:pPr>
            <a:r>
              <a:rPr lang="en-GB" sz="1900"/>
              <a:t>Differential transcript expression analysis of circRNAs, as predicted by Accurate CircRNA Finder Suite, CircRNA Identifier (version 2), and Known and Novel Isoform Explorer, was done using thromboSeq.R with variation of multiple settings. </a:t>
            </a:r>
          </a:p>
          <a:p>
            <a:pPr marL="0" indent="0">
              <a:buNone/>
            </a:pPr>
            <a:endParaRPr lang="en-GB" sz="1900"/>
          </a:p>
          <a:p>
            <a:pPr marL="0" indent="0">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Tree>
    <p:extLst>
      <p:ext uri="{BB962C8B-B14F-4D97-AF65-F5344CB8AC3E}">
        <p14:creationId xmlns:p14="http://schemas.microsoft.com/office/powerpoint/2010/main" val="1873902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	  Materials and Methods, continued  </a:t>
            </a:r>
          </a:p>
        </p:txBody>
      </p:sp>
      <p:sp>
        <p:nvSpPr>
          <p:cNvPr id="3" name="Content Placeholder 2"/>
          <p:cNvSpPr>
            <a:spLocks noGrp="1"/>
          </p:cNvSpPr>
          <p:nvPr>
            <p:ph idx="4294967295"/>
          </p:nvPr>
        </p:nvSpPr>
        <p:spPr>
          <a:xfrm>
            <a:off x="760021" y="1738128"/>
            <a:ext cx="7793356" cy="3794183"/>
          </a:xfrm>
        </p:spPr>
        <p:txBody>
          <a:bodyPr>
            <a:noAutofit/>
          </a:bodyPr>
          <a:lstStyle/>
          <a:p>
            <a:pPr marL="0" indent="0">
              <a:buNone/>
            </a:pPr>
            <a:endParaRPr lang="en-GB" sz="1900" b="1" dirty="0">
              <a:solidFill>
                <a:srgbClr val="FF0000"/>
              </a:solidFill>
            </a:endParaRPr>
          </a:p>
          <a:p>
            <a:pPr marL="0" indent="0">
              <a:buNone/>
            </a:pPr>
            <a:endParaRPr lang="en-GB" sz="1900" b="1" dirty="0">
              <a:solidFill>
                <a:srgbClr val="FF0000"/>
              </a:solidFill>
            </a:endParaRPr>
          </a:p>
          <a:p>
            <a:pPr marL="0" indent="0">
              <a:buNone/>
            </a:pPr>
            <a:r>
              <a:rPr lang="en-GB" sz="1900" b="1" dirty="0">
                <a:solidFill>
                  <a:srgbClr val="FF0000"/>
                </a:solidFill>
              </a:rPr>
              <a:t>Question: Which quality controls should be applied to assure that the approach used is solid and valid?</a:t>
            </a:r>
          </a:p>
          <a:p>
            <a:pPr marL="0" indent="0">
              <a:buNone/>
            </a:pPr>
            <a:endParaRPr lang="en-GB" sz="19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Tree>
    <p:extLst>
      <p:ext uri="{BB962C8B-B14F-4D97-AF65-F5344CB8AC3E}">
        <p14:creationId xmlns:p14="http://schemas.microsoft.com/office/powerpoint/2010/main" val="327708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	  Materials and Methods, continued  </a:t>
            </a:r>
          </a:p>
        </p:txBody>
      </p:sp>
      <p:sp>
        <p:nvSpPr>
          <p:cNvPr id="3" name="Content Placeholder 2"/>
          <p:cNvSpPr>
            <a:spLocks noGrp="1"/>
          </p:cNvSpPr>
          <p:nvPr>
            <p:ph idx="4294967295"/>
          </p:nvPr>
        </p:nvSpPr>
        <p:spPr>
          <a:xfrm>
            <a:off x="760021" y="1738128"/>
            <a:ext cx="7793356" cy="3794183"/>
          </a:xfrm>
        </p:spPr>
        <p:txBody>
          <a:bodyPr>
            <a:noAutofit/>
          </a:bodyPr>
          <a:lstStyle/>
          <a:p>
            <a:pPr marL="0" indent="0">
              <a:buNone/>
            </a:pPr>
            <a:r>
              <a:rPr lang="en-GB" sz="1900" b="1" dirty="0">
                <a:solidFill>
                  <a:srgbClr val="FF0000"/>
                </a:solidFill>
              </a:rPr>
              <a:t>Quality controls that could be applied to assure that the approach used is solid and valid</a:t>
            </a:r>
          </a:p>
          <a:p>
            <a:pPr marL="0" indent="0">
              <a:buNone/>
            </a:pPr>
            <a:endParaRPr lang="en-GB" sz="1900" dirty="0"/>
          </a:p>
          <a:p>
            <a:pPr marL="0" indent="0">
              <a:buNone/>
            </a:pPr>
            <a:r>
              <a:rPr lang="en-GB" sz="1900" dirty="0"/>
              <a:t>(a) De novo </a:t>
            </a:r>
            <a:r>
              <a:rPr lang="en-GB" sz="1900" dirty="0" err="1"/>
              <a:t>circRNA</a:t>
            </a:r>
            <a:r>
              <a:rPr lang="en-GB" sz="1900" dirty="0"/>
              <a:t> identification using the novel platelet-specific Plt-circR4 as a positive control (</a:t>
            </a:r>
            <a:r>
              <a:rPr lang="en-GB" sz="1900" b="1" dirty="0">
                <a:solidFill>
                  <a:srgbClr val="FF0000"/>
                </a:solidFill>
              </a:rPr>
              <a:t>Figures 1 and 2</a:t>
            </a:r>
            <a:r>
              <a:rPr lang="en-GB" sz="1900" dirty="0"/>
              <a:t>), </a:t>
            </a:r>
          </a:p>
          <a:p>
            <a:pPr marL="0" indent="0">
              <a:buNone/>
            </a:pPr>
            <a:r>
              <a:rPr lang="en-GB" sz="1900" dirty="0"/>
              <a:t>(b) Complete segregation of groups (pregnant vs nonpregnant) after heat map–dendrogram clustering (</a:t>
            </a:r>
            <a:r>
              <a:rPr lang="en-GB" sz="1900" b="1" dirty="0">
                <a:solidFill>
                  <a:srgbClr val="FF0000"/>
                </a:solidFill>
              </a:rPr>
              <a:t>Figure 3</a:t>
            </a:r>
            <a:r>
              <a:rPr lang="en-GB" sz="1900" dirty="0"/>
              <a:t>), </a:t>
            </a:r>
          </a:p>
          <a:p>
            <a:pPr marL="0" indent="0">
              <a:buNone/>
            </a:pPr>
            <a:r>
              <a:rPr lang="en-GB" sz="1900" dirty="0"/>
              <a:t>(c) Identification of pregnancy-specific </a:t>
            </a:r>
            <a:r>
              <a:rPr lang="en-GB" sz="1900" dirty="0" err="1"/>
              <a:t>circRNA</a:t>
            </a:r>
            <a:r>
              <a:rPr lang="en-GB" sz="1900" dirty="0"/>
              <a:t> markers at a false discovery rate &lt;0.05, and </a:t>
            </a:r>
          </a:p>
          <a:p>
            <a:pPr marL="0" indent="0">
              <a:buNone/>
            </a:pPr>
            <a:r>
              <a:rPr lang="en-GB" sz="1900" dirty="0"/>
              <a:t>(d) Confirmation of differentially expressed </a:t>
            </a:r>
            <a:r>
              <a:rPr lang="en-GB" sz="1900" dirty="0" err="1"/>
              <a:t>circRNA</a:t>
            </a:r>
            <a:r>
              <a:rPr lang="en-GB" sz="1900" dirty="0"/>
              <a:t> markers with a false discovery rate &lt;0.05 by an independent method, i.e., reverse transcription–quantitative PCR. </a:t>
            </a:r>
          </a:p>
          <a:p>
            <a:pPr marL="0" indent="0">
              <a:buNone/>
            </a:pPr>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spTree>
    <p:extLst>
      <p:ext uri="{BB962C8B-B14F-4D97-AF65-F5344CB8AC3E}">
        <p14:creationId xmlns:p14="http://schemas.microsoft.com/office/powerpoint/2010/main" val="110017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C7D36F-32FF-7B4F-AF0E-E7FA23AD3423}"/>
              </a:ext>
            </a:extLst>
          </p:cNvPr>
          <p:cNvSpPr>
            <a:spLocks noGrp="1"/>
          </p:cNvSpPr>
          <p:nvPr>
            <p:ph type="sldNum" sz="quarter" idx="12"/>
          </p:nvPr>
        </p:nvSpPr>
        <p:spPr/>
        <p:txBody>
          <a:bodyPr/>
          <a:lstStyle/>
          <a:p>
            <a:fld id="{B897C2A1-9313-CA4F-AEA9-36A479C1E1AD}" type="slidenum">
              <a:rPr lang="en-US" smtClean="0"/>
              <a:pPr/>
              <a:t>9</a:t>
            </a:fld>
            <a:endParaRPr lang="en-US"/>
          </a:p>
        </p:txBody>
      </p:sp>
      <p:pic>
        <p:nvPicPr>
          <p:cNvPr id="5" name="Picture 4">
            <a:extLst>
              <a:ext uri="{FF2B5EF4-FFF2-40B4-BE49-F238E27FC236}">
                <a16:creationId xmlns:a16="http://schemas.microsoft.com/office/drawing/2014/main" id="{BE21EBC7-602C-9649-A208-5165B3F25362}"/>
              </a:ext>
            </a:extLst>
          </p:cNvPr>
          <p:cNvPicPr>
            <a:picLocks noChangeAspect="1"/>
          </p:cNvPicPr>
          <p:nvPr/>
        </p:nvPicPr>
        <p:blipFill>
          <a:blip r:embed="rId2"/>
          <a:stretch>
            <a:fillRect/>
          </a:stretch>
        </p:blipFill>
        <p:spPr>
          <a:xfrm>
            <a:off x="495709" y="646890"/>
            <a:ext cx="4094820" cy="4510116"/>
          </a:xfrm>
          <a:prstGeom prst="rect">
            <a:avLst/>
          </a:prstGeom>
        </p:spPr>
      </p:pic>
      <p:pic>
        <p:nvPicPr>
          <p:cNvPr id="4" name="Picture 3">
            <a:extLst>
              <a:ext uri="{FF2B5EF4-FFF2-40B4-BE49-F238E27FC236}">
                <a16:creationId xmlns:a16="http://schemas.microsoft.com/office/drawing/2014/main" id="{D1273639-426D-B848-805C-29559B07403C}"/>
              </a:ext>
            </a:extLst>
          </p:cNvPr>
          <p:cNvPicPr>
            <a:picLocks noChangeAspect="1"/>
          </p:cNvPicPr>
          <p:nvPr/>
        </p:nvPicPr>
        <p:blipFill>
          <a:blip r:embed="rId3"/>
          <a:stretch>
            <a:fillRect/>
          </a:stretch>
        </p:blipFill>
        <p:spPr>
          <a:xfrm>
            <a:off x="4326758" y="632299"/>
            <a:ext cx="4094820" cy="4489708"/>
          </a:xfrm>
          <a:prstGeom prst="rect">
            <a:avLst/>
          </a:prstGeom>
        </p:spPr>
      </p:pic>
    </p:spTree>
    <p:extLst>
      <p:ext uri="{BB962C8B-B14F-4D97-AF65-F5344CB8AC3E}">
        <p14:creationId xmlns:p14="http://schemas.microsoft.com/office/powerpoint/2010/main" val="1170939849"/>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1240</TotalTime>
  <Words>1229</Words>
  <Application>Microsoft Office PowerPoint</Application>
  <PresentationFormat>On-screen Show (4:3)</PresentationFormat>
  <Paragraphs>93</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Times New Roman</vt:lpstr>
      <vt:lpstr>Office Theme</vt:lpstr>
      <vt:lpstr>PowerPoint Presentation</vt:lpstr>
      <vt:lpstr>   Introduction </vt:lpstr>
      <vt:lpstr>   Materials and Methods </vt:lpstr>
      <vt:lpstr>   Materials and Methods, continued </vt:lpstr>
      <vt:lpstr>   Materials and Methods, continued </vt:lpstr>
      <vt:lpstr>   Materials and Methods, continued </vt:lpstr>
      <vt:lpstr>   Materials and Methods, continued  </vt:lpstr>
      <vt:lpstr>   Materials and Methods, continued  </vt:lpstr>
      <vt:lpstr>PowerPoint Presentation</vt:lpstr>
      <vt:lpstr>PowerPoint Presentation</vt:lpstr>
      <vt:lpstr>PowerPoint Presentation</vt:lpstr>
      <vt:lpstr>   Results</vt:lpstr>
      <vt:lpstr>PowerPoint Presentation</vt:lpstr>
      <vt:lpstr>   Conclusion</vt:lpstr>
      <vt:lpstr>   Funding and acknowledgments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132</cp:revision>
  <dcterms:created xsi:type="dcterms:W3CDTF">2014-07-07T15:02:10Z</dcterms:created>
  <dcterms:modified xsi:type="dcterms:W3CDTF">2021-04-07T09:37:00Z</dcterms:modified>
</cp:coreProperties>
</file>