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0" r:id="rId5"/>
    <p:sldId id="264" r:id="rId6"/>
    <p:sldId id="265" r:id="rId7"/>
    <p:sldId id="266" r:id="rId8"/>
    <p:sldId id="267" r:id="rId9"/>
    <p:sldId id="274" r:id="rId10"/>
    <p:sldId id="268" r:id="rId11"/>
    <p:sldId id="269" r:id="rId12"/>
    <p:sldId id="258" r:id="rId13"/>
    <p:sldId id="270" r:id="rId14"/>
    <p:sldId id="271" r:id="rId15"/>
    <p:sldId id="272" r:id="rId16"/>
    <p:sldId id="27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B2294C-8077-7ED6-7853-B772CF8B28C4}" name="Matt Boyle" initials="MB" userId="S::mboyle@aacc.org::e6685cbf-fe0c-456e-bfe5-fd6e6484f3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enberg, Samantha (CDC/DDNID/NCEH/DLS)" initials="IS(" lastIdx="1" clrIdx="0">
    <p:extLst>
      <p:ext uri="{19B8F6BF-5375-455C-9EA6-DF929625EA0E}">
        <p15:presenceInfo xmlns:p15="http://schemas.microsoft.com/office/powerpoint/2012/main" userId="S::yhx1@cdc.gov::5d6f6e38-2c5b-4b30-ab5b-5267e3ad771b" providerId="AD"/>
      </p:ext>
    </p:extLst>
  </p:cmAuthor>
  <p:cmAuthor id="2" name="Petritis, Konstantinos (CDC/DDNID/NCEH/DLS)" initials="PK(" lastIdx="3" clrIdx="1">
    <p:extLst>
      <p:ext uri="{19B8F6BF-5375-455C-9EA6-DF929625EA0E}">
        <p15:presenceInfo xmlns:p15="http://schemas.microsoft.com/office/powerpoint/2012/main" userId="S::nmo3@cdc.gov::a4be127f-2ad8-482a-aed7-09216d3c64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/>
    <p:restoredTop sz="94649"/>
  </p:normalViewPr>
  <p:slideViewPr>
    <p:cSldViewPr snapToGrid="0">
      <p:cViewPr varScale="1">
        <p:scale>
          <a:sx n="103" d="100"/>
          <a:sy n="103" d="100"/>
        </p:scale>
        <p:origin x="19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Slide text goes here.</a:t>
            </a:r>
          </a:p>
          <a:p>
            <a:pPr lvl="1"/>
            <a:r>
              <a:rPr lang="en-US"/>
              <a:t>Bulleted list item</a:t>
            </a:r>
          </a:p>
          <a:p>
            <a:pPr lvl="1"/>
            <a:r>
              <a:rPr lang="en-US"/>
              <a:t>Bulleted list item</a:t>
            </a:r>
          </a:p>
          <a:p>
            <a:pPr lvl="1"/>
            <a:r>
              <a:rPr lang="en-US"/>
              <a:t>Bulleted list item</a:t>
            </a:r>
          </a:p>
          <a:p>
            <a:pPr marL="0" indent="0">
              <a:buNone/>
            </a:pPr>
            <a:r>
              <a:rPr lang="en-US"/>
              <a:t>Slide text goes here.</a:t>
            </a:r>
          </a:p>
          <a:p>
            <a:pPr lvl="1"/>
            <a:r>
              <a:rPr lang="en-US"/>
              <a:t>Bulleted list item</a:t>
            </a:r>
          </a:p>
          <a:p>
            <a:pPr lvl="1"/>
            <a:r>
              <a:rPr lang="en-US"/>
              <a:t>Bulleted list item</a:t>
            </a:r>
          </a:p>
          <a:p>
            <a:pPr lvl="1"/>
            <a:r>
              <a:rPr lang="en-US"/>
              <a:t>Bulleted list item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17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7400" b="1" dirty="0"/>
              <a:t>Combining First and Second-Tier Newborn Screening in a Single Assay Using High-Throughput Chip-Based Capillary Electrophoresis Coupled to High-Resolution Mass Spectrometry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C.A. Pickens, S.L. Isenberg, C. Cuthbert, K. 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Petritis</a:t>
            </a:r>
            <a:endParaRPr lang="en-US" sz="5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December 2021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hlinkClick r:id="rId2"/>
              </a:rPr>
              <a:t>https://doi.org/10.1093/clinchem/hvab171</a:t>
            </a:r>
            <a:endParaRPr lang="en-US" sz="5500" dirty="0"/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2021 by the American Association for Clinical Chemistry</a:t>
            </a:r>
          </a:p>
        </p:txBody>
      </p:sp>
      <p:pic>
        <p:nvPicPr>
          <p:cNvPr id="5" name="Picture 4" descr="A red book cover&#10;&#10;Description automatically generated with low confidence">
            <a:extLst>
              <a:ext uri="{FF2B5EF4-FFF2-40B4-BE49-F238E27FC236}">
                <a16:creationId xmlns:a16="http://schemas.microsoft.com/office/drawing/2014/main" id="{1DAF3A99-315C-401C-83EC-F633344EB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" y="1971073"/>
            <a:ext cx="3497675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48923" y="5257562"/>
            <a:ext cx="6828312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i="0" u="none" strike="noStrike" baseline="0" dirty="0">
                <a:latin typeface="+mj-lt"/>
              </a:rPr>
              <a:t>C</a:t>
            </a:r>
            <a:r>
              <a:rPr lang="en-US" sz="1400" b="0" i="0" u="none" strike="noStrike" baseline="0" dirty="0">
                <a:latin typeface="+mj-lt"/>
              </a:rPr>
              <a:t>omprehensive overview of NBS core conditions and their biomarkers observed by CE</a:t>
            </a:r>
            <a:r>
              <a:rPr lang="en-US" sz="1400" dirty="0">
                <a:latin typeface="+mj-lt"/>
              </a:rPr>
              <a:t> (</a:t>
            </a:r>
            <a:r>
              <a:rPr lang="en-US" sz="1400" b="0" i="0" u="none" strike="noStrike" baseline="0" dirty="0">
                <a:latin typeface="+mj-lt"/>
              </a:rPr>
              <a:t>this study and others). Core condition categories represented as parent nodes; specific conditions/disorders represented as child nodes, along with their respective biomarkers. Gray-colored bubbles represent biomarkers that have not yet been analyzed by CE. Biomarkers in black text analyzed using CE for the first time </a:t>
            </a:r>
            <a:r>
              <a:rPr lang="en-US" sz="1400" dirty="0">
                <a:latin typeface="+mj-lt"/>
              </a:rPr>
              <a:t>here</a:t>
            </a:r>
            <a:r>
              <a:rPr lang="en-US" sz="1400" b="0" i="0" u="none" strike="noStrike" baseline="0" dirty="0">
                <a:latin typeface="+mj-lt"/>
              </a:rPr>
              <a:t>. Core conditions not included are critical congenital heart disease, hearing loss, severe combined immunodeficiencies, and spinal muscular atrophy.</a:t>
            </a:r>
            <a:endParaRPr lang="en-US" sz="1400" i="1" dirty="0">
              <a:latin typeface="+mj-lt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6155A36-D61A-4DA3-A7F8-40D74B1F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37" y="711200"/>
            <a:ext cx="7923798" cy="44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2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1050" y="1401284"/>
            <a:ext cx="8383979" cy="4326415"/>
          </a:xfrm>
        </p:spPr>
        <p:txBody>
          <a:bodyPr>
            <a:normAutofit/>
          </a:bodyPr>
          <a:lstStyle/>
          <a:p>
            <a:r>
              <a:rPr lang="en-US" dirty="0"/>
              <a:t>This CE method quantified 35 biomarkers for over 20 disorders in &lt; 2 min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Separation of isomers and isobars that often cause inconclusive results or false positives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Screening of conventionally second-tier biomarkers in a first-tier analysis time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Reported new biomarkers analyzed by CE</a:t>
            </a:r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D167B7-8A0F-46A5-8D6E-C8C5A0C028A3}"/>
              </a:ext>
            </a:extLst>
          </p:cNvPr>
          <p:cNvSpPr txBox="1">
            <a:spLocks/>
          </p:cNvSpPr>
          <p:nvPr/>
        </p:nvSpPr>
        <p:spPr>
          <a:xfrm>
            <a:off x="670750" y="653888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Advances in this study</a:t>
            </a:r>
          </a:p>
        </p:txBody>
      </p:sp>
    </p:spTree>
    <p:extLst>
      <p:ext uri="{BB962C8B-B14F-4D97-AF65-F5344CB8AC3E}">
        <p14:creationId xmlns:p14="http://schemas.microsoft.com/office/powerpoint/2010/main" val="151567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1050" y="1401284"/>
            <a:ext cx="8383979" cy="4326415"/>
          </a:xfrm>
        </p:spPr>
        <p:txBody>
          <a:bodyPr>
            <a:normAutofit/>
          </a:bodyPr>
          <a:lstStyle/>
          <a:p>
            <a:r>
              <a:rPr lang="en-US" dirty="0"/>
              <a:t>Polarity switching not possible within a CE run, negative ions would be a separate injection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err="1"/>
              <a:t>Lysophosphatidylcholines</a:t>
            </a:r>
            <a:r>
              <a:rPr lang="en-US" dirty="0"/>
              <a:t> not detected at background electrolyte pH</a:t>
            </a:r>
            <a:endParaRPr lang="en-US" sz="25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CE system had overhead (e.g., sample delivery, clearing, background electrolyte refreshed) that added time to total analysis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The rapid separation by CE proved difficult to achieve adequate number of scan on FT instrumentation</a:t>
            </a:r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D167B7-8A0F-46A5-8D6E-C8C5A0C028A3}"/>
              </a:ext>
            </a:extLst>
          </p:cNvPr>
          <p:cNvSpPr txBox="1">
            <a:spLocks/>
          </p:cNvSpPr>
          <p:nvPr/>
        </p:nvSpPr>
        <p:spPr>
          <a:xfrm>
            <a:off x="531050" y="511950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Limitations of the study</a:t>
            </a:r>
          </a:p>
        </p:txBody>
      </p:sp>
    </p:spTree>
    <p:extLst>
      <p:ext uri="{BB962C8B-B14F-4D97-AF65-F5344CB8AC3E}">
        <p14:creationId xmlns:p14="http://schemas.microsoft.com/office/powerpoint/2010/main" val="61597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1050" y="1401284"/>
            <a:ext cx="8383979" cy="4326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What are some strengths and limitations of first-tier NBS and the high-throughput requirements?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500" dirty="0"/>
              <a:t>What are benefits and limitations of using CE in comparison to liquid chromatography?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500" dirty="0"/>
              <a:t>What impacts would separating biomarkers from isomers and interferences during first-tier screening have on NBS and the public health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D167B7-8A0F-46A5-8D6E-C8C5A0C028A3}"/>
              </a:ext>
            </a:extLst>
          </p:cNvPr>
          <p:cNvSpPr txBox="1">
            <a:spLocks/>
          </p:cNvSpPr>
          <p:nvPr/>
        </p:nvSpPr>
        <p:spPr>
          <a:xfrm>
            <a:off x="253815" y="388455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44883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5328" y="1054413"/>
            <a:ext cx="8681479" cy="4287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Newborn screening (NBS) saves lives</a:t>
            </a:r>
          </a:p>
          <a:p>
            <a:pPr lvl="1"/>
            <a:r>
              <a:rPr lang="en-US" sz="2100" dirty="0"/>
              <a:t>Every newborn is screened for inborn errors of metabolism (IEM)</a:t>
            </a:r>
          </a:p>
          <a:p>
            <a:pPr lvl="1"/>
            <a:r>
              <a:rPr lang="en-US" sz="2100" dirty="0"/>
              <a:t>Babies with certain IEMs can die within 1-2 weeks if untreated</a:t>
            </a:r>
          </a:p>
          <a:p>
            <a:pPr lvl="1"/>
            <a:r>
              <a:rPr lang="en-US" sz="2100" dirty="0"/>
              <a:t>Early identification leads to decreased morbidity and mortality</a:t>
            </a:r>
          </a:p>
          <a:p>
            <a:pPr lvl="1"/>
            <a:r>
              <a:rPr lang="en-US" sz="2100" dirty="0"/>
              <a:t>NBS is one of the most successful public health programs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Dried blood spots (DBS) are the collection device</a:t>
            </a:r>
          </a:p>
          <a:p>
            <a:pPr lvl="1"/>
            <a:r>
              <a:rPr lang="en-US" sz="2100" dirty="0"/>
              <a:t>After birth, newborns receive a heel prick</a:t>
            </a:r>
          </a:p>
          <a:p>
            <a:pPr lvl="1"/>
            <a:r>
              <a:rPr lang="en-US" sz="2100" dirty="0"/>
              <a:t>Blood droplets are collected on the DBS card</a:t>
            </a:r>
          </a:p>
          <a:p>
            <a:pPr lvl="1"/>
            <a:r>
              <a:rPr lang="en-US" sz="2100" dirty="0"/>
              <a:t>DBS cards are sent to public health labs for analysis by mail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6CBFD1-0363-4B4C-A4AC-31C0F07B7CF8}"/>
              </a:ext>
            </a:extLst>
          </p:cNvPr>
          <p:cNvSpPr txBox="1">
            <a:spLocks/>
          </p:cNvSpPr>
          <p:nvPr/>
        </p:nvSpPr>
        <p:spPr>
          <a:xfrm>
            <a:off x="83127" y="1811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8678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81191"/>
            <a:ext cx="7250202" cy="747396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1349" y="928587"/>
            <a:ext cx="8721301" cy="5414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First-tier NBS is high-throughput</a:t>
            </a:r>
          </a:p>
          <a:p>
            <a:pPr lvl="1"/>
            <a:r>
              <a:rPr lang="en-US" sz="2100" dirty="0"/>
              <a:t>Rapid analysis of samples is critical (&lt; 2 min per sample)</a:t>
            </a:r>
          </a:p>
          <a:p>
            <a:pPr lvl="1"/>
            <a:r>
              <a:rPr lang="en-US" sz="2100" dirty="0"/>
              <a:t>DBS extracts are a complex sample matrix with isobars and interferences for many small molecules</a:t>
            </a:r>
          </a:p>
          <a:p>
            <a:pPr lvl="1"/>
            <a:r>
              <a:rPr lang="en-US" sz="2100" dirty="0"/>
              <a:t>Very little sample clean up prior to first-tier screening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Mass spectrometers are the analytical workhorse</a:t>
            </a:r>
          </a:p>
          <a:p>
            <a:pPr lvl="1"/>
            <a:r>
              <a:rPr lang="en-US" sz="2100" dirty="0"/>
              <a:t>Triple quadrupole (TQ) instrumentation</a:t>
            </a:r>
          </a:p>
          <a:p>
            <a:pPr lvl="1"/>
            <a:r>
              <a:rPr lang="en-US" sz="2100" dirty="0"/>
              <a:t>Flow injection analysis (FIA) of DBS extracts</a:t>
            </a:r>
          </a:p>
          <a:p>
            <a:pPr lvl="1"/>
            <a:r>
              <a:rPr lang="en-US" sz="2100" dirty="0"/>
              <a:t>Tandem mass spectrometry (MS/MS) to increase specificity</a:t>
            </a:r>
          </a:p>
          <a:p>
            <a:pPr lvl="1"/>
            <a:r>
              <a:rPr lang="en-US" sz="2100" dirty="0"/>
              <a:t>Highly multiplexable assays, easily screen new biomarkers</a:t>
            </a:r>
          </a:p>
          <a:p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8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9247" y="937290"/>
            <a:ext cx="8724529" cy="34707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dirty="0"/>
              <a:t>  Current challenges in the first-tier MS screening</a:t>
            </a:r>
          </a:p>
          <a:p>
            <a:pPr lvl="1"/>
            <a:r>
              <a:rPr lang="en-US" sz="2300" dirty="0"/>
              <a:t>FIA-MS/MS analysis using TQ instruments does not separate isobaric interferences (e.g., leucine and hydroxyproline)</a:t>
            </a:r>
          </a:p>
          <a:p>
            <a:pPr lvl="2"/>
            <a:r>
              <a:rPr lang="en-US" sz="2300" dirty="0"/>
              <a:t>This causes more samples reflexed to second-tier screening</a:t>
            </a:r>
          </a:p>
          <a:p>
            <a:pPr lvl="1"/>
            <a:r>
              <a:rPr lang="en-US" sz="2300" dirty="0"/>
              <a:t>Researchers previously investigated direct infusion (DI) high resolution MS (HRMS) to separate interferences and isobars</a:t>
            </a:r>
            <a:r>
              <a:rPr lang="en-US" sz="23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300" dirty="0">
              <a:latin typeface="+mj-lt"/>
            </a:endParaRPr>
          </a:p>
          <a:p>
            <a:pPr lvl="2"/>
            <a:r>
              <a:rPr lang="en-US" sz="2300" dirty="0"/>
              <a:t>Worked well, except for isomers that yield identical product ions</a:t>
            </a:r>
          </a:p>
          <a:p>
            <a:pPr lvl="1"/>
            <a:r>
              <a:rPr lang="en-US" sz="2300" dirty="0"/>
              <a:t>Common isomeric problem in NBS is differentiating between leucine, isoleucine, </a:t>
            </a:r>
            <a:r>
              <a:rPr lang="en-US" sz="2300" dirty="0" err="1"/>
              <a:t>alloisoleucine</a:t>
            </a:r>
            <a:endParaRPr lang="en-US" sz="23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D167B7-8A0F-46A5-8D6E-C8C5A0C028A3}"/>
              </a:ext>
            </a:extLst>
          </p:cNvPr>
          <p:cNvSpPr txBox="1">
            <a:spLocks/>
          </p:cNvSpPr>
          <p:nvPr/>
        </p:nvSpPr>
        <p:spPr>
          <a:xfrm>
            <a:off x="83127" y="1811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2FC7E-309F-4D22-8F3A-D399F888A8E8}"/>
              </a:ext>
            </a:extLst>
          </p:cNvPr>
          <p:cNvSpPr txBox="1"/>
          <p:nvPr/>
        </p:nvSpPr>
        <p:spPr>
          <a:xfrm>
            <a:off x="1943100" y="6043280"/>
            <a:ext cx="7150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1: High resolution mass spectrometry newborn screening applications for quantitative analysis of amino acids and </a:t>
            </a:r>
            <a:r>
              <a:rPr lang="en-US" sz="1000" dirty="0" err="1"/>
              <a:t>acylcarnitines</a:t>
            </a:r>
            <a:r>
              <a:rPr lang="en-US" sz="1000" dirty="0"/>
              <a:t> from dried blood spots. Pickens et al. Anal </a:t>
            </a:r>
            <a:r>
              <a:rPr lang="en-US" sz="1000" dirty="0" err="1"/>
              <a:t>Chim</a:t>
            </a:r>
            <a:r>
              <a:rPr lang="en-US" sz="1000" dirty="0"/>
              <a:t> Acta.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C6F8D-E48D-483F-9A22-2DB324F66DDC}"/>
              </a:ext>
            </a:extLst>
          </p:cNvPr>
          <p:cNvSpPr txBox="1"/>
          <p:nvPr/>
        </p:nvSpPr>
        <p:spPr>
          <a:xfrm>
            <a:off x="754638" y="4694690"/>
            <a:ext cx="7348353" cy="106182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/>
              <a:t>Goal of this study was to add rapid separation prior to MS/MS analysis, without increasing the time of analysis (e.g., &lt; 2 min)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1454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86" y="245861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2977" y="1151386"/>
            <a:ext cx="8558723" cy="418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Quality control DBS materials used in study</a:t>
            </a:r>
          </a:p>
          <a:p>
            <a:pPr lvl="1"/>
            <a:r>
              <a:rPr lang="en-US" sz="2100" dirty="0"/>
              <a:t>Contain increased concentrations of biomarkers for over 20 IEM</a:t>
            </a:r>
          </a:p>
          <a:p>
            <a:pPr lvl="1"/>
            <a:r>
              <a:rPr lang="en-US" sz="2100" dirty="0"/>
              <a:t>Used sample preparation similar to current first-tier workflows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dirty="0"/>
              <a:t>Chip-based microfluidic capillary electrophoresis (CE)</a:t>
            </a:r>
          </a:p>
          <a:p>
            <a:pPr lvl="1"/>
            <a:r>
              <a:rPr lang="en-US" sz="2100" dirty="0"/>
              <a:t>Provides rapid separation of biomarkers </a:t>
            </a:r>
          </a:p>
          <a:p>
            <a:pPr lvl="1"/>
            <a:r>
              <a:rPr lang="en-US" sz="2100" dirty="0"/>
              <a:t>Plug and play hardware, attach to MS for sample introduction</a:t>
            </a:r>
          </a:p>
          <a:p>
            <a:pPr lvl="1"/>
            <a:r>
              <a:rPr lang="en-US" sz="2100" dirty="0"/>
              <a:t>Coupled to high resolution MS (HRMS) for added specificity in our study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CE0C0-D4A4-4720-A1BF-85AC344D0D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844062"/>
            <a:ext cx="7624059" cy="4783015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DD448-1F52-D147-A152-DCDFADCAD8CC}"/>
              </a:ext>
            </a:extLst>
          </p:cNvPr>
          <p:cNvSpPr txBox="1"/>
          <p:nvPr/>
        </p:nvSpPr>
        <p:spPr>
          <a:xfrm>
            <a:off x="2289322" y="5997114"/>
            <a:ext cx="7150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WISS, working internal standard solution</a:t>
            </a:r>
          </a:p>
        </p:txBody>
      </p:sp>
    </p:spTree>
    <p:extLst>
      <p:ext uri="{BB962C8B-B14F-4D97-AF65-F5344CB8AC3E}">
        <p14:creationId xmlns:p14="http://schemas.microsoft.com/office/powerpoint/2010/main" val="343319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66" y="-25999"/>
            <a:ext cx="6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>
                <a:latin typeface="+mj-lt"/>
              </a:rPr>
              <a:t>Multiplexed first- and second-tier analysis of newborn screening biomarkers in a single injection.</a:t>
            </a:r>
            <a:endParaRPr lang="en-US" sz="3000" b="1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546" y="5550837"/>
            <a:ext cx="7057150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AdvOT2c9b156b"/>
              </a:rPr>
              <a:t>(A) Total ion electropherogram from analysis of the sample. (B) </a:t>
            </a:r>
            <a:r>
              <a:rPr lang="en-US" sz="1400" dirty="0">
                <a:latin typeface="AdvOT2c9b156b"/>
              </a:rPr>
              <a:t>E</a:t>
            </a:r>
            <a:r>
              <a:rPr lang="en-US" sz="1400" b="0" i="0" u="none" strike="noStrike" baseline="0" dirty="0">
                <a:latin typeface="AdvOT2c9b156b"/>
              </a:rPr>
              <a:t>xtracted ion electropherogram for all enriched </a:t>
            </a:r>
            <a:r>
              <a:rPr lang="en-US" sz="1400" b="0" i="0" u="none" strike="noStrike" baseline="0" dirty="0" err="1">
                <a:latin typeface="AdvOT2c9b156b"/>
              </a:rPr>
              <a:t>acylcarnitines</a:t>
            </a:r>
            <a:r>
              <a:rPr lang="en-US" sz="1400" b="0" i="0" u="none" strike="noStrike" baseline="0" dirty="0">
                <a:latin typeface="AdvOT2c9b156b"/>
              </a:rPr>
              <a:t> in the sample. (C) Extracted ion electropherogram for several amino acid and second-tier biomarkers. (D) Extracted ion electropherogram for the remaining amino acid and second-tier analytes. Analytes in C and D displayed in 2 separate figures for visualization purposes due to the difference in analyte intensities.</a:t>
            </a:r>
            <a:endParaRPr lang="en-US" sz="1400" i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0AB9F50-3B78-4682-AE5A-5721C553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766" y="569532"/>
            <a:ext cx="4271396" cy="4940114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25766A-F9A4-4ED3-BDF8-25D6DBEA0B70}"/>
              </a:ext>
            </a:extLst>
          </p:cNvPr>
          <p:cNvSpPr txBox="1">
            <a:spLocks/>
          </p:cNvSpPr>
          <p:nvPr/>
        </p:nvSpPr>
        <p:spPr>
          <a:xfrm>
            <a:off x="0" y="1551137"/>
            <a:ext cx="4424766" cy="3958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Using CE &gt; 30 biomarkers were screened in &lt; 2 min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600" dirty="0"/>
              <a:t>Interferences and isobars were separated allowing for accurate quantification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600" dirty="0"/>
              <a:t>No added steps or sample preparation to the current workflow</a:t>
            </a:r>
          </a:p>
        </p:txBody>
      </p:sp>
    </p:spTree>
    <p:extLst>
      <p:ext uri="{BB962C8B-B14F-4D97-AF65-F5344CB8AC3E}">
        <p14:creationId xmlns:p14="http://schemas.microsoft.com/office/powerpoint/2010/main" val="427961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25766A-F9A4-4ED3-BDF8-25D6DBEA0B70}"/>
              </a:ext>
            </a:extLst>
          </p:cNvPr>
          <p:cNvSpPr txBox="1">
            <a:spLocks/>
          </p:cNvSpPr>
          <p:nvPr/>
        </p:nvSpPr>
        <p:spPr>
          <a:xfrm>
            <a:off x="887340" y="4581896"/>
            <a:ext cx="7670800" cy="152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Analysis of DBS extracts by FIA- or DI-MS/MS or HRMS results in ion suppression due to matrix effects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800" dirty="0"/>
              <a:t>Separation by CE prior to HRMS analysis reduced ion suppression associated with matrix effects by over 50% for most biomarkers</a:t>
            </a:r>
          </a:p>
          <a:p>
            <a:endParaRPr lang="en-US" sz="1600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C0F7AAB-1840-47E1-90F0-CFC0B082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44" y="1167272"/>
            <a:ext cx="6917591" cy="3414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16ADDE-0924-4549-90E0-B946A60F3E53}"/>
              </a:ext>
            </a:extLst>
          </p:cNvPr>
          <p:cNvSpPr txBox="1"/>
          <p:nvPr/>
        </p:nvSpPr>
        <p:spPr>
          <a:xfrm>
            <a:off x="887340" y="627843"/>
            <a:ext cx="635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M</a:t>
            </a:r>
            <a:r>
              <a:rPr lang="en-US" sz="2000" b="1" i="0" u="none" strike="noStrike" baseline="0" dirty="0">
                <a:latin typeface="+mj-lt"/>
              </a:rPr>
              <a:t>atrix effect comparison - CE-HRMS vs DI-HRMS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55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113" y="89907"/>
            <a:ext cx="677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Comparison of chip-based 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CE-HRMS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 quantification to certified values</a:t>
            </a:r>
            <a:endParaRPr lang="en-US" sz="2000" b="1" dirty="0">
              <a:latin typeface="+mj-lt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D08EDA8-B189-49C6-ADEB-CFA216BBB32B}"/>
              </a:ext>
            </a:extLst>
          </p:cNvPr>
          <p:cNvSpPr txBox="1">
            <a:spLocks/>
          </p:cNvSpPr>
          <p:nvPr/>
        </p:nvSpPr>
        <p:spPr>
          <a:xfrm>
            <a:off x="37124" y="830466"/>
            <a:ext cx="8299342" cy="3958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7D9EEA-C3C8-480E-A83B-79C35E239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44253"/>
              </p:ext>
            </p:extLst>
          </p:nvPr>
        </p:nvGraphicFramePr>
        <p:xfrm>
          <a:off x="2990468" y="797793"/>
          <a:ext cx="5675231" cy="5445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344">
                  <a:extLst>
                    <a:ext uri="{9D8B030D-6E8A-4147-A177-3AD203B41FA5}">
                      <a16:colId xmlns:a16="http://schemas.microsoft.com/office/drawing/2014/main" val="4113968067"/>
                    </a:ext>
                  </a:extLst>
                </a:gridCol>
                <a:gridCol w="1142084">
                  <a:extLst>
                    <a:ext uri="{9D8B030D-6E8A-4147-A177-3AD203B41FA5}">
                      <a16:colId xmlns:a16="http://schemas.microsoft.com/office/drawing/2014/main" val="3294041036"/>
                    </a:ext>
                  </a:extLst>
                </a:gridCol>
                <a:gridCol w="1193995">
                  <a:extLst>
                    <a:ext uri="{9D8B030D-6E8A-4147-A177-3AD203B41FA5}">
                      <a16:colId xmlns:a16="http://schemas.microsoft.com/office/drawing/2014/main" val="3533986463"/>
                    </a:ext>
                  </a:extLst>
                </a:gridCol>
                <a:gridCol w="1142084">
                  <a:extLst>
                    <a:ext uri="{9D8B030D-6E8A-4147-A177-3AD203B41FA5}">
                      <a16:colId xmlns:a16="http://schemas.microsoft.com/office/drawing/2014/main" val="3115729319"/>
                    </a:ext>
                  </a:extLst>
                </a:gridCol>
                <a:gridCol w="1210724">
                  <a:extLst>
                    <a:ext uri="{9D8B030D-6E8A-4147-A177-3AD203B41FA5}">
                      <a16:colId xmlns:a16="http://schemas.microsoft.com/office/drawing/2014/main" val="1202680658"/>
                    </a:ext>
                  </a:extLst>
                </a:gridCol>
              </a:tblGrid>
              <a:tr h="23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Biomarkers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Base QC  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CE-HRMS Results </a:t>
                      </a:r>
                      <a:r>
                        <a:rPr lang="en-US" sz="600" baseline="300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Base QC 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Certified Values </a:t>
                      </a:r>
                      <a:r>
                        <a:rPr lang="en-US" sz="600" baseline="300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Low QC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CE-HRMS Results </a:t>
                      </a:r>
                      <a:r>
                        <a:rPr lang="en-US" sz="600" baseline="30000">
                          <a:effectLst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Low QC 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Certified Values </a:t>
                      </a:r>
                      <a:r>
                        <a:rPr lang="en-US" sz="600" baseline="30000">
                          <a:effectLst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813293295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Crn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14.76 ± 0.76 (5.2%)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22.18 [17.95, 26.41]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33.62 ± 1.61 (4.8%)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46.17 [38.24, 54.10]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047229118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Arg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7.08 ± 1.09 (15.4%)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8.48 [5.03, 11.93]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78.53 ± 6.08 (7.7%)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89.84 [69.18, 110.50]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766411733"/>
                  </a:ext>
                </a:extLst>
              </a:tr>
              <a:tr h="235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164.61 ± 18.02 (10.9%)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138.71 [98.44, 178.98]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191.38 ± 19.08 (10.0%)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179.96 [134.76, 225.17]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55754900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13.70 ± 1.01 (7.4%)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16.94 [15.08, 18.80]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24.47 ± 1.49 (6.1%)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29.59 [26.43, 32.75]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404087136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GUAC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0.68 ± 0.05 (8.0%)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0.76 [0.29, 1.23]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4.73 ± 0.25 (5.2%)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4.64 [3.59, 5.68]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716784427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8.17 ± 0.57 (6.9%)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11.18 [9.90, 12.46]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18.84 ± 1.01 (5.4%)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24.12 [21.52, 26.71]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3644288731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0.98 ± 0.07 (7.3%)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1.23 [1.06, 1.41]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4.84 ± 0.30 (6.3%)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5.62 [4.95, 6.28]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3259705730"/>
                  </a:ext>
                </a:extLst>
              </a:tr>
              <a:tr h="235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Cre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143.15 ± 9.00 (6.3%)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183.13 [152.51, 213.74]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205.39 ± 13.91 (6.8%)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263.42 [223.82, 303.02]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433102029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0.08 ± 0.01 (11.9%)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0.09 [0.07, 0.11]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0.85 ± 0.04 (4.3%)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0.97 [0.84, 1.11]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698636938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0.19 ± 0.08 (39.3%)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0.16 [0.14, 0.19]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0.60 ± 0.06 (9.2%)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0.56 [0.50, 0.62]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270129144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C5:1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0.11 ± 0.01 (6.0%)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0.07 [0.01, 0.12]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0.42 ± 0.02 (5.8%)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0.35 [0.28, 0.42]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794327437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0.09 ± 0.01 (5.4%)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0.10 [0.08, 0.12]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0.41 ± 0.03 (7.7%)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0.43 [0.37, 0.49]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787316195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C4OH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0.17 ± 0.01 (8.5%)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0.15 [0.13, 0.18]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0.52 ± 0.04 (7.9%)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0.45 [0.39, 0.50]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3346751783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C5OH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0.40 ± 0.03 (6.7%)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0.64 [0.55, 0.74]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1.47 ± 0.09 (6.3%)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1.65 [1.48, 1.82]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729998984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0.12 ± 0.01 (5.8%)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0.16 [0.13, 0.18]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0.49 ± 0.03 (6.0%)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0.56 [0.49, 0.64]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995895406"/>
                  </a:ext>
                </a:extLst>
              </a:tr>
              <a:tr h="235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38.45 ± 1.86 (4.8%)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39.39 [30.34, 48.44]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109.13 ± 7.47 (6.8%)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123.24 [100.31, 146.17]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277411290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C5DC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0.08 ± 0.01 (13.8%)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0.13 [0.09, 0.18]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0.48 ± 0.03 (6.9%)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0.57 [0.49, 0.65]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543579024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C3DC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0.03 ± 0.01 (30.7%)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0.11 [0.09, 0.13]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0.18 ± 0.02 (10.7%)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0.42 [0.36, 0.49]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306282953"/>
                  </a:ext>
                </a:extLst>
              </a:tr>
              <a:tr h="235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Val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62.42 ± 3.57 (5.7%)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77.03 [66.17, 87.89]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127.77 ± 5.89 (4.6%)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161.73 [143.38, 180.08]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3531917709"/>
                  </a:ext>
                </a:extLst>
              </a:tr>
              <a:tr h="235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Leu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67.97 ± 3.95 (5.8%)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95.63 [80.01, 111.24]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188.11 ± 9.30 (4.9%)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220.42 [195.29, 245.54]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081952150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aIle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9.78 ± 0.54 (5.6%)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10.72 [8.20, 13.24]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81.84 ± 3.55 (4.3%)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86.95 [71.67, 102.23]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480552789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C10:0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0.07 ± 0.01 (6.5%)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0.24 [0.18, 0.30]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0.37 ± 0.03 (7.5%)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0.66 [0.56, 0.76]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3714836665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SUAC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0.25 [0.16, 0.34]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0.84 ± 0.07 (8.5%)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1.24 [0.92, 1.55]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642288548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0.08 ± 0.01 (7.8%)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0.10 [0.08, 0.11]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0.80 ± 0.04 (5.4%)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0.84 [0.72, 0.97]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3312578806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Hcy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12.5 ± 2.13 (17.0%)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4.48 [3.30, 5.66]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28.12 ± 4.90 (17.4%)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9.73 [7.33, 12.12]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554286981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0.06 ± 0.01 (9.7%)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0.06 [0.05, 0.08]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0.46 ± 0.03 (5.7%)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0.51 [0.44, 0.59]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048017606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10.43 ± 0.56 (5.4%)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11.47 [8.74, 14.20]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47.49 ± 2.36 (5.0%)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48.60 [42.89, 54.30]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454665102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C14:1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0.05 ± 0.01 (13.3%)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0.07 [0.05, 0.08]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0.26 ± 0.02 (6.0%)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0.43 [0.35, 0.52]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568923479"/>
                  </a:ext>
                </a:extLst>
              </a:tr>
              <a:tr h="235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33.65 ± 1.90 (5.7%)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36.06 [29.93, 42.20]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159.38 ± 7.15 (4.5%)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170.46 [151.45, 189.46]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2985181641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0.73 ± 0.05 (7.5%)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0.75 [0.63, 0.88]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3.73 ± 0.20 (5.4%)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3.85 [3.28, 4.41]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3394778617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C16OH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0.10 [0.08, 0.12]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0.24 [0.20, 0.29]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897212961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C18:0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0.54 ± 0.04 (8.1%)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0.53 [0.43, 0.63]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1.37 ± 0.11 (8.2%)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1.37 [1.15, 1.58]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572836545"/>
                  </a:ext>
                </a:extLst>
              </a:tr>
              <a:tr h="235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Tyr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30.81 ± 1.91 (6.2%)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31.16 [25.40, 36.92]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268.42 ± 11.92 (4.4%)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276.13 [242.02, 310.25]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845907184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C18OH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0.06 [0.04, 0.07]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0.12 ± 0.03 (23.9%)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0.14 [0.12, 0.17]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1767115773"/>
                  </a:ext>
                </a:extLst>
              </a:tr>
              <a:tr h="127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Cit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13.99 ± 1.11 (8.0%)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14.99 [10.91, 19.06]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32.77 ± 2.22 (6.8%)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36.54 [28.68, 44.39]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99" marR="44199" marT="0" marB="0" anchor="ctr"/>
                </a:tc>
                <a:extLst>
                  <a:ext uri="{0D108BD9-81ED-4DB2-BD59-A6C34878D82A}">
                    <a16:rowId xmlns:a16="http://schemas.microsoft.com/office/drawing/2014/main" val="4185172394"/>
                  </a:ext>
                </a:extLst>
              </a:tr>
            </a:tbl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07F9E2D-93BA-48BF-9255-FE0DA4E833E9}"/>
              </a:ext>
            </a:extLst>
          </p:cNvPr>
          <p:cNvSpPr txBox="1">
            <a:spLocks/>
          </p:cNvSpPr>
          <p:nvPr/>
        </p:nvSpPr>
        <p:spPr>
          <a:xfrm>
            <a:off x="37124" y="1291769"/>
            <a:ext cx="2953344" cy="3958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Achieved similar concentrations between platforms</a:t>
            </a:r>
          </a:p>
          <a:p>
            <a:endParaRPr lang="en-US" sz="1600" dirty="0"/>
          </a:p>
          <a:p>
            <a:r>
              <a:rPr lang="en-US" sz="1600" dirty="0"/>
              <a:t>Quantification differences often due to separation of isomers, isobars, and interferences on CE-HRMS platform</a:t>
            </a:r>
          </a:p>
          <a:p>
            <a:endParaRPr lang="en-US" sz="1600" dirty="0"/>
          </a:p>
          <a:p>
            <a:r>
              <a:rPr lang="en-US" sz="1600" dirty="0"/>
              <a:t>Quantification differences were also due to the electrophoretic separation of the surrogate used as internal standard under FIA-MS/MS and the biomarker of interest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866B2C54E2F4FA404D3613FA4A989" ma:contentTypeVersion="9" ma:contentTypeDescription="Create a new document." ma:contentTypeScope="" ma:versionID="28141d6cb3593736bb5b7ec325cf3c28">
  <xsd:schema xmlns:xsd="http://www.w3.org/2001/XMLSchema" xmlns:xs="http://www.w3.org/2001/XMLSchema" xmlns:p="http://schemas.microsoft.com/office/2006/metadata/properties" xmlns:ns2="85af0595-0bea-44ae-8885-19a842fb39fa" xmlns:ns3="6b1f0e93-9dee-42ef-b5aa-8a352d0746f3" targetNamespace="http://schemas.microsoft.com/office/2006/metadata/properties" ma:root="true" ma:fieldsID="9742697cda8966ad28f5df1fb54b6274" ns2:_="" ns3:_="">
    <xsd:import namespace="85af0595-0bea-44ae-8885-19a842fb39fa"/>
    <xsd:import namespace="6b1f0e93-9dee-42ef-b5aa-8a352d0746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f0595-0bea-44ae-8885-19a842fb39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f0e93-9dee-42ef-b5aa-8a352d0746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1f0e93-9dee-42ef-b5aa-8a352d0746f3">
      <UserInfo>
        <DisplayName>Petritis, Konstantinos (CDC/DDNID/NCEH/DLS)</DisplayName>
        <AccountId>12</AccountId>
        <AccountType/>
      </UserInfo>
      <UserInfo>
        <DisplayName>Isenberg, Samantha (CDC/DDNID/NCEH/DLS)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1A732FF-3CB7-4C15-8983-135DA02A80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B24B4-8C91-4650-8386-EB902FBF7B8C}">
  <ds:schemaRefs>
    <ds:schemaRef ds:uri="6b1f0e93-9dee-42ef-b5aa-8a352d0746f3"/>
    <ds:schemaRef ds:uri="85af0595-0bea-44ae-8885-19a842fb39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5F2F48-201E-4040-A7D6-41FDB68A32D6}">
  <ds:schemaRefs>
    <ds:schemaRef ds:uri="6b1f0e93-9dee-42ef-b5aa-8a352d0746f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1810</Words>
  <Application>Microsoft Office PowerPoint</Application>
  <PresentationFormat>On-screen Show (4:3)</PresentationFormat>
  <Paragraphs>290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AdvOT2c9b156b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Introduction</vt:lpstr>
      <vt:lpstr>PowerPoint Presentation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 Boyle</cp:lastModifiedBy>
  <cp:revision>13</cp:revision>
  <dcterms:created xsi:type="dcterms:W3CDTF">2014-07-07T15:02:10Z</dcterms:created>
  <dcterms:modified xsi:type="dcterms:W3CDTF">2021-12-22T18:16:32Z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2021-11-22T12:18:39Z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ac21df03-8307-4c13-bc0f-9c37913f9acb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0x010100AAA866B2C54E2F4FA404D3613FA4A989</vt:lpwstr>
  </property>
</Properties>
</file>