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67" r:id="rId3"/>
    <p:sldId id="268" r:id="rId4"/>
    <p:sldId id="269" r:id="rId5"/>
    <p:sldId id="257" r:id="rId6"/>
    <p:sldId id="264" r:id="rId7"/>
    <p:sldId id="272" r:id="rId8"/>
    <p:sldId id="270" r:id="rId9"/>
    <p:sldId id="271" r:id="rId10"/>
    <p:sldId id="273" r:id="rId11"/>
    <p:sldId id="265" r:id="rId12"/>
    <p:sldId id="275" r:id="rId13"/>
    <p:sldId id="274"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9D9"/>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1658" autoAdjust="0"/>
  </p:normalViewPr>
  <p:slideViewPr>
    <p:cSldViewPr snapToGrid="0" snapToObjects="1">
      <p:cViewPr varScale="1">
        <p:scale>
          <a:sx n="100" d="100"/>
          <a:sy n="100" d="100"/>
        </p:scale>
        <p:origin x="17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F8BBE-5964-3B4B-9F39-2C8B2758F633}" type="slidenum">
              <a:rPr lang="en-US" smtClean="0"/>
              <a:pPr/>
              <a:t>1</a:t>
            </a:fld>
            <a:endParaRPr lang="en-US"/>
          </a:p>
        </p:txBody>
      </p:sp>
    </p:spTree>
    <p:extLst>
      <p:ext uri="{BB962C8B-B14F-4D97-AF65-F5344CB8AC3E}">
        <p14:creationId xmlns:p14="http://schemas.microsoft.com/office/powerpoint/2010/main" val="350847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F8BBE-5964-3B4B-9F39-2C8B2758F633}" type="slidenum">
              <a:rPr lang="en-US" smtClean="0"/>
              <a:pPr/>
              <a:t>2</a:t>
            </a:fld>
            <a:endParaRPr lang="en-US"/>
          </a:p>
        </p:txBody>
      </p:sp>
    </p:spTree>
    <p:extLst>
      <p:ext uri="{BB962C8B-B14F-4D97-AF65-F5344CB8AC3E}">
        <p14:creationId xmlns:p14="http://schemas.microsoft.com/office/powerpoint/2010/main" val="207782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F8BBE-5964-3B4B-9F39-2C8B2758F633}" type="slidenum">
              <a:rPr lang="en-US" smtClean="0"/>
              <a:pPr/>
              <a:t>3</a:t>
            </a:fld>
            <a:endParaRPr lang="en-US"/>
          </a:p>
        </p:txBody>
      </p:sp>
    </p:spTree>
    <p:extLst>
      <p:ext uri="{BB962C8B-B14F-4D97-AF65-F5344CB8AC3E}">
        <p14:creationId xmlns:p14="http://schemas.microsoft.com/office/powerpoint/2010/main" val="79763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93/clinchem/hvab12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7400" b="1" dirty="0"/>
              <a:t>Liquid Biopsy Hotspot Variant Assays: Analytical Validation for Application in Residual Disease Detection and Treatment Monitoring</a:t>
            </a:r>
            <a:endParaRPr lang="en-US" sz="4200" dirty="0"/>
          </a:p>
          <a:p>
            <a:pPr marL="0" indent="0">
              <a:buNone/>
            </a:pP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A. </a:t>
            </a:r>
            <a:r>
              <a:rPr lang="en-US" sz="5500" dirty="0" err="1">
                <a:latin typeface="Arial" pitchFamily="34" charset="0"/>
                <a:cs typeface="Arial" pitchFamily="34" charset="0"/>
              </a:rPr>
              <a:t>Hallermayr</a:t>
            </a:r>
            <a:r>
              <a:rPr lang="en-US" sz="5500" dirty="0">
                <a:latin typeface="Arial" pitchFamily="34" charset="0"/>
                <a:cs typeface="Arial" pitchFamily="34" charset="0"/>
              </a:rPr>
              <a:t>, A. Benet-</a:t>
            </a:r>
            <a:r>
              <a:rPr lang="en-US" sz="5500" dirty="0" err="1">
                <a:latin typeface="Arial" pitchFamily="34" charset="0"/>
                <a:cs typeface="Arial" pitchFamily="34" charset="0"/>
              </a:rPr>
              <a:t>Pagès</a:t>
            </a:r>
            <a:r>
              <a:rPr lang="en-US" sz="5500" dirty="0">
                <a:latin typeface="Arial" pitchFamily="34" charset="0"/>
                <a:cs typeface="Arial" pitchFamily="34" charset="0"/>
              </a:rPr>
              <a:t>, V. Steinke-Lange, U. </a:t>
            </a:r>
            <a:r>
              <a:rPr lang="en-US" sz="5500" dirty="0" err="1">
                <a:latin typeface="Arial" pitchFamily="34" charset="0"/>
                <a:cs typeface="Arial" pitchFamily="34" charset="0"/>
              </a:rPr>
              <a:t>Mansmann</a:t>
            </a:r>
            <a:r>
              <a:rPr lang="en-US" sz="5500" dirty="0">
                <a:latin typeface="Arial" pitchFamily="34" charset="0"/>
                <a:cs typeface="Arial" pitchFamily="34" charset="0"/>
              </a:rPr>
              <a:t>, M. </a:t>
            </a:r>
            <a:r>
              <a:rPr lang="en-US" sz="5500" dirty="0" err="1">
                <a:latin typeface="Arial" pitchFamily="34" charset="0"/>
                <a:cs typeface="Arial" pitchFamily="34" charset="0"/>
              </a:rPr>
              <a:t>Rentsch</a:t>
            </a:r>
            <a:r>
              <a:rPr lang="en-US" sz="5500" dirty="0">
                <a:latin typeface="Arial" pitchFamily="34" charset="0"/>
                <a:cs typeface="Arial" pitchFamily="34" charset="0"/>
              </a:rPr>
              <a:t>, E. </a:t>
            </a:r>
            <a:r>
              <a:rPr lang="en-US" sz="5500" dirty="0" err="1">
                <a:latin typeface="Arial" pitchFamily="34" charset="0"/>
                <a:cs typeface="Arial" pitchFamily="34" charset="0"/>
              </a:rPr>
              <a:t>Holinski</a:t>
            </a:r>
            <a:r>
              <a:rPr lang="en-US" sz="5500" dirty="0">
                <a:latin typeface="Arial" pitchFamily="34" charset="0"/>
                <a:cs typeface="Arial" pitchFamily="34" charset="0"/>
              </a:rPr>
              <a:t>-Feder, J.M.A. </a:t>
            </a:r>
            <a:r>
              <a:rPr lang="en-US" sz="5500" dirty="0" err="1">
                <a:latin typeface="Arial" pitchFamily="34" charset="0"/>
                <a:cs typeface="Arial" pitchFamily="34" charset="0"/>
              </a:rPr>
              <a:t>Pickl</a:t>
            </a:r>
            <a:endParaRPr lang="en-US" sz="5500" dirty="0">
              <a:latin typeface="Arial" pitchFamily="34" charset="0"/>
              <a:cs typeface="Arial" pitchFamily="34" charset="0"/>
            </a:endParaRPr>
          </a:p>
          <a:p>
            <a:pPr marL="0" indent="0">
              <a:buNone/>
            </a:pPr>
            <a:endParaRPr lang="en-US" sz="4200" dirty="0">
              <a:latin typeface="Arial" pitchFamily="34" charset="0"/>
              <a:cs typeface="Arial" pitchFamily="34" charset="0"/>
            </a:endParaRPr>
          </a:p>
          <a:p>
            <a:pPr marL="0" indent="0">
              <a:buFont typeface="Arial" charset="0"/>
              <a:buNone/>
              <a:defRPr/>
            </a:pPr>
            <a:r>
              <a:rPr lang="en-US" sz="5500" dirty="0">
                <a:latin typeface="Arial" pitchFamily="34" charset="0"/>
                <a:cs typeface="Arial" pitchFamily="34" charset="0"/>
              </a:rPr>
              <a:t>November 2021</a:t>
            </a:r>
            <a:endParaRPr lang="en-US" sz="55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hlinkClick r:id="rId3"/>
              </a:rPr>
              <a:t>https://doi.org/10.1093/clinchem/hvab124</a:t>
            </a:r>
            <a:endParaRPr lang="en-US" sz="5500" dirty="0"/>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 Copyright 2021 by the American Association for Clinical Chemistry</a:t>
            </a:r>
          </a:p>
        </p:txBody>
      </p:sp>
      <p:pic>
        <p:nvPicPr>
          <p:cNvPr id="5" name="Picture 4" descr="A picture containing calendar&#10;&#10;Description automatically generated">
            <a:extLst>
              <a:ext uri="{FF2B5EF4-FFF2-40B4-BE49-F238E27FC236}">
                <a16:creationId xmlns:a16="http://schemas.microsoft.com/office/drawing/2014/main" id="{7094BB2B-24A9-4B94-BCA1-E6CF73F51F30}"/>
              </a:ext>
            </a:extLst>
          </p:cNvPr>
          <p:cNvPicPr>
            <a:picLocks noChangeAspect="1"/>
          </p:cNvPicPr>
          <p:nvPr/>
        </p:nvPicPr>
        <p:blipFill>
          <a:blip r:embed="rId4"/>
          <a:stretch>
            <a:fillRect/>
          </a:stretch>
        </p:blipFill>
        <p:spPr>
          <a:xfrm>
            <a:off x="88741" y="1971073"/>
            <a:ext cx="3492685"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231437" y="840776"/>
            <a:ext cx="8545798" cy="707886"/>
          </a:xfrm>
          <a:prstGeom prst="rect">
            <a:avLst/>
          </a:prstGeom>
          <a:noFill/>
        </p:spPr>
        <p:txBody>
          <a:bodyPr wrap="square" rtlCol="0">
            <a:spAutoFit/>
          </a:bodyPr>
          <a:lstStyle/>
          <a:p>
            <a:r>
              <a:rPr lang="en-US" sz="2000" b="1" dirty="0">
                <a:latin typeface="+mj-lt"/>
              </a:rPr>
              <a:t>Performance characteristics differ between tumor variant frequencies and assays at LOQ, &lt; 10% and ≥ 10%</a:t>
            </a:r>
          </a:p>
        </p:txBody>
      </p:sp>
      <p:pic>
        <p:nvPicPr>
          <p:cNvPr id="2" name="Grafik 1"/>
          <p:cNvPicPr>
            <a:picLocks noChangeAspect="1"/>
          </p:cNvPicPr>
          <p:nvPr/>
        </p:nvPicPr>
        <p:blipFill>
          <a:blip r:embed="rId2"/>
          <a:stretch>
            <a:fillRect/>
          </a:stretch>
        </p:blipFill>
        <p:spPr>
          <a:xfrm>
            <a:off x="165716" y="2158656"/>
            <a:ext cx="8817134" cy="3597796"/>
          </a:xfrm>
          <a:prstGeom prst="rect">
            <a:avLst/>
          </a:prstGeom>
        </p:spPr>
      </p:pic>
    </p:spTree>
    <p:extLst>
      <p:ext uri="{BB962C8B-B14F-4D97-AF65-F5344CB8AC3E}">
        <p14:creationId xmlns:p14="http://schemas.microsoft.com/office/powerpoint/2010/main" val="417594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13230" y="6330799"/>
            <a:ext cx="730770" cy="365125"/>
          </a:xfrm>
        </p:spPr>
        <p:txBody>
          <a:bodyPr/>
          <a:lstStyle/>
          <a:p>
            <a:fld id="{B897C2A1-9313-CA4F-AEA9-36A479C1E1AD}" type="slidenum">
              <a:rPr lang="en-US" smtClean="0"/>
              <a:pPr/>
              <a:t>11</a:t>
            </a:fld>
            <a:endParaRPr lang="en-US"/>
          </a:p>
        </p:txBody>
      </p:sp>
      <p:sp>
        <p:nvSpPr>
          <p:cNvPr id="6" name="TextBox 6"/>
          <p:cNvSpPr txBox="1"/>
          <p:nvPr/>
        </p:nvSpPr>
        <p:spPr>
          <a:xfrm>
            <a:off x="238659" y="823389"/>
            <a:ext cx="8521084" cy="400110"/>
          </a:xfrm>
          <a:prstGeom prst="rect">
            <a:avLst/>
          </a:prstGeom>
          <a:noFill/>
        </p:spPr>
        <p:txBody>
          <a:bodyPr wrap="square" rtlCol="0">
            <a:spAutoFit/>
          </a:bodyPr>
          <a:lstStyle/>
          <a:p>
            <a:r>
              <a:rPr lang="en-US" sz="2000" b="1" dirty="0">
                <a:latin typeface="+mj-lt"/>
              </a:rPr>
              <a:t>Application of LOB and LOQ thresholds in clinical use</a:t>
            </a:r>
          </a:p>
        </p:txBody>
      </p:sp>
      <p:pic>
        <p:nvPicPr>
          <p:cNvPr id="7" name="Grafik 6"/>
          <p:cNvPicPr>
            <a:picLocks noChangeAspect="1"/>
          </p:cNvPicPr>
          <p:nvPr/>
        </p:nvPicPr>
        <p:blipFill>
          <a:blip r:embed="rId2"/>
          <a:stretch>
            <a:fillRect/>
          </a:stretch>
        </p:blipFill>
        <p:spPr>
          <a:xfrm>
            <a:off x="238659" y="2100164"/>
            <a:ext cx="8744751" cy="3085269"/>
          </a:xfrm>
          <a:prstGeom prst="rect">
            <a:avLst/>
          </a:prstGeom>
        </p:spPr>
      </p:pic>
      <p:sp>
        <p:nvSpPr>
          <p:cNvPr id="9" name="Content Placeholder 2"/>
          <p:cNvSpPr txBox="1">
            <a:spLocks/>
          </p:cNvSpPr>
          <p:nvPr/>
        </p:nvSpPr>
        <p:spPr>
          <a:xfrm>
            <a:off x="189900" y="1391250"/>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Example: Follow-up </a:t>
            </a:r>
            <a:r>
              <a:rPr lang="en-US" sz="1300" dirty="0"/>
              <a:t>circulating-free</a:t>
            </a:r>
            <a:r>
              <a:rPr lang="en-US" sz="1200" dirty="0"/>
              <a:t> DNA (</a:t>
            </a:r>
            <a:r>
              <a:rPr lang="en-US" sz="1200" dirty="0" err="1"/>
              <a:t>cfDNA</a:t>
            </a:r>
            <a:r>
              <a:rPr lang="en-US" sz="1200" dirty="0"/>
              <a:t>) samples of two patients with colorectal cancer having either the </a:t>
            </a:r>
            <a:r>
              <a:rPr lang="en-US" sz="1200" i="1" dirty="0"/>
              <a:t>KRAS</a:t>
            </a:r>
            <a:r>
              <a:rPr lang="en-US" sz="1200" dirty="0"/>
              <a:t> p.G13D variant or the </a:t>
            </a:r>
            <a:r>
              <a:rPr lang="en-US" sz="1200" i="1" dirty="0"/>
              <a:t>BRAF</a:t>
            </a:r>
            <a:r>
              <a:rPr lang="en-US" sz="1200" dirty="0"/>
              <a:t> p.V600E variant present in tumor tissue were analyzed at different time points throughout the course of disease</a:t>
            </a:r>
          </a:p>
          <a:p>
            <a:pPr lvl="1"/>
            <a:endParaRPr lang="en-US" sz="1200" dirty="0"/>
          </a:p>
        </p:txBody>
      </p:sp>
    </p:spTree>
    <p:extLst>
      <p:ext uri="{BB962C8B-B14F-4D97-AF65-F5344CB8AC3E}">
        <p14:creationId xmlns:p14="http://schemas.microsoft.com/office/powerpoint/2010/main" val="359152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56191" y="5861673"/>
            <a:ext cx="730770" cy="365125"/>
          </a:xfrm>
        </p:spPr>
        <p:txBody>
          <a:bodyPr/>
          <a:lstStyle/>
          <a:p>
            <a:fld id="{B897C2A1-9313-CA4F-AEA9-36A479C1E1AD}" type="slidenum">
              <a:rPr lang="en-US" smtClean="0"/>
              <a:pPr/>
              <a:t>12</a:t>
            </a:fld>
            <a:endParaRPr lang="en-US"/>
          </a:p>
        </p:txBody>
      </p:sp>
      <p:sp>
        <p:nvSpPr>
          <p:cNvPr id="8" name="Rectangle 2"/>
          <p:cNvSpPr/>
          <p:nvPr/>
        </p:nvSpPr>
        <p:spPr>
          <a:xfrm>
            <a:off x="2010647" y="4969121"/>
            <a:ext cx="6345544" cy="1446550"/>
          </a:xfrm>
          <a:prstGeom prst="rect">
            <a:avLst/>
          </a:prstGeom>
          <a:solidFill>
            <a:schemeClr val="bg2"/>
          </a:solidFill>
        </p:spPr>
        <p:txBody>
          <a:bodyPr wrap="square">
            <a:spAutoFit/>
          </a:bodyPr>
          <a:lstStyle/>
          <a:p>
            <a:r>
              <a:rPr lang="en-US" sz="1600" dirty="0"/>
              <a:t>Guide for clinical interpretation of circulating tumor DNA (</a:t>
            </a:r>
            <a:r>
              <a:rPr lang="en-US" sz="1600" dirty="0" err="1"/>
              <a:t>ctDNA</a:t>
            </a:r>
            <a:r>
              <a:rPr lang="en-US" sz="1600" dirty="0"/>
              <a:t>) analysis results, dependent on determined LOB and LOQ. </a:t>
            </a:r>
          </a:p>
          <a:p>
            <a:endParaRPr lang="en-US" sz="800" dirty="0"/>
          </a:p>
          <a:p>
            <a:r>
              <a:rPr lang="en-US" sz="1200" dirty="0"/>
              <a:t>An exemplary course of disease with several clinical decisions to be made.</a:t>
            </a:r>
          </a:p>
          <a:p>
            <a:r>
              <a:rPr lang="en-US" sz="1200" dirty="0"/>
              <a:t>During treatment and follow-up of patients with cancer, both </a:t>
            </a:r>
            <a:r>
              <a:rPr lang="en-US" sz="1200" dirty="0" err="1"/>
              <a:t>ctDNA</a:t>
            </a:r>
            <a:r>
              <a:rPr lang="en-US" sz="1200" dirty="0"/>
              <a:t> detection (negative ≤LOB, positive &gt;LOB) and </a:t>
            </a:r>
            <a:r>
              <a:rPr lang="en-US" sz="1200" dirty="0" err="1"/>
              <a:t>ctDNA</a:t>
            </a:r>
            <a:r>
              <a:rPr lang="en-US" sz="1200" dirty="0"/>
              <a:t> quantification (possible ≤ LOQ) of mutant variants supports clinical decisions for treatment.</a:t>
            </a:r>
          </a:p>
        </p:txBody>
      </p:sp>
      <p:sp>
        <p:nvSpPr>
          <p:cNvPr id="9" name="Content Placeholder 2"/>
          <p:cNvSpPr txBox="1">
            <a:spLocks/>
          </p:cNvSpPr>
          <p:nvPr/>
        </p:nvSpPr>
        <p:spPr>
          <a:xfrm>
            <a:off x="132861" y="664949"/>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dirty="0"/>
          </a:p>
        </p:txBody>
      </p:sp>
      <p:pic>
        <p:nvPicPr>
          <p:cNvPr id="10" name="Grafik 9"/>
          <p:cNvPicPr>
            <a:picLocks noChangeAspect="1"/>
          </p:cNvPicPr>
          <p:nvPr/>
        </p:nvPicPr>
        <p:blipFill>
          <a:blip r:embed="rId2"/>
          <a:stretch>
            <a:fillRect/>
          </a:stretch>
        </p:blipFill>
        <p:spPr>
          <a:xfrm>
            <a:off x="1589867" y="768554"/>
            <a:ext cx="6440950" cy="4089973"/>
          </a:xfrm>
          <a:prstGeom prst="rect">
            <a:avLst/>
          </a:prstGeom>
        </p:spPr>
      </p:pic>
    </p:spTree>
    <p:extLst>
      <p:ext uri="{BB962C8B-B14F-4D97-AF65-F5344CB8AC3E}">
        <p14:creationId xmlns:p14="http://schemas.microsoft.com/office/powerpoint/2010/main" val="242267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
        <p:nvSpPr>
          <p:cNvPr id="6" name="TextBox 6"/>
          <p:cNvSpPr txBox="1"/>
          <p:nvPr/>
        </p:nvSpPr>
        <p:spPr>
          <a:xfrm>
            <a:off x="432416" y="732704"/>
            <a:ext cx="8521084" cy="477054"/>
          </a:xfrm>
          <a:prstGeom prst="rect">
            <a:avLst/>
          </a:prstGeom>
          <a:noFill/>
        </p:spPr>
        <p:txBody>
          <a:bodyPr wrap="square" rtlCol="0">
            <a:spAutoFit/>
          </a:bodyPr>
          <a:lstStyle/>
          <a:p>
            <a:r>
              <a:rPr lang="en-US" sz="2500" b="1" dirty="0">
                <a:latin typeface="+mj-lt"/>
              </a:rPr>
              <a:t>Summary</a:t>
            </a:r>
          </a:p>
        </p:txBody>
      </p:sp>
      <p:sp>
        <p:nvSpPr>
          <p:cNvPr id="9" name="Content Placeholder 2"/>
          <p:cNvSpPr txBox="1">
            <a:spLocks/>
          </p:cNvSpPr>
          <p:nvPr/>
        </p:nvSpPr>
        <p:spPr>
          <a:xfrm>
            <a:off x="188520" y="1303786"/>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Determination of clinically relevant cutoffs LOB and LOQ is not common in commercial liquid biopsy testing</a:t>
            </a:r>
          </a:p>
          <a:p>
            <a:r>
              <a:rPr lang="en-US" sz="1500" dirty="0"/>
              <a:t>The analytical validation performed within this study enabled precise differentiation between negative and positive results (LOB) and quantification of the VAF (above the LOQ). </a:t>
            </a:r>
          </a:p>
          <a:p>
            <a:r>
              <a:rPr lang="en-US" sz="1500" dirty="0"/>
              <a:t>Applied liquid biopsy assays in this study were highly sensitive when compared to other liquid biopsy assays (LOD)</a:t>
            </a:r>
          </a:p>
          <a:p>
            <a:r>
              <a:rPr lang="en-US" sz="1500" dirty="0"/>
              <a:t>Applying the liquid biopsy, tumor progression and response to treatment in two exemplary clinical samples was </a:t>
            </a:r>
            <a:r>
              <a:rPr lang="en-US" sz="1500" dirty="0" err="1"/>
              <a:t>oberved</a:t>
            </a:r>
            <a:r>
              <a:rPr lang="en-US" sz="1500" dirty="0"/>
              <a:t>.</a:t>
            </a:r>
          </a:p>
          <a:p>
            <a:r>
              <a:rPr lang="en-US" sz="1500" dirty="0"/>
              <a:t>There are assay-specific cutoffs for tumor variant detection and quantification, highlighting the need for determining these performance characteristics for each single mutant variant assay individually to enable precise clinical interpretation for each variant.</a:t>
            </a:r>
          </a:p>
          <a:p>
            <a:r>
              <a:rPr lang="en-US" sz="1500" dirty="0" err="1"/>
              <a:t>Abilty</a:t>
            </a:r>
            <a:r>
              <a:rPr lang="en-US" sz="1500" dirty="0"/>
              <a:t> to provide a comprehensive actionable report for patients and enable disease monitoring.</a:t>
            </a:r>
          </a:p>
        </p:txBody>
      </p:sp>
      <p:sp>
        <p:nvSpPr>
          <p:cNvPr id="10" name="Content Placeholder 2">
            <a:extLst>
              <a:ext uri="{FF2B5EF4-FFF2-40B4-BE49-F238E27FC236}">
                <a16:creationId xmlns:a16="http://schemas.microsoft.com/office/drawing/2014/main" id="{EBAF6B53-8D3B-D844-A7A3-B359093413ED}"/>
              </a:ext>
            </a:extLst>
          </p:cNvPr>
          <p:cNvSpPr txBox="1">
            <a:spLocks/>
          </p:cNvSpPr>
          <p:nvPr/>
        </p:nvSpPr>
        <p:spPr>
          <a:xfrm>
            <a:off x="516510" y="4684428"/>
            <a:ext cx="7982148" cy="1370850"/>
          </a:xfrm>
          <a:prstGeom prst="rect">
            <a:avLst/>
          </a:prstGeom>
          <a:noFill/>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b="1" dirty="0"/>
              <a:t>QUESTION: How can LOB and LOQ cutoffs help to guide clinical decisions?</a:t>
            </a:r>
          </a:p>
        </p:txBody>
      </p:sp>
    </p:spTree>
    <p:extLst>
      <p:ext uri="{BB962C8B-B14F-4D97-AF65-F5344CB8AC3E}">
        <p14:creationId xmlns:p14="http://schemas.microsoft.com/office/powerpoint/2010/main" val="384299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536913" y="199794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a:xfrm>
            <a:off x="8318331" y="6690145"/>
            <a:ext cx="730770" cy="365125"/>
          </a:xfrm>
        </p:spPr>
        <p:txBody>
          <a:bodyPr/>
          <a:lstStyle/>
          <a:p>
            <a:fld id="{B897C2A1-9313-CA4F-AEA9-36A479C1E1AD}" type="slidenum">
              <a:rPr lang="en-US" smtClean="0"/>
              <a:pPr/>
              <a:t>2</a:t>
            </a:fld>
            <a:endParaRPr lang="en-US"/>
          </a:p>
        </p:txBody>
      </p:sp>
      <p:sp>
        <p:nvSpPr>
          <p:cNvPr id="7" name="TextBox 6"/>
          <p:cNvSpPr txBox="1"/>
          <p:nvPr/>
        </p:nvSpPr>
        <p:spPr>
          <a:xfrm>
            <a:off x="670560" y="945789"/>
            <a:ext cx="7762837" cy="877163"/>
          </a:xfrm>
          <a:prstGeom prst="rect">
            <a:avLst/>
          </a:prstGeom>
          <a:noFill/>
        </p:spPr>
        <p:txBody>
          <a:bodyPr wrap="square" rtlCol="0">
            <a:spAutoFit/>
          </a:bodyPr>
          <a:lstStyle/>
          <a:p>
            <a:r>
              <a:rPr lang="en-US" sz="1700" b="1" dirty="0"/>
              <a:t>Tumor variants in plasma can be analyzed for a variety of clinical applications. Highly sensitive tumor variant analysis can be performed by digital droplet PCR.</a:t>
            </a:r>
          </a:p>
        </p:txBody>
      </p:sp>
      <p:pic>
        <p:nvPicPr>
          <p:cNvPr id="42" name="Grafik 41"/>
          <p:cNvPicPr>
            <a:picLocks noChangeAspect="1"/>
          </p:cNvPicPr>
          <p:nvPr/>
        </p:nvPicPr>
        <p:blipFill rotWithShape="1">
          <a:blip r:embed="rId3">
            <a:extLst>
              <a:ext uri="{28A0092B-C50C-407E-A947-70E740481C1C}">
                <a14:useLocalDpi xmlns:a14="http://schemas.microsoft.com/office/drawing/2010/main" val="0"/>
              </a:ext>
            </a:extLst>
          </a:blip>
          <a:srcRect l="78119" t="25282" b="36914"/>
          <a:stretch/>
        </p:blipFill>
        <p:spPr>
          <a:xfrm>
            <a:off x="180539" y="2839565"/>
            <a:ext cx="711525" cy="880494"/>
          </a:xfrm>
          <a:prstGeom prst="rect">
            <a:avLst/>
          </a:prstGeom>
        </p:spPr>
      </p:pic>
      <p:cxnSp>
        <p:nvCxnSpPr>
          <p:cNvPr id="43" name="Gerader Verbinder 42"/>
          <p:cNvCxnSpPr/>
          <p:nvPr/>
        </p:nvCxnSpPr>
        <p:spPr>
          <a:xfrm flipV="1">
            <a:off x="749133" y="2756797"/>
            <a:ext cx="354607" cy="309209"/>
          </a:xfrm>
          <a:prstGeom prst="line">
            <a:avLst/>
          </a:prstGeom>
          <a:noFill/>
          <a:ln w="9525" cap="flat" cmpd="sng" algn="ctr">
            <a:solidFill>
              <a:srgbClr val="0F6583">
                <a:shade val="95000"/>
                <a:satMod val="105000"/>
              </a:srgbClr>
            </a:solidFill>
            <a:prstDash val="solid"/>
          </a:ln>
          <a:effectLst/>
        </p:spPr>
      </p:cxnSp>
      <p:cxnSp>
        <p:nvCxnSpPr>
          <p:cNvPr id="44" name="Gerader Verbinder 43"/>
          <p:cNvCxnSpPr/>
          <p:nvPr/>
        </p:nvCxnSpPr>
        <p:spPr>
          <a:xfrm>
            <a:off x="749133" y="3242669"/>
            <a:ext cx="287292" cy="260254"/>
          </a:xfrm>
          <a:prstGeom prst="line">
            <a:avLst/>
          </a:prstGeom>
          <a:noFill/>
          <a:ln w="9525" cap="flat" cmpd="sng" algn="ctr">
            <a:solidFill>
              <a:srgbClr val="0F6583">
                <a:shade val="95000"/>
                <a:satMod val="105000"/>
              </a:srgbClr>
            </a:solidFill>
            <a:prstDash val="solid"/>
          </a:ln>
          <a:effectLst/>
        </p:spPr>
      </p:cxnSp>
      <p:sp>
        <p:nvSpPr>
          <p:cNvPr id="45" name="Freihandform 44"/>
          <p:cNvSpPr/>
          <p:nvPr/>
        </p:nvSpPr>
        <p:spPr>
          <a:xfrm rot="15485546">
            <a:off x="1116678" y="2958639"/>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8485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78AAC"/>
              </a:solidFill>
              <a:effectLst/>
              <a:uLnTx/>
              <a:uFillTx/>
              <a:latin typeface="Avenir"/>
              <a:ea typeface="+mn-ea"/>
              <a:cs typeface="+mn-cs"/>
            </a:endParaRPr>
          </a:p>
        </p:txBody>
      </p:sp>
      <p:sp>
        <p:nvSpPr>
          <p:cNvPr id="47" name="Freihandform 46"/>
          <p:cNvSpPr/>
          <p:nvPr/>
        </p:nvSpPr>
        <p:spPr>
          <a:xfrm rot="18376283">
            <a:off x="1319561" y="2884294"/>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48" name="Freihandform 47"/>
          <p:cNvSpPr/>
          <p:nvPr/>
        </p:nvSpPr>
        <p:spPr>
          <a:xfrm rot="18376283">
            <a:off x="1331841" y="313248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49" name="Freihandform 48"/>
          <p:cNvSpPr/>
          <p:nvPr/>
        </p:nvSpPr>
        <p:spPr>
          <a:xfrm rot="18376283">
            <a:off x="1578177" y="281699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0" name="Freihandform 49"/>
          <p:cNvSpPr/>
          <p:nvPr/>
        </p:nvSpPr>
        <p:spPr>
          <a:xfrm rot="18376283">
            <a:off x="1411552" y="318211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1" name="Freihandform 50"/>
          <p:cNvSpPr/>
          <p:nvPr/>
        </p:nvSpPr>
        <p:spPr>
          <a:xfrm rot="18376283">
            <a:off x="1181399" y="2740200"/>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2" name="Freihandform 51"/>
          <p:cNvSpPr/>
          <p:nvPr/>
        </p:nvSpPr>
        <p:spPr>
          <a:xfrm rot="18376283">
            <a:off x="964566" y="3038505"/>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3" name="Freihandform 52"/>
          <p:cNvSpPr/>
          <p:nvPr/>
        </p:nvSpPr>
        <p:spPr>
          <a:xfrm rot="18376283">
            <a:off x="1809746" y="298610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4" name="Freihandform 53"/>
          <p:cNvSpPr/>
          <p:nvPr/>
        </p:nvSpPr>
        <p:spPr>
          <a:xfrm>
            <a:off x="1094908" y="320461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5" name="Freihandform 54"/>
          <p:cNvSpPr/>
          <p:nvPr/>
        </p:nvSpPr>
        <p:spPr>
          <a:xfrm>
            <a:off x="1459901" y="261157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6" name="Freihandform 55"/>
          <p:cNvSpPr/>
          <p:nvPr/>
        </p:nvSpPr>
        <p:spPr>
          <a:xfrm>
            <a:off x="1783456" y="2647313"/>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7" name="Freihandform 56"/>
          <p:cNvSpPr/>
          <p:nvPr/>
        </p:nvSpPr>
        <p:spPr>
          <a:xfrm>
            <a:off x="1809745" y="2820457"/>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58" name="Freihandform 57"/>
          <p:cNvSpPr/>
          <p:nvPr/>
        </p:nvSpPr>
        <p:spPr>
          <a:xfrm rot="15485546">
            <a:off x="1788082" y="349915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8485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78AAC"/>
              </a:solidFill>
              <a:effectLst/>
              <a:uLnTx/>
              <a:uFillTx/>
              <a:latin typeface="Avenir"/>
              <a:ea typeface="+mn-ea"/>
              <a:cs typeface="+mn-cs"/>
            </a:endParaRPr>
          </a:p>
        </p:txBody>
      </p:sp>
      <p:sp>
        <p:nvSpPr>
          <p:cNvPr id="59" name="Freihandform 58"/>
          <p:cNvSpPr/>
          <p:nvPr/>
        </p:nvSpPr>
        <p:spPr>
          <a:xfrm rot="18376283">
            <a:off x="1996192" y="302763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0" name="Freihandform 59"/>
          <p:cNvSpPr/>
          <p:nvPr/>
        </p:nvSpPr>
        <p:spPr>
          <a:xfrm rot="18376283">
            <a:off x="2016169" y="268463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1" name="Freihandform 60"/>
          <p:cNvSpPr/>
          <p:nvPr/>
        </p:nvSpPr>
        <p:spPr>
          <a:xfrm rot="18376283">
            <a:off x="1764963" y="3236505"/>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2" name="Freihandform 61"/>
          <p:cNvSpPr/>
          <p:nvPr/>
        </p:nvSpPr>
        <p:spPr>
          <a:xfrm rot="18376283">
            <a:off x="1996532" y="3405615"/>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3" name="Freihandform 62"/>
          <p:cNvSpPr/>
          <p:nvPr/>
        </p:nvSpPr>
        <p:spPr>
          <a:xfrm>
            <a:off x="1219559" y="3355260"/>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4" name="Freihandform 63"/>
          <p:cNvSpPr/>
          <p:nvPr/>
        </p:nvSpPr>
        <p:spPr>
          <a:xfrm>
            <a:off x="1543114" y="339100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5" name="Freihandform 64"/>
          <p:cNvSpPr/>
          <p:nvPr/>
        </p:nvSpPr>
        <p:spPr>
          <a:xfrm>
            <a:off x="1996531" y="323997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6" name="Freihandform 65"/>
          <p:cNvSpPr/>
          <p:nvPr/>
        </p:nvSpPr>
        <p:spPr>
          <a:xfrm rot="15485546">
            <a:off x="1855918" y="2449939"/>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8485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78AAC"/>
              </a:solidFill>
              <a:effectLst/>
              <a:uLnTx/>
              <a:uFillTx/>
              <a:latin typeface="Avenir"/>
              <a:ea typeface="+mn-ea"/>
              <a:cs typeface="+mn-cs"/>
            </a:endParaRPr>
          </a:p>
        </p:txBody>
      </p:sp>
      <p:sp>
        <p:nvSpPr>
          <p:cNvPr id="67" name="Freihandform 66"/>
          <p:cNvSpPr/>
          <p:nvPr/>
        </p:nvSpPr>
        <p:spPr>
          <a:xfrm rot="18376283">
            <a:off x="1590739" y="244226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8" name="Freihandform 67"/>
          <p:cNvSpPr/>
          <p:nvPr/>
        </p:nvSpPr>
        <p:spPr>
          <a:xfrm rot="18376283">
            <a:off x="2112599" y="303133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69" name="Freihandform 68"/>
          <p:cNvSpPr/>
          <p:nvPr/>
        </p:nvSpPr>
        <p:spPr>
          <a:xfrm rot="18376283">
            <a:off x="2112601" y="274340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0" name="Freihandform 69"/>
          <p:cNvSpPr/>
          <p:nvPr/>
        </p:nvSpPr>
        <p:spPr>
          <a:xfrm>
            <a:off x="1237890" y="350291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1" name="Freihandform 70"/>
          <p:cNvSpPr/>
          <p:nvPr/>
        </p:nvSpPr>
        <p:spPr>
          <a:xfrm>
            <a:off x="1561445" y="3538654"/>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2" name="Freihandform 71"/>
          <p:cNvSpPr/>
          <p:nvPr/>
        </p:nvSpPr>
        <p:spPr>
          <a:xfrm rot="18376283">
            <a:off x="2071310" y="352870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3" name="Freihandform 72"/>
          <p:cNvSpPr/>
          <p:nvPr/>
        </p:nvSpPr>
        <p:spPr>
          <a:xfrm rot="15485546">
            <a:off x="1762474" y="249697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8485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78AAC"/>
              </a:solidFill>
              <a:effectLst/>
              <a:uLnTx/>
              <a:uFillTx/>
              <a:latin typeface="Avenir"/>
              <a:ea typeface="+mn-ea"/>
              <a:cs typeface="+mn-cs"/>
            </a:endParaRPr>
          </a:p>
        </p:txBody>
      </p:sp>
      <p:sp>
        <p:nvSpPr>
          <p:cNvPr id="74" name="Freihandform 73"/>
          <p:cNvSpPr/>
          <p:nvPr/>
        </p:nvSpPr>
        <p:spPr>
          <a:xfrm rot="18376283">
            <a:off x="1342555" y="2434738"/>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5" name="Freihandform 74"/>
          <p:cNvSpPr/>
          <p:nvPr/>
        </p:nvSpPr>
        <p:spPr>
          <a:xfrm>
            <a:off x="2066180" y="2455479"/>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76" name="Rechteck 75"/>
          <p:cNvSpPr/>
          <p:nvPr/>
        </p:nvSpPr>
        <p:spPr>
          <a:xfrm>
            <a:off x="5911556" y="3563567"/>
            <a:ext cx="2083910" cy="332243"/>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77" name="Gleichschenkliges Dreieck 76"/>
          <p:cNvSpPr/>
          <p:nvPr/>
        </p:nvSpPr>
        <p:spPr>
          <a:xfrm>
            <a:off x="7336958" y="3826699"/>
            <a:ext cx="1096439" cy="62920"/>
          </a:xfrm>
          <a:prstGeom prs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78" name="Abgerundetes Rechteck 77"/>
          <p:cNvSpPr/>
          <p:nvPr/>
        </p:nvSpPr>
        <p:spPr>
          <a:xfrm>
            <a:off x="5782758" y="2206181"/>
            <a:ext cx="2212708" cy="1689629"/>
          </a:xfrm>
          <a:prstGeom prst="round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79" name="Gleichschenkliges Dreieck 78"/>
          <p:cNvSpPr/>
          <p:nvPr/>
        </p:nvSpPr>
        <p:spPr>
          <a:xfrm>
            <a:off x="5745893" y="2936249"/>
            <a:ext cx="359707" cy="970309"/>
          </a:xfrm>
          <a:prstGeom prs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80" name="Rechtwinkliges Dreieck 79"/>
          <p:cNvSpPr/>
          <p:nvPr/>
        </p:nvSpPr>
        <p:spPr>
          <a:xfrm flipH="1">
            <a:off x="3775730" y="2694200"/>
            <a:ext cx="663605" cy="1221974"/>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81" name="Rechtwinkliges Dreieck 80"/>
          <p:cNvSpPr/>
          <p:nvPr/>
        </p:nvSpPr>
        <p:spPr>
          <a:xfrm flipH="1">
            <a:off x="3227666" y="3836353"/>
            <a:ext cx="765333" cy="67399"/>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82" name="Rechtwinkliges Dreieck 81"/>
          <p:cNvSpPr/>
          <p:nvPr/>
        </p:nvSpPr>
        <p:spPr>
          <a:xfrm flipH="1">
            <a:off x="3695561" y="3411835"/>
            <a:ext cx="359707" cy="503224"/>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83" name="Rechtwinkliges Dreieck 82"/>
          <p:cNvSpPr/>
          <p:nvPr/>
        </p:nvSpPr>
        <p:spPr>
          <a:xfrm rot="8239023">
            <a:off x="3592061" y="3786512"/>
            <a:ext cx="359707" cy="125003"/>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84" name="Gerade Verbindung mit Pfeil 83"/>
          <p:cNvCxnSpPr/>
          <p:nvPr/>
        </p:nvCxnSpPr>
        <p:spPr>
          <a:xfrm flipV="1">
            <a:off x="3213820" y="2266654"/>
            <a:ext cx="200" cy="1651232"/>
          </a:xfrm>
          <a:prstGeom prst="straightConnector1">
            <a:avLst/>
          </a:prstGeom>
          <a:ln w="28575">
            <a:solidFill>
              <a:srgbClr val="4B483F"/>
            </a:solidFill>
            <a:tailEnd type="triangle"/>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rot="16200000">
            <a:off x="1898360" y="2955318"/>
            <a:ext cx="2313152" cy="369332"/>
          </a:xfrm>
          <a:prstGeom prst="rect">
            <a:avLst/>
          </a:prstGeom>
          <a:noFill/>
        </p:spPr>
        <p:txBody>
          <a:bodyPr wrap="square" rtlCol="0">
            <a:spAutoFit/>
          </a:bodyPr>
          <a:lstStyle/>
          <a:p>
            <a:pPr algn="ctr"/>
            <a:r>
              <a:rPr lang="en-US" sz="900" dirty="0">
                <a:solidFill>
                  <a:srgbClr val="4B483F"/>
                </a:solidFill>
                <a:latin typeface="Arial" panose="020B0604020202020204" pitchFamily="34" charset="0"/>
                <a:cs typeface="Arial" panose="020B0604020202020204" pitchFamily="34" charset="0"/>
              </a:rPr>
              <a:t>% Tumor variant</a:t>
            </a:r>
          </a:p>
          <a:p>
            <a:pPr algn="ctr"/>
            <a:r>
              <a:rPr lang="en-US" sz="900" dirty="0">
                <a:solidFill>
                  <a:srgbClr val="4B483F"/>
                </a:solidFill>
                <a:latin typeface="Arial" panose="020B0604020202020204" pitchFamily="34" charset="0"/>
                <a:cs typeface="Arial" panose="020B0604020202020204" pitchFamily="34" charset="0"/>
              </a:rPr>
              <a:t>in plasma</a:t>
            </a:r>
          </a:p>
        </p:txBody>
      </p:sp>
      <p:sp>
        <p:nvSpPr>
          <p:cNvPr id="86" name="Textfeld 85"/>
          <p:cNvSpPr txBox="1"/>
          <p:nvPr/>
        </p:nvSpPr>
        <p:spPr>
          <a:xfrm>
            <a:off x="8354558" y="3618417"/>
            <a:ext cx="450647" cy="253787"/>
          </a:xfrm>
          <a:prstGeom prst="rect">
            <a:avLst/>
          </a:prstGeom>
          <a:noFill/>
        </p:spPr>
        <p:txBody>
          <a:bodyPr wrap="square" rtlCol="0">
            <a:spAutoFit/>
          </a:bodyPr>
          <a:lstStyle/>
          <a:p>
            <a:pPr algn="ctr"/>
            <a:r>
              <a:rPr lang="de-DE" sz="1049" dirty="0">
                <a:solidFill>
                  <a:srgbClr val="4B483F"/>
                </a:solidFill>
              </a:rPr>
              <a:t>time</a:t>
            </a:r>
          </a:p>
        </p:txBody>
      </p:sp>
      <p:cxnSp>
        <p:nvCxnSpPr>
          <p:cNvPr id="87" name="Gerader Verbinder 86"/>
          <p:cNvCxnSpPr/>
          <p:nvPr/>
        </p:nvCxnSpPr>
        <p:spPr>
          <a:xfrm flipH="1" flipV="1">
            <a:off x="4033734" y="2694200"/>
            <a:ext cx="0" cy="1219153"/>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3360394" y="2353287"/>
            <a:ext cx="830677"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diagnosis</a:t>
            </a:r>
          </a:p>
        </p:txBody>
      </p:sp>
      <p:sp>
        <p:nvSpPr>
          <p:cNvPr id="89" name="Textfeld 88"/>
          <p:cNvSpPr txBox="1"/>
          <p:nvPr/>
        </p:nvSpPr>
        <p:spPr>
          <a:xfrm>
            <a:off x="4091498" y="2348841"/>
            <a:ext cx="696024"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surgery</a:t>
            </a:r>
          </a:p>
        </p:txBody>
      </p:sp>
      <p:sp>
        <p:nvSpPr>
          <p:cNvPr id="90" name="Rechtwinkliges Dreieck 89"/>
          <p:cNvSpPr/>
          <p:nvPr/>
        </p:nvSpPr>
        <p:spPr>
          <a:xfrm>
            <a:off x="4390671" y="3872839"/>
            <a:ext cx="1112909" cy="35967"/>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1" name="Rechtwinkliges Dreieck 90"/>
          <p:cNvSpPr/>
          <p:nvPr/>
        </p:nvSpPr>
        <p:spPr>
          <a:xfrm flipH="1">
            <a:off x="5433927" y="3791018"/>
            <a:ext cx="575927" cy="118226"/>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2" name="Rechtwinkliges Dreieck 91"/>
          <p:cNvSpPr/>
          <p:nvPr/>
        </p:nvSpPr>
        <p:spPr>
          <a:xfrm flipH="1">
            <a:off x="4966735" y="3872204"/>
            <a:ext cx="669903" cy="27432"/>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dirty="0"/>
          </a:p>
        </p:txBody>
      </p:sp>
      <p:sp>
        <p:nvSpPr>
          <p:cNvPr id="93" name="Textfeld 92"/>
          <p:cNvSpPr txBox="1"/>
          <p:nvPr/>
        </p:nvSpPr>
        <p:spPr>
          <a:xfrm>
            <a:off x="4859471" y="2342654"/>
            <a:ext cx="917239"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recurrence</a:t>
            </a:r>
          </a:p>
        </p:txBody>
      </p:sp>
      <p:sp>
        <p:nvSpPr>
          <p:cNvPr id="94" name="Rechtwinkliges Dreieck 93"/>
          <p:cNvSpPr/>
          <p:nvPr/>
        </p:nvSpPr>
        <p:spPr>
          <a:xfrm>
            <a:off x="5943863" y="3020270"/>
            <a:ext cx="581067" cy="895903"/>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5" name="Rechtwinkliges Dreieck 94"/>
          <p:cNvSpPr/>
          <p:nvPr/>
        </p:nvSpPr>
        <p:spPr>
          <a:xfrm>
            <a:off x="6262479" y="3510465"/>
            <a:ext cx="299330" cy="382787"/>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6" name="Rechtwinkliges Dreieck 95"/>
          <p:cNvSpPr/>
          <p:nvPr/>
        </p:nvSpPr>
        <p:spPr>
          <a:xfrm>
            <a:off x="6336714" y="3797220"/>
            <a:ext cx="581067" cy="113629"/>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97" name="Rechtwinkliges Dreieck 96"/>
          <p:cNvSpPr/>
          <p:nvPr/>
        </p:nvSpPr>
        <p:spPr>
          <a:xfrm flipH="1">
            <a:off x="6480730" y="3826699"/>
            <a:ext cx="1305619" cy="78636"/>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98" name="Gerader Verbinder 97"/>
          <p:cNvCxnSpPr/>
          <p:nvPr/>
        </p:nvCxnSpPr>
        <p:spPr>
          <a:xfrm flipV="1">
            <a:off x="5326775" y="2667900"/>
            <a:ext cx="0" cy="1220400"/>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6455210" y="2342654"/>
            <a:ext cx="696024"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therapy</a:t>
            </a:r>
          </a:p>
        </p:txBody>
      </p:sp>
      <p:sp>
        <p:nvSpPr>
          <p:cNvPr id="100" name="Textfeld 99"/>
          <p:cNvSpPr txBox="1"/>
          <p:nvPr/>
        </p:nvSpPr>
        <p:spPr>
          <a:xfrm>
            <a:off x="4143396" y="4066000"/>
            <a:ext cx="1183379"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Residual</a:t>
            </a:r>
          </a:p>
          <a:p>
            <a:pPr algn="ctr"/>
            <a:r>
              <a:rPr lang="en-US" sz="1000" dirty="0">
                <a:solidFill>
                  <a:srgbClr val="4B483F"/>
                </a:solidFill>
                <a:latin typeface="Arial" panose="020B0604020202020204" pitchFamily="34" charset="0"/>
                <a:cs typeface="Arial" panose="020B0604020202020204" pitchFamily="34" charset="0"/>
              </a:rPr>
              <a:t>disease</a:t>
            </a:r>
          </a:p>
        </p:txBody>
      </p:sp>
      <p:sp>
        <p:nvSpPr>
          <p:cNvPr id="101" name="Textfeld 100"/>
          <p:cNvSpPr txBox="1"/>
          <p:nvPr/>
        </p:nvSpPr>
        <p:spPr>
          <a:xfrm>
            <a:off x="4774875" y="4065531"/>
            <a:ext cx="1602902"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Therapy</a:t>
            </a:r>
          </a:p>
          <a:p>
            <a:pPr algn="ctr"/>
            <a:r>
              <a:rPr lang="en-US" sz="1000" dirty="0">
                <a:solidFill>
                  <a:srgbClr val="4B483F"/>
                </a:solidFill>
                <a:latin typeface="Arial" panose="020B0604020202020204" pitchFamily="34" charset="0"/>
                <a:cs typeface="Arial" panose="020B0604020202020204" pitchFamily="34" charset="0"/>
              </a:rPr>
              <a:t>decision</a:t>
            </a:r>
          </a:p>
        </p:txBody>
      </p:sp>
      <p:sp>
        <p:nvSpPr>
          <p:cNvPr id="102" name="Textfeld 101"/>
          <p:cNvSpPr txBox="1"/>
          <p:nvPr/>
        </p:nvSpPr>
        <p:spPr>
          <a:xfrm>
            <a:off x="6984786" y="4069910"/>
            <a:ext cx="1078465"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Resistance</a:t>
            </a:r>
          </a:p>
          <a:p>
            <a:pPr algn="ctr"/>
            <a:r>
              <a:rPr lang="en-US" sz="1000" dirty="0">
                <a:solidFill>
                  <a:srgbClr val="4B483F"/>
                </a:solidFill>
                <a:latin typeface="Arial" panose="020B0604020202020204" pitchFamily="34" charset="0"/>
                <a:cs typeface="Arial" panose="020B0604020202020204" pitchFamily="34" charset="0"/>
              </a:rPr>
              <a:t>development</a:t>
            </a:r>
          </a:p>
        </p:txBody>
      </p:sp>
      <p:sp>
        <p:nvSpPr>
          <p:cNvPr id="103" name="Textfeld 102"/>
          <p:cNvSpPr txBox="1"/>
          <p:nvPr/>
        </p:nvSpPr>
        <p:spPr>
          <a:xfrm>
            <a:off x="5822597" y="4067113"/>
            <a:ext cx="1339032"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Therapy</a:t>
            </a:r>
          </a:p>
          <a:p>
            <a:pPr algn="ctr"/>
            <a:r>
              <a:rPr lang="en-US" sz="1000" dirty="0">
                <a:solidFill>
                  <a:srgbClr val="4B483F"/>
                </a:solidFill>
                <a:latin typeface="Arial" panose="020B0604020202020204" pitchFamily="34" charset="0"/>
                <a:cs typeface="Arial" panose="020B0604020202020204" pitchFamily="34" charset="0"/>
              </a:rPr>
              <a:t>monitoring</a:t>
            </a:r>
          </a:p>
        </p:txBody>
      </p:sp>
      <p:sp>
        <p:nvSpPr>
          <p:cNvPr id="104" name="Textfeld 103"/>
          <p:cNvSpPr txBox="1"/>
          <p:nvPr/>
        </p:nvSpPr>
        <p:spPr>
          <a:xfrm>
            <a:off x="7759398" y="4069855"/>
            <a:ext cx="953580"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Residual disease</a:t>
            </a:r>
          </a:p>
        </p:txBody>
      </p:sp>
      <p:sp>
        <p:nvSpPr>
          <p:cNvPr id="105" name="Ellipse 104"/>
          <p:cNvSpPr/>
          <p:nvPr/>
        </p:nvSpPr>
        <p:spPr>
          <a:xfrm>
            <a:off x="6194125" y="3468528"/>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06" name="Ellipse 105"/>
          <p:cNvSpPr/>
          <p:nvPr/>
        </p:nvSpPr>
        <p:spPr>
          <a:xfrm>
            <a:off x="5943607" y="3070617"/>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07" name="Rechtwinkliges Dreieck 106"/>
          <p:cNvSpPr/>
          <p:nvPr/>
        </p:nvSpPr>
        <p:spPr>
          <a:xfrm>
            <a:off x="7775795" y="3823231"/>
            <a:ext cx="675653" cy="70021"/>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108" name="Gerade Verbindung mit Pfeil 107"/>
          <p:cNvCxnSpPr/>
          <p:nvPr/>
        </p:nvCxnSpPr>
        <p:spPr>
          <a:xfrm>
            <a:off x="3203747" y="3903752"/>
            <a:ext cx="5365215" cy="0"/>
          </a:xfrm>
          <a:prstGeom prst="straightConnector1">
            <a:avLst/>
          </a:prstGeom>
          <a:ln w="28575">
            <a:solidFill>
              <a:srgbClr val="4B483F"/>
            </a:solidFill>
            <a:tailEnd type="triangle"/>
          </a:ln>
        </p:spPr>
        <p:style>
          <a:lnRef idx="1">
            <a:schemeClr val="accent1"/>
          </a:lnRef>
          <a:fillRef idx="0">
            <a:schemeClr val="accent1"/>
          </a:fillRef>
          <a:effectRef idx="0">
            <a:schemeClr val="accent1"/>
          </a:effectRef>
          <a:fontRef idx="minor">
            <a:schemeClr val="tx1"/>
          </a:fontRef>
        </p:style>
      </p:cxnSp>
      <p:sp>
        <p:nvSpPr>
          <p:cNvPr id="109" name="Ellipse 108"/>
          <p:cNvSpPr/>
          <p:nvPr/>
        </p:nvSpPr>
        <p:spPr>
          <a:xfrm>
            <a:off x="7416834" y="3805452"/>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0" name="Ellipse 109"/>
          <p:cNvSpPr/>
          <p:nvPr/>
        </p:nvSpPr>
        <p:spPr>
          <a:xfrm>
            <a:off x="8136914" y="3808005"/>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1" name="Ellipse 110"/>
          <p:cNvSpPr/>
          <p:nvPr/>
        </p:nvSpPr>
        <p:spPr>
          <a:xfrm>
            <a:off x="4629943" y="3803851"/>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2" name="Ellipse 111"/>
          <p:cNvSpPr/>
          <p:nvPr/>
        </p:nvSpPr>
        <p:spPr>
          <a:xfrm>
            <a:off x="5470791" y="3802948"/>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3" name="Ellipse 112"/>
          <p:cNvSpPr/>
          <p:nvPr/>
        </p:nvSpPr>
        <p:spPr>
          <a:xfrm>
            <a:off x="6630671" y="3758569"/>
            <a:ext cx="215801" cy="215801"/>
          </a:xfrm>
          <a:prstGeom prst="ellips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114" name="Gerader Verbinder 113"/>
          <p:cNvCxnSpPr/>
          <p:nvPr/>
        </p:nvCxnSpPr>
        <p:spPr>
          <a:xfrm flipH="1" flipV="1">
            <a:off x="4444168" y="2694200"/>
            <a:ext cx="0" cy="1219153"/>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149" name="Ellipse 148"/>
          <p:cNvSpPr/>
          <p:nvPr/>
        </p:nvSpPr>
        <p:spPr>
          <a:xfrm>
            <a:off x="3267232" y="4923794"/>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0" name="Ellipse 149"/>
          <p:cNvSpPr/>
          <p:nvPr/>
        </p:nvSpPr>
        <p:spPr>
          <a:xfrm>
            <a:off x="3357232" y="4932649"/>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1" name="Ellipse 150"/>
          <p:cNvSpPr/>
          <p:nvPr/>
        </p:nvSpPr>
        <p:spPr>
          <a:xfrm>
            <a:off x="3447232" y="4933084"/>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2" name="Ellipse 151"/>
          <p:cNvSpPr/>
          <p:nvPr/>
        </p:nvSpPr>
        <p:spPr>
          <a:xfrm>
            <a:off x="3269696" y="5025133"/>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3" name="Ellipse 152"/>
          <p:cNvSpPr/>
          <p:nvPr/>
        </p:nvSpPr>
        <p:spPr>
          <a:xfrm>
            <a:off x="3335710" y="5033988"/>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4" name="Ellipse 153"/>
          <p:cNvSpPr/>
          <p:nvPr/>
        </p:nvSpPr>
        <p:spPr>
          <a:xfrm>
            <a:off x="3348202" y="5346717"/>
            <a:ext cx="90000" cy="90000"/>
          </a:xfrm>
          <a:prstGeom prst="ellipse">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5" name="Ellipse 154"/>
          <p:cNvSpPr/>
          <p:nvPr/>
        </p:nvSpPr>
        <p:spPr>
          <a:xfrm>
            <a:off x="3283580" y="5130828"/>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6" name="Ellipse 155"/>
          <p:cNvSpPr/>
          <p:nvPr/>
        </p:nvSpPr>
        <p:spPr>
          <a:xfrm>
            <a:off x="3410180" y="5139683"/>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7" name="Ellipse 156"/>
          <p:cNvSpPr/>
          <p:nvPr/>
        </p:nvSpPr>
        <p:spPr>
          <a:xfrm>
            <a:off x="3429130" y="5033083"/>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8" name="Ellipse 157"/>
          <p:cNvSpPr/>
          <p:nvPr/>
        </p:nvSpPr>
        <p:spPr>
          <a:xfrm>
            <a:off x="3311496" y="5232167"/>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59" name="Ellipse 158"/>
          <p:cNvSpPr/>
          <p:nvPr/>
        </p:nvSpPr>
        <p:spPr>
          <a:xfrm>
            <a:off x="3377510" y="5241022"/>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0" name="Ellipse 159"/>
          <p:cNvSpPr/>
          <p:nvPr/>
        </p:nvSpPr>
        <p:spPr>
          <a:xfrm>
            <a:off x="3329223" y="5129188"/>
            <a:ext cx="90000" cy="90000"/>
          </a:xfrm>
          <a:prstGeom prst="ellipse">
            <a:avLst/>
          </a:prstGeom>
          <a:solidFill>
            <a:srgbClr val="0080A4">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cxnSp>
        <p:nvCxnSpPr>
          <p:cNvPr id="161" name="Gerader Verbinder 160"/>
          <p:cNvCxnSpPr/>
          <p:nvPr/>
        </p:nvCxnSpPr>
        <p:spPr>
          <a:xfrm flipV="1">
            <a:off x="3612137" y="4574876"/>
            <a:ext cx="181893" cy="342845"/>
          </a:xfrm>
          <a:prstGeom prst="line">
            <a:avLst/>
          </a:prstGeom>
          <a:noFill/>
          <a:ln w="9525" cap="flat" cmpd="sng" algn="ctr">
            <a:solidFill>
              <a:srgbClr val="0F6583">
                <a:shade val="95000"/>
                <a:satMod val="105000"/>
              </a:srgbClr>
            </a:solidFill>
            <a:prstDash val="solid"/>
          </a:ln>
          <a:effectLst/>
        </p:spPr>
      </p:cxnSp>
      <p:cxnSp>
        <p:nvCxnSpPr>
          <p:cNvPr id="162" name="Gerader Verbinder 161"/>
          <p:cNvCxnSpPr/>
          <p:nvPr/>
        </p:nvCxnSpPr>
        <p:spPr>
          <a:xfrm>
            <a:off x="3654685" y="5404915"/>
            <a:ext cx="127021" cy="78578"/>
          </a:xfrm>
          <a:prstGeom prst="line">
            <a:avLst/>
          </a:prstGeom>
          <a:noFill/>
          <a:ln w="9525" cap="flat" cmpd="sng" algn="ctr">
            <a:solidFill>
              <a:srgbClr val="0F6583">
                <a:shade val="95000"/>
                <a:satMod val="105000"/>
              </a:srgbClr>
            </a:solidFill>
            <a:prstDash val="solid"/>
          </a:ln>
          <a:effectLst/>
        </p:spPr>
      </p:cxnSp>
      <p:sp>
        <p:nvSpPr>
          <p:cNvPr id="163" name="Ellipse 162"/>
          <p:cNvSpPr/>
          <p:nvPr/>
        </p:nvSpPr>
        <p:spPr>
          <a:xfrm>
            <a:off x="3812226" y="4537190"/>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4" name="Ellipse 163"/>
          <p:cNvSpPr/>
          <p:nvPr/>
        </p:nvSpPr>
        <p:spPr>
          <a:xfrm>
            <a:off x="4130576" y="4540192"/>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5" name="Ellipse 164"/>
          <p:cNvSpPr/>
          <p:nvPr/>
        </p:nvSpPr>
        <p:spPr>
          <a:xfrm>
            <a:off x="4449096" y="4540192"/>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6" name="Ellipse 165"/>
          <p:cNvSpPr/>
          <p:nvPr/>
        </p:nvSpPr>
        <p:spPr>
          <a:xfrm>
            <a:off x="3812226" y="4866987"/>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7" name="Ellipse 166"/>
          <p:cNvSpPr/>
          <p:nvPr/>
        </p:nvSpPr>
        <p:spPr>
          <a:xfrm>
            <a:off x="4130576" y="4869989"/>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8" name="Ellipse 167"/>
          <p:cNvSpPr/>
          <p:nvPr/>
        </p:nvSpPr>
        <p:spPr>
          <a:xfrm>
            <a:off x="4131378" y="5197184"/>
            <a:ext cx="288000" cy="288000"/>
          </a:xfrm>
          <a:prstGeom prst="ellipse">
            <a:avLst/>
          </a:prstGeom>
          <a:solidFill>
            <a:srgbClr val="0080A4">
              <a:lumMod val="60000"/>
              <a:lumOff val="40000"/>
            </a:srgbClr>
          </a:solidFill>
          <a:ln w="25400" cap="flat" cmpd="sng" algn="ctr">
            <a:solidFill>
              <a:srgbClr val="FF0000"/>
            </a:solidFill>
            <a:prstDash val="solid"/>
          </a:ln>
          <a:effectLst>
            <a:outerShdw blurRad="50800" dist="38100" algn="l" rotWithShape="0">
              <a:srgbClr val="FF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69" name="Ellipse 168"/>
          <p:cNvSpPr/>
          <p:nvPr/>
        </p:nvSpPr>
        <p:spPr>
          <a:xfrm>
            <a:off x="4443140" y="5194834"/>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0" name="Ellipse 169"/>
          <p:cNvSpPr/>
          <p:nvPr/>
        </p:nvSpPr>
        <p:spPr>
          <a:xfrm>
            <a:off x="3810940" y="5198495"/>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1" name="Ellipse 170"/>
          <p:cNvSpPr/>
          <p:nvPr/>
        </p:nvSpPr>
        <p:spPr>
          <a:xfrm>
            <a:off x="4449096" y="4864423"/>
            <a:ext cx="288000" cy="288000"/>
          </a:xfrm>
          <a:prstGeom prst="ellipse">
            <a:avLst/>
          </a:prstGeom>
          <a:solidFill>
            <a:srgbClr val="0080A4">
              <a:lumMod val="60000"/>
              <a:lumOff val="40000"/>
            </a:srgbClr>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2" name="Freihandform 171"/>
          <p:cNvSpPr/>
          <p:nvPr/>
        </p:nvSpPr>
        <p:spPr>
          <a:xfrm>
            <a:off x="3845938" y="4658330"/>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3" name="Freihandform 172"/>
          <p:cNvSpPr/>
          <p:nvPr/>
        </p:nvSpPr>
        <p:spPr>
          <a:xfrm rot="1649385">
            <a:off x="4165157" y="465464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4" name="Freihandform 173"/>
          <p:cNvSpPr/>
          <p:nvPr/>
        </p:nvSpPr>
        <p:spPr>
          <a:xfrm rot="18376283">
            <a:off x="4482051" y="465464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5" name="Freihandform 174"/>
          <p:cNvSpPr/>
          <p:nvPr/>
        </p:nvSpPr>
        <p:spPr>
          <a:xfrm rot="18376283">
            <a:off x="4157906" y="4977817"/>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6" name="Freihandform 175"/>
          <p:cNvSpPr/>
          <p:nvPr/>
        </p:nvSpPr>
        <p:spPr>
          <a:xfrm rot="18376283">
            <a:off x="4475434" y="498256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7" name="Freihandform 176"/>
          <p:cNvSpPr/>
          <p:nvPr/>
        </p:nvSpPr>
        <p:spPr>
          <a:xfrm rot="1649385">
            <a:off x="4484973" y="5318281"/>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8" name="Freihandform 177"/>
          <p:cNvSpPr/>
          <p:nvPr/>
        </p:nvSpPr>
        <p:spPr>
          <a:xfrm>
            <a:off x="3842375" y="533168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79" name="Freihandform 178"/>
          <p:cNvSpPr/>
          <p:nvPr/>
        </p:nvSpPr>
        <p:spPr>
          <a:xfrm rot="549673">
            <a:off x="3847750" y="4998332"/>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0F65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80" name="Freihandform 179"/>
          <p:cNvSpPr/>
          <p:nvPr/>
        </p:nvSpPr>
        <p:spPr>
          <a:xfrm rot="15485546">
            <a:off x="4155376" y="5318324"/>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E"/>
              </a:solidFill>
              <a:effectLst/>
              <a:uLnTx/>
              <a:uFillTx/>
              <a:latin typeface="Avenir"/>
              <a:ea typeface="+mn-ea"/>
              <a:cs typeface="+mn-cs"/>
            </a:endParaRPr>
          </a:p>
        </p:txBody>
      </p:sp>
      <p:sp>
        <p:nvSpPr>
          <p:cNvPr id="181" name="Textfeld 180"/>
          <p:cNvSpPr txBox="1"/>
          <p:nvPr/>
        </p:nvSpPr>
        <p:spPr>
          <a:xfrm>
            <a:off x="4549101" y="5191612"/>
            <a:ext cx="1675683" cy="338554"/>
          </a:xfrm>
          <a:prstGeom prst="rect">
            <a:avLst/>
          </a:prstGeom>
          <a:noFill/>
        </p:spPr>
        <p:txBody>
          <a:bodyPr wrap="square" rtlCol="0">
            <a:spAutoFit/>
          </a:bodyPr>
          <a:lstStyle/>
          <a:p>
            <a:pPr algn="ctr" defTabSz="914400"/>
            <a:r>
              <a:rPr lang="de-DE" sz="800" dirty="0">
                <a:solidFill>
                  <a:srgbClr val="0080A4"/>
                </a:solidFill>
                <a:latin typeface="Avenir"/>
              </a:rPr>
              <a:t>1 </a:t>
            </a:r>
            <a:r>
              <a:rPr lang="de-DE" sz="800" dirty="0" err="1">
                <a:solidFill>
                  <a:srgbClr val="0080A4"/>
                </a:solidFill>
                <a:latin typeface="Avenir"/>
              </a:rPr>
              <a:t>copy</a:t>
            </a:r>
            <a:r>
              <a:rPr lang="de-DE" sz="800" dirty="0">
                <a:solidFill>
                  <a:srgbClr val="0080A4"/>
                </a:solidFill>
                <a:latin typeface="Avenir"/>
              </a:rPr>
              <a:t> per </a:t>
            </a:r>
            <a:r>
              <a:rPr lang="de-DE" sz="800" dirty="0" err="1">
                <a:solidFill>
                  <a:srgbClr val="0080A4"/>
                </a:solidFill>
                <a:latin typeface="Avenir"/>
              </a:rPr>
              <a:t>droplet</a:t>
            </a:r>
            <a:endParaRPr lang="de-DE" sz="800" dirty="0">
              <a:solidFill>
                <a:srgbClr val="0080A4"/>
              </a:solidFill>
              <a:latin typeface="Avenir"/>
            </a:endParaRPr>
          </a:p>
          <a:p>
            <a:pPr algn="ctr" defTabSz="914400"/>
            <a:r>
              <a:rPr lang="de-DE" sz="800" dirty="0">
                <a:solidFill>
                  <a:srgbClr val="0080A4"/>
                </a:solidFill>
                <a:latin typeface="Avenir"/>
              </a:rPr>
              <a:t>20,000 </a:t>
            </a:r>
            <a:r>
              <a:rPr lang="de-DE" sz="800" dirty="0" err="1">
                <a:solidFill>
                  <a:srgbClr val="0080A4"/>
                </a:solidFill>
                <a:latin typeface="Avenir"/>
              </a:rPr>
              <a:t>droplets</a:t>
            </a:r>
            <a:endParaRPr lang="de-DE" sz="800" dirty="0">
              <a:solidFill>
                <a:srgbClr val="0080A4"/>
              </a:solidFill>
              <a:latin typeface="Avenir"/>
            </a:endParaRPr>
          </a:p>
        </p:txBody>
      </p:sp>
      <p:pic>
        <p:nvPicPr>
          <p:cNvPr id="182" name="Grafik 181"/>
          <p:cNvPicPr>
            <a:picLocks noChangeAspect="1"/>
          </p:cNvPicPr>
          <p:nvPr/>
        </p:nvPicPr>
        <p:blipFill rotWithShape="1">
          <a:blip r:embed="rId4" cstate="print">
            <a:extLst>
              <a:ext uri="{28A0092B-C50C-407E-A947-70E740481C1C}">
                <a14:useLocalDpi xmlns:a14="http://schemas.microsoft.com/office/drawing/2010/main" val="0"/>
              </a:ext>
            </a:extLst>
          </a:blip>
          <a:srcRect l="49039"/>
          <a:stretch/>
        </p:blipFill>
        <p:spPr>
          <a:xfrm>
            <a:off x="3191591" y="4323550"/>
            <a:ext cx="361701" cy="1188945"/>
          </a:xfrm>
          <a:prstGeom prst="rect">
            <a:avLst/>
          </a:prstGeom>
        </p:spPr>
      </p:pic>
      <p:cxnSp>
        <p:nvCxnSpPr>
          <p:cNvPr id="184" name="Gewinkelte Verbindung 183"/>
          <p:cNvCxnSpPr/>
          <p:nvPr/>
        </p:nvCxnSpPr>
        <p:spPr>
          <a:xfrm>
            <a:off x="1762121" y="4271044"/>
            <a:ext cx="975852" cy="959990"/>
          </a:xfrm>
          <a:prstGeom prst="bentConnector3">
            <a:avLst>
              <a:gd name="adj1" fmla="val 806"/>
            </a:avLst>
          </a:prstGeom>
          <a:ln w="12700">
            <a:tailEnd type="triangle"/>
          </a:ln>
          <a:effectLst/>
        </p:spPr>
        <p:style>
          <a:lnRef idx="2">
            <a:schemeClr val="dk1"/>
          </a:lnRef>
          <a:fillRef idx="0">
            <a:schemeClr val="dk1"/>
          </a:fillRef>
          <a:effectRef idx="1">
            <a:schemeClr val="dk1"/>
          </a:effectRef>
          <a:fontRef idx="minor">
            <a:schemeClr val="tx1"/>
          </a:fontRef>
        </p:style>
      </p:cxnSp>
      <p:sp>
        <p:nvSpPr>
          <p:cNvPr id="186" name="Textfeld 185"/>
          <p:cNvSpPr txBox="1"/>
          <p:nvPr/>
        </p:nvSpPr>
        <p:spPr>
          <a:xfrm>
            <a:off x="751710" y="3684329"/>
            <a:ext cx="1927688" cy="272415"/>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Tumor variants in plasma</a:t>
            </a:r>
          </a:p>
        </p:txBody>
      </p:sp>
      <p:sp>
        <p:nvSpPr>
          <p:cNvPr id="46" name="Freihandform 45"/>
          <p:cNvSpPr/>
          <p:nvPr/>
        </p:nvSpPr>
        <p:spPr>
          <a:xfrm rot="15485546">
            <a:off x="1654291" y="3071946"/>
            <a:ext cx="219007" cy="45719"/>
          </a:xfrm>
          <a:custGeom>
            <a:avLst/>
            <a:gdLst>
              <a:gd name="connsiteX0" fmla="*/ 0 w 464024"/>
              <a:gd name="connsiteY0" fmla="*/ 95535 h 95739"/>
              <a:gd name="connsiteX1" fmla="*/ 88710 w 464024"/>
              <a:gd name="connsiteY1" fmla="*/ 0 h 95739"/>
              <a:gd name="connsiteX2" fmla="*/ 184244 w 464024"/>
              <a:gd name="connsiteY2" fmla="*/ 95535 h 95739"/>
              <a:gd name="connsiteX3" fmla="*/ 279779 w 464024"/>
              <a:gd name="connsiteY3" fmla="*/ 27296 h 95739"/>
              <a:gd name="connsiteX4" fmla="*/ 395785 w 464024"/>
              <a:gd name="connsiteY4" fmla="*/ 95535 h 95739"/>
              <a:gd name="connsiteX5" fmla="*/ 464024 w 464024"/>
              <a:gd name="connsiteY5" fmla="*/ 20472 h 95739"/>
              <a:gd name="connsiteX6" fmla="*/ 464024 w 464024"/>
              <a:gd name="connsiteY6" fmla="*/ 20472 h 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024" h="95739">
                <a:moveTo>
                  <a:pt x="0" y="95535"/>
                </a:moveTo>
                <a:cubicBezTo>
                  <a:pt x="29001" y="47767"/>
                  <a:pt x="58003" y="0"/>
                  <a:pt x="88710" y="0"/>
                </a:cubicBezTo>
                <a:cubicBezTo>
                  <a:pt x="119417" y="0"/>
                  <a:pt x="152399" y="90986"/>
                  <a:pt x="184244" y="95535"/>
                </a:cubicBezTo>
                <a:cubicBezTo>
                  <a:pt x="216089" y="100084"/>
                  <a:pt x="244522" y="27296"/>
                  <a:pt x="279779" y="27296"/>
                </a:cubicBezTo>
                <a:cubicBezTo>
                  <a:pt x="315036" y="27296"/>
                  <a:pt x="365078" y="96672"/>
                  <a:pt x="395785" y="95535"/>
                </a:cubicBezTo>
                <a:cubicBezTo>
                  <a:pt x="426492" y="94398"/>
                  <a:pt x="464024" y="20472"/>
                  <a:pt x="464024" y="20472"/>
                </a:cubicBezTo>
                <a:lnTo>
                  <a:pt x="464024" y="20472"/>
                </a:lnTo>
              </a:path>
            </a:pathLst>
          </a:cu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78AAC"/>
              </a:solidFill>
              <a:effectLst/>
              <a:uLnTx/>
              <a:uFillTx/>
              <a:latin typeface="Avenir"/>
              <a:ea typeface="+mn-ea"/>
              <a:cs typeface="+mn-cs"/>
            </a:endParaRPr>
          </a:p>
        </p:txBody>
      </p:sp>
      <p:sp>
        <p:nvSpPr>
          <p:cNvPr id="190" name="Textfeld 189"/>
          <p:cNvSpPr txBox="1"/>
          <p:nvPr/>
        </p:nvSpPr>
        <p:spPr>
          <a:xfrm>
            <a:off x="3045303" y="5520197"/>
            <a:ext cx="1927688" cy="272415"/>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Droplet Digital PCR (</a:t>
            </a:r>
            <a:r>
              <a:rPr lang="en-US" sz="1000" dirty="0" err="1">
                <a:solidFill>
                  <a:srgbClr val="4B483F"/>
                </a:solidFill>
                <a:latin typeface="Arial" panose="020B0604020202020204" pitchFamily="34" charset="0"/>
                <a:cs typeface="Arial" panose="020B0604020202020204" pitchFamily="34" charset="0"/>
              </a:rPr>
              <a:t>ddPCR</a:t>
            </a:r>
            <a:r>
              <a:rPr lang="en-US" sz="1000" dirty="0">
                <a:solidFill>
                  <a:srgbClr val="4B483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558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500"/>
                                        <p:tgtEl>
                                          <p:spTgt spid="7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fade">
                                      <p:cBhvr>
                                        <p:cTn id="111" dur="500"/>
                                        <p:tgtEl>
                                          <p:spTgt spid="10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fade">
                                      <p:cBhvr>
                                        <p:cTn id="117" dur="500"/>
                                        <p:tgtEl>
                                          <p:spTgt spid="11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fade">
                                      <p:cBhvr>
                                        <p:cTn id="120" dur="500"/>
                                        <p:tgtEl>
                                          <p:spTgt spid="10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11"/>
                                        </p:tgtEl>
                                        <p:attrNameLst>
                                          <p:attrName>style.visibility</p:attrName>
                                        </p:attrNameLst>
                                      </p:cBhvr>
                                      <p:to>
                                        <p:strVal val="visible"/>
                                      </p:to>
                                    </p:set>
                                    <p:animEffect transition="in" filter="fade">
                                      <p:cBhvr>
                                        <p:cTn id="125" dur="500"/>
                                        <p:tgtEl>
                                          <p:spTgt spid="11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0"/>
                                        </p:tgtEl>
                                        <p:attrNameLst>
                                          <p:attrName>style.visibility</p:attrName>
                                        </p:attrNameLst>
                                      </p:cBhvr>
                                      <p:to>
                                        <p:strVal val="visible"/>
                                      </p:to>
                                    </p:set>
                                    <p:animEffect transition="in" filter="fade">
                                      <p:cBhvr>
                                        <p:cTn id="128" dur="500"/>
                                        <p:tgtEl>
                                          <p:spTgt spid="10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500"/>
                                        <p:tgtEl>
                                          <p:spTgt spid="11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4"/>
                                        </p:tgtEl>
                                        <p:attrNameLst>
                                          <p:attrName>style.visibility</p:attrName>
                                        </p:attrNameLst>
                                      </p:cBhvr>
                                      <p:to>
                                        <p:strVal val="visible"/>
                                      </p:to>
                                    </p:set>
                                    <p:animEffect transition="in" filter="fade">
                                      <p:cBhvr>
                                        <p:cTn id="134" dur="500"/>
                                        <p:tgtEl>
                                          <p:spTgt spid="10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1"/>
                                        </p:tgtEl>
                                        <p:attrNameLst>
                                          <p:attrName>style.visibility</p:attrName>
                                        </p:attrNameLst>
                                      </p:cBhvr>
                                      <p:to>
                                        <p:strVal val="visible"/>
                                      </p:to>
                                    </p:set>
                                    <p:animEffect transition="in" filter="fade">
                                      <p:cBhvr>
                                        <p:cTn id="142" dur="500"/>
                                        <p:tgtEl>
                                          <p:spTgt spid="10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500"/>
                                        <p:tgtEl>
                                          <p:spTgt spid="10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82"/>
                                        </p:tgtEl>
                                        <p:attrNameLst>
                                          <p:attrName>style.visibility</p:attrName>
                                        </p:attrNameLst>
                                      </p:cBhvr>
                                      <p:to>
                                        <p:strVal val="visible"/>
                                      </p:to>
                                    </p:set>
                                    <p:animEffect transition="in" filter="fade">
                                      <p:cBhvr>
                                        <p:cTn id="155" dur="500"/>
                                        <p:tgtEl>
                                          <p:spTgt spid="18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49"/>
                                        </p:tgtEl>
                                        <p:attrNameLst>
                                          <p:attrName>style.visibility</p:attrName>
                                        </p:attrNameLst>
                                      </p:cBhvr>
                                      <p:to>
                                        <p:strVal val="visible"/>
                                      </p:to>
                                    </p:set>
                                    <p:animEffect transition="in" filter="fade">
                                      <p:cBhvr>
                                        <p:cTn id="158" dur="500"/>
                                        <p:tgtEl>
                                          <p:spTgt spid="14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50"/>
                                        </p:tgtEl>
                                        <p:attrNameLst>
                                          <p:attrName>style.visibility</p:attrName>
                                        </p:attrNameLst>
                                      </p:cBhvr>
                                      <p:to>
                                        <p:strVal val="visible"/>
                                      </p:to>
                                    </p:set>
                                    <p:animEffect transition="in" filter="fade">
                                      <p:cBhvr>
                                        <p:cTn id="161" dur="500"/>
                                        <p:tgtEl>
                                          <p:spTgt spid="15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51"/>
                                        </p:tgtEl>
                                        <p:attrNameLst>
                                          <p:attrName>style.visibility</p:attrName>
                                        </p:attrNameLst>
                                      </p:cBhvr>
                                      <p:to>
                                        <p:strVal val="visible"/>
                                      </p:to>
                                    </p:set>
                                    <p:animEffect transition="in" filter="fade">
                                      <p:cBhvr>
                                        <p:cTn id="164" dur="500"/>
                                        <p:tgtEl>
                                          <p:spTgt spid="15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52"/>
                                        </p:tgtEl>
                                        <p:attrNameLst>
                                          <p:attrName>style.visibility</p:attrName>
                                        </p:attrNameLst>
                                      </p:cBhvr>
                                      <p:to>
                                        <p:strVal val="visible"/>
                                      </p:to>
                                    </p:set>
                                    <p:animEffect transition="in" filter="fade">
                                      <p:cBhvr>
                                        <p:cTn id="167" dur="500"/>
                                        <p:tgtEl>
                                          <p:spTgt spid="15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53"/>
                                        </p:tgtEl>
                                        <p:attrNameLst>
                                          <p:attrName>style.visibility</p:attrName>
                                        </p:attrNameLst>
                                      </p:cBhvr>
                                      <p:to>
                                        <p:strVal val="visible"/>
                                      </p:to>
                                    </p:set>
                                    <p:animEffect transition="in" filter="fade">
                                      <p:cBhvr>
                                        <p:cTn id="170" dur="500"/>
                                        <p:tgtEl>
                                          <p:spTgt spid="15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54"/>
                                        </p:tgtEl>
                                        <p:attrNameLst>
                                          <p:attrName>style.visibility</p:attrName>
                                        </p:attrNameLst>
                                      </p:cBhvr>
                                      <p:to>
                                        <p:strVal val="visible"/>
                                      </p:to>
                                    </p:set>
                                    <p:animEffect transition="in" filter="fade">
                                      <p:cBhvr>
                                        <p:cTn id="173" dur="500"/>
                                        <p:tgtEl>
                                          <p:spTgt spid="15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55"/>
                                        </p:tgtEl>
                                        <p:attrNameLst>
                                          <p:attrName>style.visibility</p:attrName>
                                        </p:attrNameLst>
                                      </p:cBhvr>
                                      <p:to>
                                        <p:strVal val="visible"/>
                                      </p:to>
                                    </p:set>
                                    <p:animEffect transition="in" filter="fade">
                                      <p:cBhvr>
                                        <p:cTn id="176" dur="500"/>
                                        <p:tgtEl>
                                          <p:spTgt spid="15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56"/>
                                        </p:tgtEl>
                                        <p:attrNameLst>
                                          <p:attrName>style.visibility</p:attrName>
                                        </p:attrNameLst>
                                      </p:cBhvr>
                                      <p:to>
                                        <p:strVal val="visible"/>
                                      </p:to>
                                    </p:set>
                                    <p:animEffect transition="in" filter="fade">
                                      <p:cBhvr>
                                        <p:cTn id="179" dur="500"/>
                                        <p:tgtEl>
                                          <p:spTgt spid="15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57"/>
                                        </p:tgtEl>
                                        <p:attrNameLst>
                                          <p:attrName>style.visibility</p:attrName>
                                        </p:attrNameLst>
                                      </p:cBhvr>
                                      <p:to>
                                        <p:strVal val="visible"/>
                                      </p:to>
                                    </p:set>
                                    <p:animEffect transition="in" filter="fade">
                                      <p:cBhvr>
                                        <p:cTn id="182" dur="500"/>
                                        <p:tgtEl>
                                          <p:spTgt spid="157"/>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58"/>
                                        </p:tgtEl>
                                        <p:attrNameLst>
                                          <p:attrName>style.visibility</p:attrName>
                                        </p:attrNameLst>
                                      </p:cBhvr>
                                      <p:to>
                                        <p:strVal val="visible"/>
                                      </p:to>
                                    </p:set>
                                    <p:animEffect transition="in" filter="fade">
                                      <p:cBhvr>
                                        <p:cTn id="185" dur="500"/>
                                        <p:tgtEl>
                                          <p:spTgt spid="158"/>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59"/>
                                        </p:tgtEl>
                                        <p:attrNameLst>
                                          <p:attrName>style.visibility</p:attrName>
                                        </p:attrNameLst>
                                      </p:cBhvr>
                                      <p:to>
                                        <p:strVal val="visible"/>
                                      </p:to>
                                    </p:set>
                                    <p:animEffect transition="in" filter="fade">
                                      <p:cBhvr>
                                        <p:cTn id="188" dur="500"/>
                                        <p:tgtEl>
                                          <p:spTgt spid="15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60"/>
                                        </p:tgtEl>
                                        <p:attrNameLst>
                                          <p:attrName>style.visibility</p:attrName>
                                        </p:attrNameLst>
                                      </p:cBhvr>
                                      <p:to>
                                        <p:strVal val="visible"/>
                                      </p:to>
                                    </p:set>
                                    <p:animEffect transition="in" filter="fade">
                                      <p:cBhvr>
                                        <p:cTn id="191" dur="500"/>
                                        <p:tgtEl>
                                          <p:spTgt spid="160"/>
                                        </p:tgtEl>
                                      </p:cBhvr>
                                    </p:animEffect>
                                  </p:childTnLst>
                                </p:cTn>
                              </p:par>
                              <p:par>
                                <p:cTn id="192" presetID="10" presetClass="entr" presetSubtype="0" fill="hold" nodeType="withEffect">
                                  <p:stCondLst>
                                    <p:cond delay="0"/>
                                  </p:stCondLst>
                                  <p:childTnLst>
                                    <p:set>
                                      <p:cBhvr>
                                        <p:cTn id="193" dur="1" fill="hold">
                                          <p:stCondLst>
                                            <p:cond delay="0"/>
                                          </p:stCondLst>
                                        </p:cTn>
                                        <p:tgtEl>
                                          <p:spTgt spid="161"/>
                                        </p:tgtEl>
                                        <p:attrNameLst>
                                          <p:attrName>style.visibility</p:attrName>
                                        </p:attrNameLst>
                                      </p:cBhvr>
                                      <p:to>
                                        <p:strVal val="visible"/>
                                      </p:to>
                                    </p:set>
                                    <p:animEffect transition="in" filter="fade">
                                      <p:cBhvr>
                                        <p:cTn id="194" dur="500"/>
                                        <p:tgtEl>
                                          <p:spTgt spid="161"/>
                                        </p:tgtEl>
                                      </p:cBhvr>
                                    </p:animEffect>
                                  </p:childTnLst>
                                </p:cTn>
                              </p:par>
                              <p:par>
                                <p:cTn id="195" presetID="10" presetClass="entr" presetSubtype="0" fill="hold" nodeType="withEffect">
                                  <p:stCondLst>
                                    <p:cond delay="0"/>
                                  </p:stCondLst>
                                  <p:childTnLst>
                                    <p:set>
                                      <p:cBhvr>
                                        <p:cTn id="196" dur="1" fill="hold">
                                          <p:stCondLst>
                                            <p:cond delay="0"/>
                                          </p:stCondLst>
                                        </p:cTn>
                                        <p:tgtEl>
                                          <p:spTgt spid="162"/>
                                        </p:tgtEl>
                                        <p:attrNameLst>
                                          <p:attrName>style.visibility</p:attrName>
                                        </p:attrNameLst>
                                      </p:cBhvr>
                                      <p:to>
                                        <p:strVal val="visible"/>
                                      </p:to>
                                    </p:set>
                                    <p:animEffect transition="in" filter="fade">
                                      <p:cBhvr>
                                        <p:cTn id="197" dur="500"/>
                                        <p:tgtEl>
                                          <p:spTgt spid="162"/>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63"/>
                                        </p:tgtEl>
                                        <p:attrNameLst>
                                          <p:attrName>style.visibility</p:attrName>
                                        </p:attrNameLst>
                                      </p:cBhvr>
                                      <p:to>
                                        <p:strVal val="visible"/>
                                      </p:to>
                                    </p:set>
                                    <p:animEffect transition="in" filter="fade">
                                      <p:cBhvr>
                                        <p:cTn id="200" dur="500"/>
                                        <p:tgtEl>
                                          <p:spTgt spid="163"/>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64"/>
                                        </p:tgtEl>
                                        <p:attrNameLst>
                                          <p:attrName>style.visibility</p:attrName>
                                        </p:attrNameLst>
                                      </p:cBhvr>
                                      <p:to>
                                        <p:strVal val="visible"/>
                                      </p:to>
                                    </p:set>
                                    <p:animEffect transition="in" filter="fade">
                                      <p:cBhvr>
                                        <p:cTn id="203" dur="500"/>
                                        <p:tgtEl>
                                          <p:spTgt spid="16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65"/>
                                        </p:tgtEl>
                                        <p:attrNameLst>
                                          <p:attrName>style.visibility</p:attrName>
                                        </p:attrNameLst>
                                      </p:cBhvr>
                                      <p:to>
                                        <p:strVal val="visible"/>
                                      </p:to>
                                    </p:set>
                                    <p:animEffect transition="in" filter="fade">
                                      <p:cBhvr>
                                        <p:cTn id="206" dur="500"/>
                                        <p:tgtEl>
                                          <p:spTgt spid="165"/>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66"/>
                                        </p:tgtEl>
                                        <p:attrNameLst>
                                          <p:attrName>style.visibility</p:attrName>
                                        </p:attrNameLst>
                                      </p:cBhvr>
                                      <p:to>
                                        <p:strVal val="visible"/>
                                      </p:to>
                                    </p:set>
                                    <p:animEffect transition="in" filter="fade">
                                      <p:cBhvr>
                                        <p:cTn id="209" dur="500"/>
                                        <p:tgtEl>
                                          <p:spTgt spid="166"/>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500"/>
                                        <p:tgtEl>
                                          <p:spTgt spid="167"/>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68"/>
                                        </p:tgtEl>
                                        <p:attrNameLst>
                                          <p:attrName>style.visibility</p:attrName>
                                        </p:attrNameLst>
                                      </p:cBhvr>
                                      <p:to>
                                        <p:strVal val="visible"/>
                                      </p:to>
                                    </p:set>
                                    <p:animEffect transition="in" filter="fade">
                                      <p:cBhvr>
                                        <p:cTn id="215" dur="500"/>
                                        <p:tgtEl>
                                          <p:spTgt spid="168"/>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69"/>
                                        </p:tgtEl>
                                        <p:attrNameLst>
                                          <p:attrName>style.visibility</p:attrName>
                                        </p:attrNameLst>
                                      </p:cBhvr>
                                      <p:to>
                                        <p:strVal val="visible"/>
                                      </p:to>
                                    </p:set>
                                    <p:animEffect transition="in" filter="fade">
                                      <p:cBhvr>
                                        <p:cTn id="218" dur="500"/>
                                        <p:tgtEl>
                                          <p:spTgt spid="169"/>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70"/>
                                        </p:tgtEl>
                                        <p:attrNameLst>
                                          <p:attrName>style.visibility</p:attrName>
                                        </p:attrNameLst>
                                      </p:cBhvr>
                                      <p:to>
                                        <p:strVal val="visible"/>
                                      </p:to>
                                    </p:set>
                                    <p:animEffect transition="in" filter="fade">
                                      <p:cBhvr>
                                        <p:cTn id="221" dur="500"/>
                                        <p:tgtEl>
                                          <p:spTgt spid="170"/>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animEffect transition="in" filter="fade">
                                      <p:cBhvr>
                                        <p:cTn id="224" dur="500"/>
                                        <p:tgtEl>
                                          <p:spTgt spid="171"/>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72"/>
                                        </p:tgtEl>
                                        <p:attrNameLst>
                                          <p:attrName>style.visibility</p:attrName>
                                        </p:attrNameLst>
                                      </p:cBhvr>
                                      <p:to>
                                        <p:strVal val="visible"/>
                                      </p:to>
                                    </p:set>
                                    <p:animEffect transition="in" filter="fade">
                                      <p:cBhvr>
                                        <p:cTn id="227" dur="500"/>
                                        <p:tgtEl>
                                          <p:spTgt spid="172"/>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73"/>
                                        </p:tgtEl>
                                        <p:attrNameLst>
                                          <p:attrName>style.visibility</p:attrName>
                                        </p:attrNameLst>
                                      </p:cBhvr>
                                      <p:to>
                                        <p:strVal val="visible"/>
                                      </p:to>
                                    </p:set>
                                    <p:animEffect transition="in" filter="fade">
                                      <p:cBhvr>
                                        <p:cTn id="230" dur="500"/>
                                        <p:tgtEl>
                                          <p:spTgt spid="173"/>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74"/>
                                        </p:tgtEl>
                                        <p:attrNameLst>
                                          <p:attrName>style.visibility</p:attrName>
                                        </p:attrNameLst>
                                      </p:cBhvr>
                                      <p:to>
                                        <p:strVal val="visible"/>
                                      </p:to>
                                    </p:set>
                                    <p:animEffect transition="in" filter="fade">
                                      <p:cBhvr>
                                        <p:cTn id="233" dur="500"/>
                                        <p:tgtEl>
                                          <p:spTgt spid="174"/>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75"/>
                                        </p:tgtEl>
                                        <p:attrNameLst>
                                          <p:attrName>style.visibility</p:attrName>
                                        </p:attrNameLst>
                                      </p:cBhvr>
                                      <p:to>
                                        <p:strVal val="visible"/>
                                      </p:to>
                                    </p:set>
                                    <p:animEffect transition="in" filter="fade">
                                      <p:cBhvr>
                                        <p:cTn id="236" dur="500"/>
                                        <p:tgtEl>
                                          <p:spTgt spid="175"/>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76"/>
                                        </p:tgtEl>
                                        <p:attrNameLst>
                                          <p:attrName>style.visibility</p:attrName>
                                        </p:attrNameLst>
                                      </p:cBhvr>
                                      <p:to>
                                        <p:strVal val="visible"/>
                                      </p:to>
                                    </p:set>
                                    <p:animEffect transition="in" filter="fade">
                                      <p:cBhvr>
                                        <p:cTn id="239" dur="500"/>
                                        <p:tgtEl>
                                          <p:spTgt spid="176"/>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77"/>
                                        </p:tgtEl>
                                        <p:attrNameLst>
                                          <p:attrName>style.visibility</p:attrName>
                                        </p:attrNameLst>
                                      </p:cBhvr>
                                      <p:to>
                                        <p:strVal val="visible"/>
                                      </p:to>
                                    </p:set>
                                    <p:animEffect transition="in" filter="fade">
                                      <p:cBhvr>
                                        <p:cTn id="242" dur="500"/>
                                        <p:tgtEl>
                                          <p:spTgt spid="177"/>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78"/>
                                        </p:tgtEl>
                                        <p:attrNameLst>
                                          <p:attrName>style.visibility</p:attrName>
                                        </p:attrNameLst>
                                      </p:cBhvr>
                                      <p:to>
                                        <p:strVal val="visible"/>
                                      </p:to>
                                    </p:set>
                                    <p:animEffect transition="in" filter="fade">
                                      <p:cBhvr>
                                        <p:cTn id="245" dur="500"/>
                                        <p:tgtEl>
                                          <p:spTgt spid="178"/>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79"/>
                                        </p:tgtEl>
                                        <p:attrNameLst>
                                          <p:attrName>style.visibility</p:attrName>
                                        </p:attrNameLst>
                                      </p:cBhvr>
                                      <p:to>
                                        <p:strVal val="visible"/>
                                      </p:to>
                                    </p:set>
                                    <p:animEffect transition="in" filter="fade">
                                      <p:cBhvr>
                                        <p:cTn id="248" dur="500"/>
                                        <p:tgtEl>
                                          <p:spTgt spid="179"/>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80"/>
                                        </p:tgtEl>
                                        <p:attrNameLst>
                                          <p:attrName>style.visibility</p:attrName>
                                        </p:attrNameLst>
                                      </p:cBhvr>
                                      <p:to>
                                        <p:strVal val="visible"/>
                                      </p:to>
                                    </p:set>
                                    <p:animEffect transition="in" filter="fade">
                                      <p:cBhvr>
                                        <p:cTn id="251" dur="500"/>
                                        <p:tgtEl>
                                          <p:spTgt spid="180"/>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81"/>
                                        </p:tgtEl>
                                        <p:attrNameLst>
                                          <p:attrName>style.visibility</p:attrName>
                                        </p:attrNameLst>
                                      </p:cBhvr>
                                      <p:to>
                                        <p:strVal val="visible"/>
                                      </p:to>
                                    </p:set>
                                    <p:animEffect transition="in" filter="fade">
                                      <p:cBhvr>
                                        <p:cTn id="254" dur="500"/>
                                        <p:tgtEl>
                                          <p:spTgt spid="181"/>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86"/>
                                        </p:tgtEl>
                                        <p:attrNameLst>
                                          <p:attrName>style.visibility</p:attrName>
                                        </p:attrNameLst>
                                      </p:cBhvr>
                                      <p:to>
                                        <p:strVal val="visible"/>
                                      </p:to>
                                    </p:set>
                                    <p:animEffect transition="in" filter="fade">
                                      <p:cBhvr>
                                        <p:cTn id="257" dur="500"/>
                                        <p:tgtEl>
                                          <p:spTgt spid="186"/>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90"/>
                                        </p:tgtEl>
                                        <p:attrNameLst>
                                          <p:attrName>style.visibility</p:attrName>
                                        </p:attrNameLst>
                                      </p:cBhvr>
                                      <p:to>
                                        <p:strVal val="visible"/>
                                      </p:to>
                                    </p:set>
                                    <p:animEffect transition="in" filter="fade">
                                      <p:cBhvr>
                                        <p:cTn id="260"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100" grpId="0"/>
      <p:bldP spid="101" grpId="0"/>
      <p:bldP spid="102" grpId="0"/>
      <p:bldP spid="103" grpId="0"/>
      <p:bldP spid="104" grpId="0"/>
      <p:bldP spid="105" grpId="0" animBg="1"/>
      <p:bldP spid="106" grpId="0" animBg="1"/>
      <p:bldP spid="109" grpId="0" animBg="1"/>
      <p:bldP spid="110" grpId="0" animBg="1"/>
      <p:bldP spid="111" grpId="0" animBg="1"/>
      <p:bldP spid="112" grpId="0" animBg="1"/>
      <p:bldP spid="113"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p:bldP spid="186" grpId="0"/>
      <p:bldP spid="46" grpId="0" animBg="1"/>
      <p:bldP spid="1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813312" y="194737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a:xfrm>
            <a:off x="8594730" y="6639575"/>
            <a:ext cx="730770" cy="365125"/>
          </a:xfrm>
        </p:spPr>
        <p:txBody>
          <a:bodyPr/>
          <a:lstStyle/>
          <a:p>
            <a:fld id="{B897C2A1-9313-CA4F-AEA9-36A479C1E1AD}" type="slidenum">
              <a:rPr lang="en-US" smtClean="0"/>
              <a:pPr/>
              <a:t>3</a:t>
            </a:fld>
            <a:endParaRPr lang="en-US"/>
          </a:p>
        </p:txBody>
      </p:sp>
      <p:sp>
        <p:nvSpPr>
          <p:cNvPr id="7" name="TextBox 6"/>
          <p:cNvSpPr txBox="1"/>
          <p:nvPr/>
        </p:nvSpPr>
        <p:spPr>
          <a:xfrm>
            <a:off x="543787" y="1113034"/>
            <a:ext cx="8379250" cy="1046440"/>
          </a:xfrm>
          <a:prstGeom prst="rect">
            <a:avLst/>
          </a:prstGeom>
          <a:noFill/>
        </p:spPr>
        <p:txBody>
          <a:bodyPr wrap="square" rtlCol="0">
            <a:spAutoFit/>
          </a:bodyPr>
          <a:lstStyle/>
          <a:p>
            <a:r>
              <a:rPr lang="en-US" sz="1600" b="1" dirty="0">
                <a:latin typeface="+mj-lt"/>
              </a:rPr>
              <a:t>Tumor variants with therapy relevance in non-small cell lung cancer (NSCLC), melanoma, and colorectal cancer can be analyzed using liquid biopsy</a:t>
            </a:r>
          </a:p>
          <a:p>
            <a:endParaRPr lang="en-US" sz="3000" b="1" dirty="0">
              <a:latin typeface="+mj-lt"/>
            </a:endParaRPr>
          </a:p>
        </p:txBody>
      </p:sp>
      <p:cxnSp>
        <p:nvCxnSpPr>
          <p:cNvPr id="115" name="Gerader Verbinder 114"/>
          <p:cNvCxnSpPr/>
          <p:nvPr/>
        </p:nvCxnSpPr>
        <p:spPr>
          <a:xfrm>
            <a:off x="450781" y="2904244"/>
            <a:ext cx="7626419" cy="0"/>
          </a:xfrm>
          <a:prstGeom prst="line">
            <a:avLst/>
          </a:prstGeom>
          <a:ln w="28575">
            <a:gradFill flip="none" rotWithShape="1">
              <a:gsLst>
                <a:gs pos="60000">
                  <a:srgbClr val="0080A4"/>
                </a:gs>
                <a:gs pos="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6" name="Textfeld 115"/>
          <p:cNvSpPr txBox="1"/>
          <p:nvPr/>
        </p:nvSpPr>
        <p:spPr>
          <a:xfrm>
            <a:off x="348597" y="2514894"/>
            <a:ext cx="1210844" cy="292388"/>
          </a:xfrm>
          <a:prstGeom prst="rect">
            <a:avLst/>
          </a:prstGeom>
          <a:noFill/>
        </p:spPr>
        <p:txBody>
          <a:bodyPr wrap="none" rtlCol="0">
            <a:spAutoFit/>
          </a:bodyPr>
          <a:lstStyle/>
          <a:p>
            <a:r>
              <a:rPr lang="de-DE" sz="1300" dirty="0">
                <a:solidFill>
                  <a:srgbClr val="4B483F"/>
                </a:solidFill>
                <a:latin typeface="Arial" panose="020B0604020202020204" pitchFamily="34" charset="0"/>
                <a:cs typeface="Arial" panose="020B0604020202020204" pitchFamily="34" charset="0"/>
              </a:rPr>
              <a:t>Tumor variant</a:t>
            </a:r>
          </a:p>
        </p:txBody>
      </p:sp>
      <p:sp>
        <p:nvSpPr>
          <p:cNvPr id="117" name="Textfeld 116"/>
          <p:cNvSpPr txBox="1"/>
          <p:nvPr/>
        </p:nvSpPr>
        <p:spPr>
          <a:xfrm>
            <a:off x="3253117" y="2514894"/>
            <a:ext cx="4782078" cy="292388"/>
          </a:xfrm>
          <a:prstGeom prst="rect">
            <a:avLst/>
          </a:prstGeom>
          <a:noFill/>
        </p:spPr>
        <p:txBody>
          <a:bodyPr wrap="none" rtlCol="0">
            <a:spAutoFit/>
          </a:bodyPr>
          <a:lstStyle/>
          <a:p>
            <a:r>
              <a:rPr lang="de-DE" sz="1300" dirty="0">
                <a:solidFill>
                  <a:srgbClr val="4B483F"/>
                </a:solidFill>
                <a:latin typeface="Arial" panose="020B0604020202020204" pitchFamily="34" charset="0"/>
                <a:cs typeface="Arial" panose="020B0604020202020204" pitchFamily="34" charset="0"/>
              </a:rPr>
              <a:t> NSCLC                       Melanoma                  Colorectal cancer</a:t>
            </a:r>
          </a:p>
        </p:txBody>
      </p:sp>
      <p:sp>
        <p:nvSpPr>
          <p:cNvPr id="118" name="Rechteck 117"/>
          <p:cNvSpPr/>
          <p:nvPr/>
        </p:nvSpPr>
        <p:spPr>
          <a:xfrm>
            <a:off x="543787" y="2919455"/>
            <a:ext cx="3481870" cy="1800493"/>
          </a:xfrm>
          <a:prstGeom prst="rect">
            <a:avLst/>
          </a:prstGeom>
        </p:spPr>
        <p:txBody>
          <a:bodyPr wrap="square">
            <a:spAutoFit/>
          </a:bodyPr>
          <a:lstStyle/>
          <a:p>
            <a:pPr>
              <a:lnSpc>
                <a:spcPct val="150000"/>
              </a:lnSpc>
            </a:pPr>
            <a:r>
              <a:rPr lang="en-GB" sz="1200" i="1" dirty="0">
                <a:solidFill>
                  <a:srgbClr val="4B483F"/>
                </a:solidFill>
                <a:latin typeface="Arial" panose="020B0604020202020204" pitchFamily="34" charset="0"/>
                <a:cs typeface="Arial" panose="020B0604020202020204" pitchFamily="34" charset="0"/>
              </a:rPr>
              <a:t>EGFR</a:t>
            </a:r>
            <a:r>
              <a:rPr lang="en-GB" sz="1200" dirty="0">
                <a:solidFill>
                  <a:srgbClr val="4B483F"/>
                </a:solidFill>
                <a:latin typeface="Arial" panose="020B0604020202020204" pitchFamily="34" charset="0"/>
                <a:cs typeface="Arial" panose="020B0604020202020204" pitchFamily="34" charset="0"/>
              </a:rPr>
              <a:t> p.T790M</a:t>
            </a:r>
            <a:endParaRPr lang="de-DE" sz="1200" dirty="0">
              <a:solidFill>
                <a:srgbClr val="4B483F"/>
              </a:solidFill>
              <a:latin typeface="Arial" panose="020B0604020202020204" pitchFamily="34" charset="0"/>
              <a:cs typeface="Arial" panose="020B0604020202020204" pitchFamily="34" charset="0"/>
            </a:endParaRPr>
          </a:p>
          <a:p>
            <a:pPr>
              <a:lnSpc>
                <a:spcPct val="150000"/>
              </a:lnSpc>
            </a:pPr>
            <a:r>
              <a:rPr lang="en-GB" sz="1200" i="1" dirty="0">
                <a:solidFill>
                  <a:srgbClr val="4B483F"/>
                </a:solidFill>
                <a:latin typeface="Arial" panose="020B0604020202020204" pitchFamily="34" charset="0"/>
                <a:cs typeface="Arial" panose="020B0604020202020204" pitchFamily="34" charset="0"/>
              </a:rPr>
              <a:t>EGFR</a:t>
            </a:r>
            <a:r>
              <a:rPr lang="en-GB" sz="1200" dirty="0">
                <a:solidFill>
                  <a:srgbClr val="4B483F"/>
                </a:solidFill>
                <a:latin typeface="Arial" panose="020B0604020202020204" pitchFamily="34" charset="0"/>
                <a:cs typeface="Arial" panose="020B0604020202020204" pitchFamily="34" charset="0"/>
              </a:rPr>
              <a:t> p.L858R</a:t>
            </a:r>
            <a:endParaRPr lang="de-DE" sz="1200" dirty="0">
              <a:solidFill>
                <a:srgbClr val="4B483F"/>
              </a:solidFill>
              <a:latin typeface="Arial" panose="020B0604020202020204" pitchFamily="34" charset="0"/>
              <a:cs typeface="Arial" panose="020B0604020202020204" pitchFamily="34" charset="0"/>
            </a:endParaRPr>
          </a:p>
          <a:p>
            <a:pPr>
              <a:lnSpc>
                <a:spcPct val="150000"/>
              </a:lnSpc>
            </a:pPr>
            <a:r>
              <a:rPr lang="de-DE" sz="1200" i="1" dirty="0">
                <a:solidFill>
                  <a:srgbClr val="4B483F"/>
                </a:solidFill>
                <a:latin typeface="Arial" panose="020B0604020202020204" pitchFamily="34" charset="0"/>
                <a:cs typeface="Arial" panose="020B0604020202020204" pitchFamily="34" charset="0"/>
              </a:rPr>
              <a:t>EGFR</a:t>
            </a:r>
            <a:r>
              <a:rPr lang="de-DE" sz="1200" dirty="0">
                <a:solidFill>
                  <a:srgbClr val="4B483F"/>
                </a:solidFill>
                <a:latin typeface="Arial" panose="020B0604020202020204" pitchFamily="34" charset="0"/>
                <a:cs typeface="Arial" panose="020B0604020202020204" pitchFamily="34" charset="0"/>
              </a:rPr>
              <a:t> Exon 19 </a:t>
            </a:r>
            <a:r>
              <a:rPr lang="de-DE" sz="1200" dirty="0" err="1">
                <a:solidFill>
                  <a:srgbClr val="4B483F"/>
                </a:solidFill>
                <a:latin typeface="Arial" panose="020B0604020202020204" pitchFamily="34" charset="0"/>
                <a:cs typeface="Arial" panose="020B0604020202020204" pitchFamily="34" charset="0"/>
              </a:rPr>
              <a:t>deletion</a:t>
            </a:r>
            <a:r>
              <a:rPr lang="de-DE" sz="1200" dirty="0">
                <a:solidFill>
                  <a:srgbClr val="4B483F"/>
                </a:solidFill>
                <a:latin typeface="Arial" panose="020B0604020202020204" pitchFamily="34" charset="0"/>
                <a:cs typeface="Arial" panose="020B0604020202020204" pitchFamily="34" charset="0"/>
              </a:rPr>
              <a:t> </a:t>
            </a:r>
          </a:p>
          <a:p>
            <a:pPr>
              <a:lnSpc>
                <a:spcPct val="150000"/>
              </a:lnSpc>
            </a:pPr>
            <a:r>
              <a:rPr lang="de-DE" sz="1200" i="1" dirty="0">
                <a:solidFill>
                  <a:srgbClr val="4B483F"/>
                </a:solidFill>
                <a:latin typeface="Arial" panose="020B0604020202020204" pitchFamily="34" charset="0"/>
                <a:cs typeface="Arial" panose="020B0604020202020204" pitchFamily="34" charset="0"/>
              </a:rPr>
              <a:t>KRAS</a:t>
            </a:r>
            <a:r>
              <a:rPr lang="de-DE" sz="1200" dirty="0">
                <a:solidFill>
                  <a:srgbClr val="4B483F"/>
                </a:solidFill>
                <a:latin typeface="Arial" panose="020B0604020202020204" pitchFamily="34" charset="0"/>
                <a:cs typeface="Arial" panose="020B0604020202020204" pitchFamily="34" charset="0"/>
              </a:rPr>
              <a:t> p.G12/p.G13</a:t>
            </a:r>
          </a:p>
          <a:p>
            <a:pPr>
              <a:lnSpc>
                <a:spcPct val="150000"/>
              </a:lnSpc>
            </a:pPr>
            <a:r>
              <a:rPr lang="de-DE" sz="1200" i="1" dirty="0">
                <a:solidFill>
                  <a:srgbClr val="4B483F"/>
                </a:solidFill>
                <a:latin typeface="Arial" panose="020B0604020202020204" pitchFamily="34" charset="0"/>
                <a:cs typeface="Arial" panose="020B0604020202020204" pitchFamily="34" charset="0"/>
              </a:rPr>
              <a:t>BRAF</a:t>
            </a:r>
            <a:r>
              <a:rPr lang="de-DE" sz="1200" dirty="0">
                <a:solidFill>
                  <a:srgbClr val="4B483F"/>
                </a:solidFill>
                <a:latin typeface="Arial" panose="020B0604020202020204" pitchFamily="34" charset="0"/>
                <a:cs typeface="Arial" panose="020B0604020202020204" pitchFamily="34" charset="0"/>
              </a:rPr>
              <a:t> p.V600E</a:t>
            </a:r>
          </a:p>
          <a:p>
            <a:pPr>
              <a:lnSpc>
                <a:spcPct val="150000"/>
              </a:lnSpc>
            </a:pPr>
            <a:endParaRPr lang="de-DE" sz="200" dirty="0">
              <a:solidFill>
                <a:srgbClr val="4B483F"/>
              </a:solidFill>
              <a:latin typeface="Arial" panose="020B0604020202020204" pitchFamily="34" charset="0"/>
              <a:cs typeface="Arial" panose="020B0604020202020204" pitchFamily="34" charset="0"/>
            </a:endParaRPr>
          </a:p>
          <a:p>
            <a:pPr>
              <a:lnSpc>
                <a:spcPct val="150000"/>
              </a:lnSpc>
            </a:pPr>
            <a:endParaRPr lang="de-DE" sz="1200" dirty="0">
              <a:solidFill>
                <a:srgbClr val="4B483F"/>
              </a:solidFill>
              <a:latin typeface="Arial" panose="020B0604020202020204" pitchFamily="34" charset="0"/>
              <a:cs typeface="Arial" panose="020B0604020202020204" pitchFamily="34" charset="0"/>
            </a:endParaRPr>
          </a:p>
        </p:txBody>
      </p:sp>
      <p:sp>
        <p:nvSpPr>
          <p:cNvPr id="119" name="Textfeld 118"/>
          <p:cNvSpPr txBox="1"/>
          <p:nvPr/>
        </p:nvSpPr>
        <p:spPr>
          <a:xfrm>
            <a:off x="3595969" y="2957364"/>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0" name="Textfeld 119"/>
          <p:cNvSpPr txBox="1"/>
          <p:nvPr/>
        </p:nvSpPr>
        <p:spPr>
          <a:xfrm>
            <a:off x="3595969" y="4067364"/>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1" name="Textfeld 120"/>
          <p:cNvSpPr txBox="1"/>
          <p:nvPr/>
        </p:nvSpPr>
        <p:spPr>
          <a:xfrm>
            <a:off x="7216125" y="4067068"/>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2" name="Textfeld 121"/>
          <p:cNvSpPr txBox="1"/>
          <p:nvPr/>
        </p:nvSpPr>
        <p:spPr>
          <a:xfrm>
            <a:off x="5362193" y="4067364"/>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3" name="Textfeld 122"/>
          <p:cNvSpPr txBox="1"/>
          <p:nvPr/>
        </p:nvSpPr>
        <p:spPr>
          <a:xfrm>
            <a:off x="3595969" y="3247814"/>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4" name="Textfeld 123"/>
          <p:cNvSpPr txBox="1"/>
          <p:nvPr/>
        </p:nvSpPr>
        <p:spPr>
          <a:xfrm>
            <a:off x="3595969" y="3515500"/>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5" name="Textfeld 124"/>
          <p:cNvSpPr txBox="1"/>
          <p:nvPr/>
        </p:nvSpPr>
        <p:spPr>
          <a:xfrm>
            <a:off x="3595969" y="3797260"/>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
        <p:nvSpPr>
          <p:cNvPr id="126" name="Textfeld 125"/>
          <p:cNvSpPr txBox="1"/>
          <p:nvPr/>
        </p:nvSpPr>
        <p:spPr>
          <a:xfrm>
            <a:off x="7216125" y="3797260"/>
            <a:ext cx="45719" cy="338554"/>
          </a:xfrm>
          <a:prstGeom prst="rect">
            <a:avLst/>
          </a:prstGeom>
          <a:noFill/>
        </p:spPr>
        <p:txBody>
          <a:bodyPr wrap="square" rtlCol="0">
            <a:spAutoFit/>
          </a:bodyPr>
          <a:lstStyle/>
          <a:p>
            <a:pPr marL="285750" indent="-285750">
              <a:buFont typeface="Wingdings" panose="05000000000000000000" pitchFamily="2" charset="2"/>
              <a:buChar char="ü"/>
            </a:pPr>
            <a:r>
              <a:rPr lang="de-DE" sz="1600" dirty="0">
                <a:solidFill>
                  <a:srgbClr val="4B483F"/>
                </a:solidFill>
              </a:rPr>
              <a:t> </a:t>
            </a:r>
          </a:p>
        </p:txBody>
      </p:sp>
    </p:spTree>
    <p:extLst>
      <p:ext uri="{BB962C8B-B14F-4D97-AF65-F5344CB8AC3E}">
        <p14:creationId xmlns:p14="http://schemas.microsoft.com/office/powerpoint/2010/main" val="1137445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nodeType="withEffect">
                                  <p:stCondLst>
                                    <p:cond delay="0"/>
                                  </p:stCondLst>
                                  <p:childTnLst>
                                    <p:set>
                                      <p:cBhvr>
                                        <p:cTn id="30" dur="1" fill="hold">
                                          <p:stCondLst>
                                            <p:cond delay="0"/>
                                          </p:stCondLst>
                                        </p:cTn>
                                        <p:tgtEl>
                                          <p:spTgt spid="121">
                                            <p:txEl>
                                              <p:pRg st="0" end="0"/>
                                            </p:txEl>
                                          </p:spTgt>
                                        </p:tgtEl>
                                        <p:attrNameLst>
                                          <p:attrName>style.visibility</p:attrName>
                                        </p:attrNameLst>
                                      </p:cBhvr>
                                      <p:to>
                                        <p:strVal val="visible"/>
                                      </p:to>
                                    </p:set>
                                    <p:animEffect transition="in" filter="fade">
                                      <p:cBhvr>
                                        <p:cTn id="31" dur="500"/>
                                        <p:tgtEl>
                                          <p:spTgt spid="12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childTnLst>
                                </p:cTn>
                              </p:par>
                              <p:par>
                                <p:cTn id="38" presetID="10" presetClass="entr" presetSubtype="0" fill="hold" nodeType="withEffect">
                                  <p:stCondLst>
                                    <p:cond delay="0"/>
                                  </p:stCondLst>
                                  <p:childTnLst>
                                    <p:set>
                                      <p:cBhvr>
                                        <p:cTn id="39" dur="1" fill="hold">
                                          <p:stCondLst>
                                            <p:cond delay="0"/>
                                          </p:stCondLst>
                                        </p:cTn>
                                        <p:tgtEl>
                                          <p:spTgt spid="118">
                                            <p:txEl>
                                              <p:pRg st="0" end="0"/>
                                            </p:txEl>
                                          </p:spTgt>
                                        </p:tgtEl>
                                        <p:attrNameLst>
                                          <p:attrName>style.visibility</p:attrName>
                                        </p:attrNameLst>
                                      </p:cBhvr>
                                      <p:to>
                                        <p:strVal val="visible"/>
                                      </p:to>
                                    </p:set>
                                    <p:animEffect transition="in" filter="fade">
                                      <p:cBhvr>
                                        <p:cTn id="40" dur="500"/>
                                        <p:tgtEl>
                                          <p:spTgt spid="118">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8">
                                            <p:txEl>
                                              <p:pRg st="1" end="1"/>
                                            </p:txEl>
                                          </p:spTgt>
                                        </p:tgtEl>
                                        <p:attrNameLst>
                                          <p:attrName>style.visibility</p:attrName>
                                        </p:attrNameLst>
                                      </p:cBhvr>
                                      <p:to>
                                        <p:strVal val="visible"/>
                                      </p:to>
                                    </p:set>
                                    <p:animEffect transition="in" filter="fade">
                                      <p:cBhvr>
                                        <p:cTn id="43" dur="500"/>
                                        <p:tgtEl>
                                          <p:spTgt spid="118">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8">
                                            <p:txEl>
                                              <p:pRg st="2" end="2"/>
                                            </p:txEl>
                                          </p:spTgt>
                                        </p:tgtEl>
                                        <p:attrNameLst>
                                          <p:attrName>style.visibility</p:attrName>
                                        </p:attrNameLst>
                                      </p:cBhvr>
                                      <p:to>
                                        <p:strVal val="visible"/>
                                      </p:to>
                                    </p:set>
                                    <p:animEffect transition="in" filter="fade">
                                      <p:cBhvr>
                                        <p:cTn id="46" dur="500"/>
                                        <p:tgtEl>
                                          <p:spTgt spid="118">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8">
                                            <p:txEl>
                                              <p:pRg st="3" end="3"/>
                                            </p:txEl>
                                          </p:spTgt>
                                        </p:tgtEl>
                                        <p:attrNameLst>
                                          <p:attrName>style.visibility</p:attrName>
                                        </p:attrNameLst>
                                      </p:cBhvr>
                                      <p:to>
                                        <p:strVal val="visible"/>
                                      </p:to>
                                    </p:set>
                                    <p:animEffect transition="in" filter="fade">
                                      <p:cBhvr>
                                        <p:cTn id="49" dur="500"/>
                                        <p:tgtEl>
                                          <p:spTgt spid="1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8">
                                            <p:txEl>
                                              <p:pRg st="4" end="4"/>
                                            </p:txEl>
                                          </p:spTgt>
                                        </p:tgtEl>
                                        <p:attrNameLst>
                                          <p:attrName>style.visibility</p:attrName>
                                        </p:attrNameLst>
                                      </p:cBhvr>
                                      <p:to>
                                        <p:strVal val="visible"/>
                                      </p:to>
                                    </p:set>
                                    <p:animEffect transition="in" filter="fade">
                                      <p:cBhvr>
                                        <p:cTn id="52" dur="500"/>
                                        <p:tgtEl>
                                          <p:spTgt spid="1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9" grpId="0"/>
      <p:bldP spid="120" grpId="0"/>
      <p:bldP spid="122" grpId="0"/>
      <p:bldP spid="123" grpId="0"/>
      <p:bldP spid="124" grpId="0"/>
      <p:bldP spid="125" grpId="0"/>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feld 195"/>
          <p:cNvSpPr txBox="1"/>
          <p:nvPr/>
        </p:nvSpPr>
        <p:spPr>
          <a:xfrm>
            <a:off x="5721497" y="4009807"/>
            <a:ext cx="450647" cy="253787"/>
          </a:xfrm>
          <a:prstGeom prst="rect">
            <a:avLst/>
          </a:prstGeom>
          <a:noFill/>
        </p:spPr>
        <p:txBody>
          <a:bodyPr wrap="square" rtlCol="0">
            <a:spAutoFit/>
          </a:bodyPr>
          <a:lstStyle/>
          <a:p>
            <a:pPr algn="ctr"/>
            <a:r>
              <a:rPr lang="de-DE" sz="1049" dirty="0">
                <a:solidFill>
                  <a:srgbClr val="4B483F"/>
                </a:solidFill>
              </a:rPr>
              <a:t>time</a:t>
            </a:r>
          </a:p>
        </p:txBody>
      </p:sp>
      <p:sp>
        <p:nvSpPr>
          <p:cNvPr id="4" name="Slide Number Placeholder 3"/>
          <p:cNvSpPr>
            <a:spLocks noGrp="1"/>
          </p:cNvSpPr>
          <p:nvPr>
            <p:ph type="sldNum" sz="quarter" idx="12"/>
          </p:nvPr>
        </p:nvSpPr>
        <p:spPr>
          <a:xfrm>
            <a:off x="8413230" y="6090935"/>
            <a:ext cx="730770" cy="365125"/>
          </a:xfrm>
        </p:spPr>
        <p:txBody>
          <a:bodyPr/>
          <a:lstStyle/>
          <a:p>
            <a:fld id="{B897C2A1-9313-CA4F-AEA9-36A479C1E1AD}" type="slidenum">
              <a:rPr lang="en-US" smtClean="0"/>
              <a:pPr/>
              <a:t>4</a:t>
            </a:fld>
            <a:endParaRPr lang="en-US"/>
          </a:p>
        </p:txBody>
      </p:sp>
      <p:sp>
        <p:nvSpPr>
          <p:cNvPr id="7" name="TextBox 6"/>
          <p:cNvSpPr txBox="1"/>
          <p:nvPr/>
        </p:nvSpPr>
        <p:spPr>
          <a:xfrm>
            <a:off x="167096" y="543603"/>
            <a:ext cx="7408564" cy="461665"/>
          </a:xfrm>
          <a:prstGeom prst="rect">
            <a:avLst/>
          </a:prstGeom>
          <a:noFill/>
        </p:spPr>
        <p:txBody>
          <a:bodyPr wrap="square" rtlCol="0">
            <a:spAutoFit/>
          </a:bodyPr>
          <a:lstStyle/>
          <a:p>
            <a:r>
              <a:rPr lang="en-US" sz="2400" b="1" dirty="0">
                <a:latin typeface="+mj-lt"/>
              </a:rPr>
              <a:t>Technical challenges in liquid biopsy</a:t>
            </a:r>
          </a:p>
        </p:txBody>
      </p:sp>
      <p:sp>
        <p:nvSpPr>
          <p:cNvPr id="3" name="Rectangle 2"/>
          <p:cNvSpPr/>
          <p:nvPr/>
        </p:nvSpPr>
        <p:spPr>
          <a:xfrm>
            <a:off x="637215" y="5110088"/>
            <a:ext cx="7489906" cy="646331"/>
          </a:xfrm>
          <a:prstGeom prst="rect">
            <a:avLst/>
          </a:prstGeom>
          <a:solidFill>
            <a:schemeClr val="bg1"/>
          </a:solidFill>
        </p:spPr>
        <p:txBody>
          <a:bodyPr wrap="square">
            <a:spAutoFit/>
          </a:bodyPr>
          <a:lstStyle/>
          <a:p>
            <a:r>
              <a:rPr lang="en-US" b="1" dirty="0"/>
              <a:t>LOB and LOQ determination is required for accurate tumor variant identification and quantification</a:t>
            </a:r>
          </a:p>
        </p:txBody>
      </p:sp>
      <p:sp>
        <p:nvSpPr>
          <p:cNvPr id="116" name="Rechteck 115"/>
          <p:cNvSpPr/>
          <p:nvPr/>
        </p:nvSpPr>
        <p:spPr>
          <a:xfrm>
            <a:off x="3334951" y="3966474"/>
            <a:ext cx="2083910" cy="332243"/>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7" name="Gleichschenkliges Dreieck 116"/>
          <p:cNvSpPr/>
          <p:nvPr/>
        </p:nvSpPr>
        <p:spPr>
          <a:xfrm>
            <a:off x="4760353" y="4229606"/>
            <a:ext cx="1096439" cy="62920"/>
          </a:xfrm>
          <a:prstGeom prs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8" name="Abgerundetes Rechteck 117"/>
          <p:cNvSpPr/>
          <p:nvPr/>
        </p:nvSpPr>
        <p:spPr>
          <a:xfrm>
            <a:off x="3206153" y="2609088"/>
            <a:ext cx="2212708" cy="1689629"/>
          </a:xfrm>
          <a:prstGeom prst="round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19" name="Gleichschenkliges Dreieck 118"/>
          <p:cNvSpPr/>
          <p:nvPr/>
        </p:nvSpPr>
        <p:spPr>
          <a:xfrm>
            <a:off x="3169288" y="3339156"/>
            <a:ext cx="359707" cy="970309"/>
          </a:xfrm>
          <a:prstGeom prs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20" name="Rechtwinkliges Dreieck 119"/>
          <p:cNvSpPr/>
          <p:nvPr/>
        </p:nvSpPr>
        <p:spPr>
          <a:xfrm flipH="1">
            <a:off x="1199125" y="3097107"/>
            <a:ext cx="663605" cy="1221974"/>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21" name="Rechtwinkliges Dreieck 120"/>
          <p:cNvSpPr/>
          <p:nvPr/>
        </p:nvSpPr>
        <p:spPr>
          <a:xfrm flipH="1">
            <a:off x="651061" y="4239260"/>
            <a:ext cx="765333" cy="67399"/>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22" name="Rechtwinkliges Dreieck 121"/>
          <p:cNvSpPr/>
          <p:nvPr/>
        </p:nvSpPr>
        <p:spPr>
          <a:xfrm flipH="1">
            <a:off x="1118956" y="3814742"/>
            <a:ext cx="359707" cy="503224"/>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23" name="Rechtwinkliges Dreieck 122"/>
          <p:cNvSpPr/>
          <p:nvPr/>
        </p:nvSpPr>
        <p:spPr>
          <a:xfrm rot="8239023">
            <a:off x="1015456" y="4189419"/>
            <a:ext cx="359707" cy="125003"/>
          </a:xfrm>
          <a:prstGeom prst="rtTriangle">
            <a:avLst/>
          </a:prstGeom>
          <a:solidFill>
            <a:srgbClr val="7C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124" name="Gerade Verbindung mit Pfeil 123"/>
          <p:cNvCxnSpPr/>
          <p:nvPr/>
        </p:nvCxnSpPr>
        <p:spPr>
          <a:xfrm flipV="1">
            <a:off x="637215" y="2669561"/>
            <a:ext cx="200" cy="1651232"/>
          </a:xfrm>
          <a:prstGeom prst="straightConnector1">
            <a:avLst/>
          </a:prstGeom>
          <a:ln w="28575">
            <a:solidFill>
              <a:srgbClr val="4B483F"/>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a:xfrm flipH="1" flipV="1">
            <a:off x="1457129" y="3097107"/>
            <a:ext cx="0" cy="1219153"/>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130" name="Rechtwinkliges Dreieck 129"/>
          <p:cNvSpPr/>
          <p:nvPr/>
        </p:nvSpPr>
        <p:spPr>
          <a:xfrm>
            <a:off x="1814066" y="4275746"/>
            <a:ext cx="1112909" cy="35967"/>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31" name="Rechtwinkliges Dreieck 130"/>
          <p:cNvSpPr/>
          <p:nvPr/>
        </p:nvSpPr>
        <p:spPr>
          <a:xfrm flipH="1">
            <a:off x="2857322" y="4193925"/>
            <a:ext cx="575927" cy="118226"/>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32" name="Rechtwinkliges Dreieck 131"/>
          <p:cNvSpPr/>
          <p:nvPr/>
        </p:nvSpPr>
        <p:spPr>
          <a:xfrm flipH="1">
            <a:off x="2390130" y="4275111"/>
            <a:ext cx="669903" cy="27432"/>
          </a:xfrm>
          <a:prstGeom prst="rtTriangle">
            <a:avLst/>
          </a:prstGeom>
          <a:solidFill>
            <a:srgbClr val="519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dirty="0"/>
          </a:p>
        </p:txBody>
      </p:sp>
      <p:sp>
        <p:nvSpPr>
          <p:cNvPr id="134" name="Rechtwinkliges Dreieck 133"/>
          <p:cNvSpPr/>
          <p:nvPr/>
        </p:nvSpPr>
        <p:spPr>
          <a:xfrm>
            <a:off x="3367258" y="3423177"/>
            <a:ext cx="581067" cy="895903"/>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35" name="Rechtwinkliges Dreieck 134"/>
          <p:cNvSpPr/>
          <p:nvPr/>
        </p:nvSpPr>
        <p:spPr>
          <a:xfrm>
            <a:off x="3685874" y="3913372"/>
            <a:ext cx="299330" cy="382787"/>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36" name="Rechtwinkliges Dreieck 135"/>
          <p:cNvSpPr/>
          <p:nvPr/>
        </p:nvSpPr>
        <p:spPr>
          <a:xfrm>
            <a:off x="3760109" y="4200127"/>
            <a:ext cx="581067" cy="113629"/>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37" name="Rechtwinkliges Dreieck 136"/>
          <p:cNvSpPr/>
          <p:nvPr/>
        </p:nvSpPr>
        <p:spPr>
          <a:xfrm flipH="1">
            <a:off x="3904125" y="4229606"/>
            <a:ext cx="1305619" cy="78636"/>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138" name="Gerader Verbinder 137"/>
          <p:cNvCxnSpPr/>
          <p:nvPr/>
        </p:nvCxnSpPr>
        <p:spPr>
          <a:xfrm flipV="1">
            <a:off x="2750170" y="3070807"/>
            <a:ext cx="0" cy="1220400"/>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145" name="Ellipse 144"/>
          <p:cNvSpPr/>
          <p:nvPr/>
        </p:nvSpPr>
        <p:spPr>
          <a:xfrm>
            <a:off x="3617520" y="3871435"/>
            <a:ext cx="215801" cy="215801"/>
          </a:xfrm>
          <a:prstGeom prst="ellipse">
            <a:avLst/>
          </a:prstGeom>
          <a:solidFill>
            <a:srgbClr val="DC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46" name="Ellipse 145"/>
          <p:cNvSpPr/>
          <p:nvPr/>
        </p:nvSpPr>
        <p:spPr>
          <a:xfrm>
            <a:off x="3367002" y="3473524"/>
            <a:ext cx="215801" cy="215801"/>
          </a:xfrm>
          <a:prstGeom prst="ellipse">
            <a:avLst/>
          </a:prstGeom>
          <a:solidFill>
            <a:srgbClr val="DC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47" name="Textfeld 146"/>
          <p:cNvSpPr txBox="1"/>
          <p:nvPr/>
        </p:nvSpPr>
        <p:spPr>
          <a:xfrm>
            <a:off x="6085140" y="2795231"/>
            <a:ext cx="2380632" cy="253916"/>
          </a:xfrm>
          <a:prstGeom prst="rect">
            <a:avLst/>
          </a:prstGeom>
          <a:noFill/>
        </p:spPr>
        <p:txBody>
          <a:bodyPr wrap="square" rtlCol="0">
            <a:spAutoFit/>
          </a:bodyPr>
          <a:lstStyle/>
          <a:p>
            <a:r>
              <a:rPr lang="en-US" sz="105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Limit of Blank (LOB)</a:t>
            </a:r>
            <a:endParaRPr lang="en-US" sz="105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8" name="Textfeld 147"/>
          <p:cNvSpPr txBox="1"/>
          <p:nvPr/>
        </p:nvSpPr>
        <p:spPr>
          <a:xfrm>
            <a:off x="6085139" y="3220487"/>
            <a:ext cx="2740673" cy="253916"/>
          </a:xfrm>
          <a:prstGeom prst="rect">
            <a:avLst/>
          </a:prstGeom>
          <a:noFill/>
        </p:spPr>
        <p:txBody>
          <a:bodyPr wrap="square" rtlCol="0">
            <a:spAutoFit/>
          </a:bodyPr>
          <a:lstStyle/>
          <a:p>
            <a:r>
              <a:rPr lang="en-US" sz="105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&gt; Limit of Quantification (LOQ)</a:t>
            </a:r>
            <a:endParaRPr lang="en-US" sz="1050"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3" name="Rechtwinkliges Dreieck 182"/>
          <p:cNvSpPr/>
          <p:nvPr/>
        </p:nvSpPr>
        <p:spPr>
          <a:xfrm>
            <a:off x="5199190" y="4226138"/>
            <a:ext cx="675653" cy="70021"/>
          </a:xfrm>
          <a:prstGeom prst="rtTriangle">
            <a:avLst/>
          </a:prstGeom>
          <a:solidFill>
            <a:srgbClr val="A1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cxnSp>
        <p:nvCxnSpPr>
          <p:cNvPr id="185" name="Gerade Verbindung mit Pfeil 184"/>
          <p:cNvCxnSpPr/>
          <p:nvPr/>
        </p:nvCxnSpPr>
        <p:spPr>
          <a:xfrm>
            <a:off x="627142" y="4306659"/>
            <a:ext cx="5365215" cy="0"/>
          </a:xfrm>
          <a:prstGeom prst="straightConnector1">
            <a:avLst/>
          </a:prstGeom>
          <a:ln w="28575">
            <a:solidFill>
              <a:srgbClr val="4B483F"/>
            </a:solidFill>
            <a:tailEnd type="triangle"/>
          </a:ln>
        </p:spPr>
        <p:style>
          <a:lnRef idx="1">
            <a:schemeClr val="accent1"/>
          </a:lnRef>
          <a:fillRef idx="0">
            <a:schemeClr val="accent1"/>
          </a:fillRef>
          <a:effectRef idx="0">
            <a:schemeClr val="accent1"/>
          </a:effectRef>
          <a:fontRef idx="minor">
            <a:schemeClr val="tx1"/>
          </a:fontRef>
        </p:style>
      </p:cxnSp>
      <p:sp>
        <p:nvSpPr>
          <p:cNvPr id="187" name="Ellipse 186"/>
          <p:cNvSpPr/>
          <p:nvPr/>
        </p:nvSpPr>
        <p:spPr>
          <a:xfrm>
            <a:off x="4840229" y="4208359"/>
            <a:ext cx="215801" cy="215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88" name="Ellipse 187"/>
          <p:cNvSpPr/>
          <p:nvPr/>
        </p:nvSpPr>
        <p:spPr>
          <a:xfrm>
            <a:off x="5560309" y="4210912"/>
            <a:ext cx="215801" cy="215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89" name="Ellipse 188"/>
          <p:cNvSpPr/>
          <p:nvPr/>
        </p:nvSpPr>
        <p:spPr>
          <a:xfrm>
            <a:off x="2053338" y="4206758"/>
            <a:ext cx="215801" cy="215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91" name="Ellipse 190"/>
          <p:cNvSpPr/>
          <p:nvPr/>
        </p:nvSpPr>
        <p:spPr>
          <a:xfrm>
            <a:off x="2894186" y="4205855"/>
            <a:ext cx="215801" cy="215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92" name="Ellipse 191"/>
          <p:cNvSpPr/>
          <p:nvPr/>
        </p:nvSpPr>
        <p:spPr>
          <a:xfrm>
            <a:off x="4054066" y="4161476"/>
            <a:ext cx="215801" cy="215801"/>
          </a:xfrm>
          <a:prstGeom prst="ellipse">
            <a:avLst/>
          </a:prstGeom>
          <a:solidFill>
            <a:srgbClr val="DC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93" name="Ellipse 192"/>
          <p:cNvSpPr/>
          <p:nvPr/>
        </p:nvSpPr>
        <p:spPr>
          <a:xfrm>
            <a:off x="5869339" y="2814288"/>
            <a:ext cx="215801" cy="215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94" name="Ellipse 193"/>
          <p:cNvSpPr/>
          <p:nvPr/>
        </p:nvSpPr>
        <p:spPr>
          <a:xfrm>
            <a:off x="5869339" y="3242013"/>
            <a:ext cx="215801" cy="215801"/>
          </a:xfrm>
          <a:prstGeom prst="ellipse">
            <a:avLst/>
          </a:prstGeom>
          <a:solidFill>
            <a:srgbClr val="DC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00"/>
          </a:p>
        </p:txBody>
      </p:sp>
      <p:sp>
        <p:nvSpPr>
          <p:cNvPr id="195" name="Textfeld 194"/>
          <p:cNvSpPr txBox="1"/>
          <p:nvPr/>
        </p:nvSpPr>
        <p:spPr>
          <a:xfrm rot="16200000">
            <a:off x="-734701" y="3346708"/>
            <a:ext cx="2313152" cy="369332"/>
          </a:xfrm>
          <a:prstGeom prst="rect">
            <a:avLst/>
          </a:prstGeom>
          <a:noFill/>
        </p:spPr>
        <p:txBody>
          <a:bodyPr wrap="square" rtlCol="0">
            <a:spAutoFit/>
          </a:bodyPr>
          <a:lstStyle/>
          <a:p>
            <a:pPr algn="ctr"/>
            <a:r>
              <a:rPr lang="en-US" sz="900" dirty="0">
                <a:solidFill>
                  <a:srgbClr val="4B483F"/>
                </a:solidFill>
                <a:latin typeface="Arial" panose="020B0604020202020204" pitchFamily="34" charset="0"/>
                <a:cs typeface="Arial" panose="020B0604020202020204" pitchFamily="34" charset="0"/>
              </a:rPr>
              <a:t>% Tumor variant</a:t>
            </a:r>
          </a:p>
          <a:p>
            <a:pPr algn="ctr"/>
            <a:r>
              <a:rPr lang="en-US" sz="900" dirty="0">
                <a:solidFill>
                  <a:srgbClr val="4B483F"/>
                </a:solidFill>
                <a:latin typeface="Arial" panose="020B0604020202020204" pitchFamily="34" charset="0"/>
                <a:cs typeface="Arial" panose="020B0604020202020204" pitchFamily="34" charset="0"/>
              </a:rPr>
              <a:t>in plasma</a:t>
            </a:r>
          </a:p>
        </p:txBody>
      </p:sp>
      <p:sp>
        <p:nvSpPr>
          <p:cNvPr id="197" name="Textfeld 196"/>
          <p:cNvSpPr txBox="1"/>
          <p:nvPr/>
        </p:nvSpPr>
        <p:spPr>
          <a:xfrm>
            <a:off x="727333" y="2744677"/>
            <a:ext cx="830677"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diagnosis</a:t>
            </a:r>
          </a:p>
        </p:txBody>
      </p:sp>
      <p:sp>
        <p:nvSpPr>
          <p:cNvPr id="198" name="Textfeld 197"/>
          <p:cNvSpPr txBox="1"/>
          <p:nvPr/>
        </p:nvSpPr>
        <p:spPr>
          <a:xfrm>
            <a:off x="1458437" y="2740231"/>
            <a:ext cx="696024"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surgery</a:t>
            </a:r>
          </a:p>
        </p:txBody>
      </p:sp>
      <p:sp>
        <p:nvSpPr>
          <p:cNvPr id="199" name="Textfeld 198"/>
          <p:cNvSpPr txBox="1"/>
          <p:nvPr/>
        </p:nvSpPr>
        <p:spPr>
          <a:xfrm>
            <a:off x="2226410" y="2734044"/>
            <a:ext cx="917239"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recurrence</a:t>
            </a:r>
          </a:p>
        </p:txBody>
      </p:sp>
      <p:sp>
        <p:nvSpPr>
          <p:cNvPr id="200" name="Textfeld 199"/>
          <p:cNvSpPr txBox="1"/>
          <p:nvPr/>
        </p:nvSpPr>
        <p:spPr>
          <a:xfrm>
            <a:off x="3822149" y="2734044"/>
            <a:ext cx="696024" cy="276999"/>
          </a:xfrm>
          <a:prstGeom prst="rect">
            <a:avLst/>
          </a:prstGeom>
          <a:noFill/>
        </p:spPr>
        <p:txBody>
          <a:bodyPr wrap="none" rtlCol="0">
            <a:spAutoFit/>
          </a:bodyPr>
          <a:lstStyle/>
          <a:p>
            <a:pPr algn="ctr"/>
            <a:r>
              <a:rPr lang="en-US" sz="1200" dirty="0">
                <a:solidFill>
                  <a:srgbClr val="4B483F"/>
                </a:solidFill>
                <a:latin typeface="Arial" panose="020B0604020202020204" pitchFamily="34" charset="0"/>
                <a:cs typeface="Arial" panose="020B0604020202020204" pitchFamily="34" charset="0"/>
              </a:rPr>
              <a:t>therapy</a:t>
            </a:r>
          </a:p>
        </p:txBody>
      </p:sp>
      <p:sp>
        <p:nvSpPr>
          <p:cNvPr id="201" name="Textfeld 200"/>
          <p:cNvSpPr txBox="1"/>
          <p:nvPr/>
        </p:nvSpPr>
        <p:spPr>
          <a:xfrm>
            <a:off x="1510335" y="4457390"/>
            <a:ext cx="1183379"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Residual</a:t>
            </a:r>
          </a:p>
          <a:p>
            <a:pPr algn="ctr"/>
            <a:r>
              <a:rPr lang="en-US" sz="1000" dirty="0">
                <a:solidFill>
                  <a:srgbClr val="4B483F"/>
                </a:solidFill>
                <a:latin typeface="Arial" panose="020B0604020202020204" pitchFamily="34" charset="0"/>
                <a:cs typeface="Arial" panose="020B0604020202020204" pitchFamily="34" charset="0"/>
              </a:rPr>
              <a:t>disease</a:t>
            </a:r>
          </a:p>
        </p:txBody>
      </p:sp>
      <p:sp>
        <p:nvSpPr>
          <p:cNvPr id="202" name="Textfeld 201"/>
          <p:cNvSpPr txBox="1"/>
          <p:nvPr/>
        </p:nvSpPr>
        <p:spPr>
          <a:xfrm>
            <a:off x="2141814" y="4456921"/>
            <a:ext cx="1602902"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Therapy</a:t>
            </a:r>
          </a:p>
          <a:p>
            <a:pPr algn="ctr"/>
            <a:r>
              <a:rPr lang="en-US" sz="1000" dirty="0">
                <a:solidFill>
                  <a:srgbClr val="4B483F"/>
                </a:solidFill>
                <a:latin typeface="Arial" panose="020B0604020202020204" pitchFamily="34" charset="0"/>
                <a:cs typeface="Arial" panose="020B0604020202020204" pitchFamily="34" charset="0"/>
              </a:rPr>
              <a:t>decision</a:t>
            </a:r>
          </a:p>
        </p:txBody>
      </p:sp>
      <p:sp>
        <p:nvSpPr>
          <p:cNvPr id="203" name="Textfeld 202"/>
          <p:cNvSpPr txBox="1"/>
          <p:nvPr/>
        </p:nvSpPr>
        <p:spPr>
          <a:xfrm>
            <a:off x="4351725" y="4461300"/>
            <a:ext cx="1078465"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Resistance</a:t>
            </a:r>
          </a:p>
          <a:p>
            <a:pPr algn="ctr"/>
            <a:r>
              <a:rPr lang="en-US" sz="1000" dirty="0">
                <a:solidFill>
                  <a:srgbClr val="4B483F"/>
                </a:solidFill>
                <a:latin typeface="Arial" panose="020B0604020202020204" pitchFamily="34" charset="0"/>
                <a:cs typeface="Arial" panose="020B0604020202020204" pitchFamily="34" charset="0"/>
              </a:rPr>
              <a:t>development</a:t>
            </a:r>
          </a:p>
        </p:txBody>
      </p:sp>
      <p:sp>
        <p:nvSpPr>
          <p:cNvPr id="204" name="Textfeld 203"/>
          <p:cNvSpPr txBox="1"/>
          <p:nvPr/>
        </p:nvSpPr>
        <p:spPr>
          <a:xfrm>
            <a:off x="3189536" y="4458503"/>
            <a:ext cx="1339032"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Therapy</a:t>
            </a:r>
          </a:p>
          <a:p>
            <a:pPr algn="ctr"/>
            <a:r>
              <a:rPr lang="en-US" sz="1000" dirty="0">
                <a:solidFill>
                  <a:srgbClr val="4B483F"/>
                </a:solidFill>
                <a:latin typeface="Arial" panose="020B0604020202020204" pitchFamily="34" charset="0"/>
                <a:cs typeface="Arial" panose="020B0604020202020204" pitchFamily="34" charset="0"/>
              </a:rPr>
              <a:t>monitoring</a:t>
            </a:r>
          </a:p>
        </p:txBody>
      </p:sp>
      <p:sp>
        <p:nvSpPr>
          <p:cNvPr id="205" name="Textfeld 204"/>
          <p:cNvSpPr txBox="1"/>
          <p:nvPr/>
        </p:nvSpPr>
        <p:spPr>
          <a:xfrm>
            <a:off x="5126337" y="4461245"/>
            <a:ext cx="953580" cy="442674"/>
          </a:xfrm>
          <a:prstGeom prst="roundRect">
            <a:avLst/>
          </a:prstGeom>
          <a:noFill/>
          <a:ln w="28575">
            <a:noFill/>
          </a:ln>
        </p:spPr>
        <p:txBody>
          <a:bodyPr wrap="square" rtlCol="0">
            <a:spAutoFit/>
          </a:bodyPr>
          <a:lstStyle/>
          <a:p>
            <a:pPr algn="ctr"/>
            <a:r>
              <a:rPr lang="en-US" sz="1000" dirty="0">
                <a:solidFill>
                  <a:srgbClr val="4B483F"/>
                </a:solidFill>
                <a:latin typeface="Arial" panose="020B0604020202020204" pitchFamily="34" charset="0"/>
                <a:cs typeface="Arial" panose="020B0604020202020204" pitchFamily="34" charset="0"/>
              </a:rPr>
              <a:t>Residual disease</a:t>
            </a:r>
          </a:p>
        </p:txBody>
      </p:sp>
      <p:cxnSp>
        <p:nvCxnSpPr>
          <p:cNvPr id="206" name="Gerader Verbinder 205"/>
          <p:cNvCxnSpPr/>
          <p:nvPr/>
        </p:nvCxnSpPr>
        <p:spPr>
          <a:xfrm flipH="1" flipV="1">
            <a:off x="1862730" y="3084394"/>
            <a:ext cx="0" cy="1219153"/>
          </a:xfrm>
          <a:prstGeom prst="line">
            <a:avLst/>
          </a:prstGeom>
          <a:ln w="28575">
            <a:solidFill>
              <a:srgbClr val="4B483F"/>
            </a:solidFill>
          </a:ln>
        </p:spPr>
        <p:style>
          <a:lnRef idx="1">
            <a:schemeClr val="accent1"/>
          </a:lnRef>
          <a:fillRef idx="0">
            <a:schemeClr val="accent1"/>
          </a:fillRef>
          <a:effectRef idx="0">
            <a:schemeClr val="accent1"/>
          </a:effectRef>
          <a:fontRef idx="minor">
            <a:schemeClr val="tx1"/>
          </a:fontRef>
        </p:style>
      </p:cxnSp>
      <p:sp>
        <p:nvSpPr>
          <p:cNvPr id="207" name="Content Placeholder 2"/>
          <p:cNvSpPr txBox="1">
            <a:spLocks/>
          </p:cNvSpPr>
          <p:nvPr/>
        </p:nvSpPr>
        <p:spPr>
          <a:xfrm>
            <a:off x="189900" y="1151386"/>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Identification of tumor variants with very low frequency in plasma: </a:t>
            </a:r>
            <a:r>
              <a:rPr lang="en-US" sz="1500" b="1" dirty="0"/>
              <a:t>Limit of Blank (LOB)</a:t>
            </a:r>
          </a:p>
          <a:p>
            <a:r>
              <a:rPr lang="en-US" sz="1500" dirty="0"/>
              <a:t>Precise tumor variant quantification in plasma: </a:t>
            </a:r>
            <a:r>
              <a:rPr lang="en-US" sz="1500" b="1" dirty="0"/>
              <a:t>Limit of Quantification (LOQ)</a:t>
            </a:r>
          </a:p>
          <a:p>
            <a:r>
              <a:rPr lang="en-US" sz="1500" dirty="0"/>
              <a:t>Even very low frequency variants (&lt;1%) serve as indicator for residual disease and response to EGFR-directed therapy</a:t>
            </a:r>
          </a:p>
          <a:p>
            <a:pPr marL="0" indent="0">
              <a:buFont typeface="Arial"/>
              <a:buNone/>
            </a:pPr>
            <a:endParaRPr lang="en-US" sz="1500" dirty="0"/>
          </a:p>
          <a:p>
            <a:pPr lvl="1"/>
            <a:endParaRPr lang="en-US" sz="1500" dirty="0"/>
          </a:p>
        </p:txBody>
      </p:sp>
    </p:spTree>
    <p:extLst>
      <p:ext uri="{BB962C8B-B14F-4D97-AF65-F5344CB8AC3E}">
        <p14:creationId xmlns:p14="http://schemas.microsoft.com/office/powerpoint/2010/main" val="3317994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fade">
                                      <p:cBhvr>
                                        <p:cTn id="13" dur="500"/>
                                        <p:tgtEl>
                                          <p:spTgt spid="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fade">
                                      <p:cBhvr>
                                        <p:cTn id="16" dur="500"/>
                                        <p:tgtEl>
                                          <p:spTgt spid="2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4" grpId="0"/>
      <p:bldP spid="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01" y="664049"/>
            <a:ext cx="7250202" cy="747396"/>
          </a:xfrm>
        </p:spPr>
        <p:txBody>
          <a:bodyPr/>
          <a:lstStyle/>
          <a:p>
            <a:r>
              <a:rPr lang="en-US" dirty="0"/>
              <a:t>Introduction summary</a:t>
            </a:r>
          </a:p>
        </p:txBody>
      </p:sp>
      <p:sp>
        <p:nvSpPr>
          <p:cNvPr id="3" name="Content Placeholder 2"/>
          <p:cNvSpPr>
            <a:spLocks noGrp="1"/>
          </p:cNvSpPr>
          <p:nvPr>
            <p:ph idx="4294967295"/>
          </p:nvPr>
        </p:nvSpPr>
        <p:spPr>
          <a:xfrm>
            <a:off x="346001" y="1616206"/>
            <a:ext cx="7793356" cy="3794183"/>
          </a:xfrm>
        </p:spPr>
        <p:txBody>
          <a:bodyPr>
            <a:normAutofit/>
          </a:bodyPr>
          <a:lstStyle/>
          <a:p>
            <a:r>
              <a:rPr lang="en-US" sz="1500" dirty="0"/>
              <a:t>Liquid biopsy is a promising tool for identification of genetic tumor status and real-time monitoring of evolutionary tumor dynamics in plasma.</a:t>
            </a:r>
          </a:p>
          <a:p>
            <a:pPr marL="0" indent="0">
              <a:buNone/>
            </a:pPr>
            <a:endParaRPr lang="en-US" sz="1500" dirty="0"/>
          </a:p>
          <a:p>
            <a:r>
              <a:rPr lang="en-US" sz="1500" dirty="0"/>
              <a:t>Detection and quantification of pathogenic </a:t>
            </a:r>
            <a:r>
              <a:rPr lang="en-US" sz="1500" i="1" dirty="0"/>
              <a:t>KRAS</a:t>
            </a:r>
            <a:r>
              <a:rPr lang="en-US" sz="1500" dirty="0"/>
              <a:t>, </a:t>
            </a:r>
            <a:r>
              <a:rPr lang="en-US" sz="1500" i="1" dirty="0"/>
              <a:t>BRAF</a:t>
            </a:r>
            <a:r>
              <a:rPr lang="en-US" sz="1500" dirty="0"/>
              <a:t>, and </a:t>
            </a:r>
            <a:r>
              <a:rPr lang="en-US" sz="1500" i="1" dirty="0"/>
              <a:t>EGFR</a:t>
            </a:r>
            <a:r>
              <a:rPr lang="en-US" sz="1500" dirty="0"/>
              <a:t> variants in liquid biopsy may be used to detect therapy resistance, residual disease, and recurrence before clinical evidence, in different types of solid cancer.</a:t>
            </a:r>
          </a:p>
          <a:p>
            <a:pPr marL="0" indent="0">
              <a:buNone/>
            </a:pPr>
            <a:endParaRPr lang="en-US" sz="1500" dirty="0"/>
          </a:p>
          <a:p>
            <a:r>
              <a:rPr lang="en-US" sz="1500" dirty="0"/>
              <a:t>In liquid biopsy, highly sensitive methods including </a:t>
            </a:r>
            <a:r>
              <a:rPr lang="en-US" sz="1500" dirty="0" err="1"/>
              <a:t>ddPCR</a:t>
            </a:r>
            <a:r>
              <a:rPr lang="en-US" sz="1500" dirty="0"/>
              <a:t> and in-depth validation of the lower end of the measurement scale are required to detect lowest amounts of variants in plasma, and to distinguish their signals from inherent background noise, since these are relevant for individual treatment decision.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5" name="Content Placeholder 2">
            <a:extLst>
              <a:ext uri="{FF2B5EF4-FFF2-40B4-BE49-F238E27FC236}">
                <a16:creationId xmlns:a16="http://schemas.microsoft.com/office/drawing/2014/main" id="{7F71E5C3-8295-994B-92D7-2AC16D770CAF}"/>
              </a:ext>
            </a:extLst>
          </p:cNvPr>
          <p:cNvSpPr txBox="1">
            <a:spLocks/>
          </p:cNvSpPr>
          <p:nvPr/>
        </p:nvSpPr>
        <p:spPr>
          <a:xfrm>
            <a:off x="450923" y="4924243"/>
            <a:ext cx="8164757" cy="600218"/>
          </a:xfrm>
          <a:prstGeom prst="rect">
            <a:avLst/>
          </a:prstGeom>
        </p:spPr>
        <p:txBody>
          <a:bodyPr vert="horz" lIns="91440" tIns="45720" rIns="91440" bIns="45720" rtlCol="0">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b="1" dirty="0"/>
              <a:t>QUESTION: What may be advantages of liquid biopsy compared to tissue biopsy?</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normAutofit/>
          </a:bodyPr>
          <a:lstStyle/>
          <a:p>
            <a:r>
              <a:rPr lang="en-US" sz="2400" dirty="0"/>
              <a:t>Materials &amp; Methods</a:t>
            </a:r>
          </a:p>
        </p:txBody>
      </p:sp>
      <p:sp>
        <p:nvSpPr>
          <p:cNvPr id="3" name="Content Placeholder 2"/>
          <p:cNvSpPr>
            <a:spLocks noGrp="1"/>
          </p:cNvSpPr>
          <p:nvPr>
            <p:ph idx="4294967295"/>
          </p:nvPr>
        </p:nvSpPr>
        <p:spPr>
          <a:xfrm>
            <a:off x="83126" y="1402051"/>
            <a:ext cx="8717973" cy="3794183"/>
          </a:xfrm>
        </p:spPr>
        <p:txBody>
          <a:bodyPr>
            <a:normAutofit/>
          </a:bodyPr>
          <a:lstStyle/>
          <a:p>
            <a:r>
              <a:rPr lang="en-US" sz="1500" dirty="0">
                <a:latin typeface="+mj-lt"/>
              </a:rPr>
              <a:t>Determination for each liquid biopsy assay whether a result was truly negative, positive (using LOB), and quantifiable (using LOQ) – according to CLSI guidelines</a:t>
            </a:r>
          </a:p>
          <a:p>
            <a:r>
              <a:rPr lang="en-US" sz="1500" dirty="0">
                <a:latin typeface="+mj-lt"/>
              </a:rPr>
              <a:t>Further evaluation of parameters including total measurement error, trueness, precision, and linearity.</a:t>
            </a:r>
          </a:p>
          <a:p>
            <a:r>
              <a:rPr lang="en-US" sz="1500" dirty="0">
                <a:latin typeface="+mj-lt"/>
              </a:rPr>
              <a:t>Positive controls: Dilution series of DNA reference material was generated (mutant variant allele frequency [VAF] range 0.05% to 100%)</a:t>
            </a:r>
          </a:p>
          <a:p>
            <a:r>
              <a:rPr lang="en-US" sz="1500" dirty="0">
                <a:latin typeface="+mj-lt"/>
              </a:rPr>
              <a:t>Negative controls: </a:t>
            </a:r>
            <a:r>
              <a:rPr lang="en-US" sz="1500" dirty="0" err="1">
                <a:latin typeface="+mj-lt"/>
              </a:rPr>
              <a:t>gDNA</a:t>
            </a:r>
            <a:r>
              <a:rPr lang="en-US" sz="1500" dirty="0">
                <a:latin typeface="+mj-lt"/>
              </a:rPr>
              <a:t> from whole blood and cell-free DNA (</a:t>
            </a:r>
            <a:r>
              <a:rPr lang="en-US" sz="1500" dirty="0" err="1">
                <a:latin typeface="+mj-lt"/>
              </a:rPr>
              <a:t>cfDNA</a:t>
            </a:r>
            <a:r>
              <a:rPr lang="en-US" sz="1500" dirty="0">
                <a:latin typeface="+mj-lt"/>
              </a:rPr>
              <a:t>) from plasma pools of healthy individuals were used. </a:t>
            </a:r>
            <a:r>
              <a:rPr lang="en-US" sz="1500" dirty="0"/>
              <a:t>All individuals provided written informed consent.</a:t>
            </a:r>
          </a:p>
          <a:p>
            <a:r>
              <a:rPr lang="en-US" sz="1500" dirty="0"/>
              <a:t>LOB: &gt; 75 negative controls measurements </a:t>
            </a:r>
          </a:p>
          <a:p>
            <a:r>
              <a:rPr lang="en-US" sz="1500" dirty="0"/>
              <a:t>LOD: &gt; 60 positive control measurements of very low mutant VAF positive control samples</a:t>
            </a:r>
          </a:p>
          <a:p>
            <a:r>
              <a:rPr lang="en-US" sz="1500" dirty="0"/>
              <a:t>LOQ: &gt; 40 positive control measurements of very low mutant VAF positive control samples</a:t>
            </a:r>
          </a:p>
          <a:p>
            <a:r>
              <a:rPr lang="en-US" sz="1500" dirty="0"/>
              <a:t>Linearity: 7 positive control samples in 2-3 replicates from LOQ to 100% VAF</a:t>
            </a:r>
          </a:p>
          <a:p>
            <a:pPr marL="0" indent="0">
              <a:buNone/>
            </a:pPr>
            <a:endParaRPr lang="en-US" sz="1500" dirty="0"/>
          </a:p>
          <a:p>
            <a:endParaRPr lang="en-US" sz="1500" dirty="0">
              <a:latin typeface="+mj-lt"/>
            </a:endParaRPr>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6" name="Content Placeholder 2">
            <a:extLst>
              <a:ext uri="{FF2B5EF4-FFF2-40B4-BE49-F238E27FC236}">
                <a16:creationId xmlns:a16="http://schemas.microsoft.com/office/drawing/2014/main" id="{EBAF6B53-8D3B-D844-A7A3-B359093413ED}"/>
              </a:ext>
            </a:extLst>
          </p:cNvPr>
          <p:cNvSpPr txBox="1">
            <a:spLocks/>
          </p:cNvSpPr>
          <p:nvPr/>
        </p:nvSpPr>
        <p:spPr>
          <a:xfrm>
            <a:off x="451038" y="4872485"/>
            <a:ext cx="7982148" cy="1370850"/>
          </a:xfrm>
          <a:prstGeom prst="rect">
            <a:avLst/>
          </a:prstGeom>
          <a:noFill/>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US" b="1" dirty="0"/>
              <a:t>QUESTION: Which performance characteristics should be taken into account when accurately quantifying tumor variants in plasma? </a:t>
            </a:r>
          </a:p>
        </p:txBody>
      </p:sp>
    </p:spTree>
    <p:extLst>
      <p:ext uri="{BB962C8B-B14F-4D97-AF65-F5344CB8AC3E}">
        <p14:creationId xmlns:p14="http://schemas.microsoft.com/office/powerpoint/2010/main" val="331159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165716" y="696003"/>
            <a:ext cx="7408564" cy="461665"/>
          </a:xfrm>
          <a:prstGeom prst="rect">
            <a:avLst/>
          </a:prstGeom>
          <a:noFill/>
        </p:spPr>
        <p:txBody>
          <a:bodyPr wrap="square" rtlCol="0">
            <a:spAutoFit/>
          </a:bodyPr>
          <a:lstStyle/>
          <a:p>
            <a:r>
              <a:rPr lang="en-US" sz="2400" b="1" dirty="0">
                <a:latin typeface="+mj-lt"/>
              </a:rPr>
              <a:t>Technical challenges in liquid biopsy</a:t>
            </a:r>
          </a:p>
        </p:txBody>
      </p:sp>
      <p:sp>
        <p:nvSpPr>
          <p:cNvPr id="3" name="Rectangle 2"/>
          <p:cNvSpPr/>
          <p:nvPr/>
        </p:nvSpPr>
        <p:spPr>
          <a:xfrm>
            <a:off x="1316932" y="5257307"/>
            <a:ext cx="6828312" cy="707886"/>
          </a:xfrm>
          <a:prstGeom prst="rect">
            <a:avLst/>
          </a:prstGeom>
          <a:solidFill>
            <a:schemeClr val="bg1">
              <a:lumMod val="95000"/>
            </a:schemeClr>
          </a:solidFill>
        </p:spPr>
        <p:txBody>
          <a:bodyPr wrap="square">
            <a:spAutoFit/>
          </a:bodyPr>
          <a:lstStyle/>
          <a:p>
            <a:pPr lvl="0"/>
            <a:r>
              <a:rPr lang="en-US" sz="2000" b="1" dirty="0"/>
              <a:t>Determination of the LOB for each single assay to detect a tumor variant using negative control samples</a:t>
            </a:r>
          </a:p>
        </p:txBody>
      </p:sp>
      <p:sp>
        <p:nvSpPr>
          <p:cNvPr id="207" name="Content Placeholder 2"/>
          <p:cNvSpPr txBox="1">
            <a:spLocks/>
          </p:cNvSpPr>
          <p:nvPr/>
        </p:nvSpPr>
        <p:spPr>
          <a:xfrm>
            <a:off x="188520" y="1303786"/>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When applying these methods for clinical interpretation, it is critical to understand and assess their performance characteristics at the lower end of the measurement scale.</a:t>
            </a:r>
          </a:p>
          <a:p>
            <a:endParaRPr lang="en-US" sz="1500" dirty="0"/>
          </a:p>
          <a:p>
            <a:pPr lvl="1"/>
            <a:endParaRPr lang="en-US" sz="1500" dirty="0"/>
          </a:p>
        </p:txBody>
      </p:sp>
      <p:pic>
        <p:nvPicPr>
          <p:cNvPr id="6" name="Grafik 5"/>
          <p:cNvPicPr>
            <a:picLocks noChangeAspect="1"/>
          </p:cNvPicPr>
          <p:nvPr/>
        </p:nvPicPr>
        <p:blipFill rotWithShape="1">
          <a:blip r:embed="rId2"/>
          <a:srcRect r="70619"/>
          <a:stretch/>
        </p:blipFill>
        <p:spPr>
          <a:xfrm>
            <a:off x="457074" y="2134785"/>
            <a:ext cx="1872208" cy="2404627"/>
          </a:xfrm>
          <a:prstGeom prst="rect">
            <a:avLst/>
          </a:prstGeom>
        </p:spPr>
      </p:pic>
      <p:sp>
        <p:nvSpPr>
          <p:cNvPr id="8" name="Textfeld 7"/>
          <p:cNvSpPr txBox="1"/>
          <p:nvPr/>
        </p:nvSpPr>
        <p:spPr>
          <a:xfrm rot="16200000">
            <a:off x="-495308" y="3117929"/>
            <a:ext cx="1685078" cy="276999"/>
          </a:xfrm>
          <a:prstGeom prst="rect">
            <a:avLst/>
          </a:prstGeom>
          <a:noFill/>
        </p:spPr>
        <p:txBody>
          <a:bodyPr wrap="none" rtlCol="0">
            <a:spAutoFit/>
          </a:bodyPr>
          <a:lstStyle/>
          <a:p>
            <a:pPr algn="ctr"/>
            <a:r>
              <a:rPr lang="de-DE" sz="1200" dirty="0">
                <a:solidFill>
                  <a:srgbClr val="4B483F"/>
                </a:solidFill>
                <a:latin typeface="Arial" panose="020B0604020202020204" pitchFamily="34" charset="0"/>
                <a:cs typeface="Arial" panose="020B0604020202020204" pitchFamily="34" charset="0"/>
              </a:rPr>
              <a:t>Measurement number</a:t>
            </a:r>
          </a:p>
        </p:txBody>
      </p:sp>
      <p:sp>
        <p:nvSpPr>
          <p:cNvPr id="9" name="Ellipse 8"/>
          <p:cNvSpPr/>
          <p:nvPr/>
        </p:nvSpPr>
        <p:spPr>
          <a:xfrm rot="20707751">
            <a:off x="1664747" y="3018266"/>
            <a:ext cx="857544" cy="11135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0" name="Gleichschenkliges Dreieck 9"/>
          <p:cNvSpPr/>
          <p:nvPr/>
        </p:nvSpPr>
        <p:spPr>
          <a:xfrm rot="7907661">
            <a:off x="1473768" y="3998459"/>
            <a:ext cx="360040" cy="52940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1" name="Rechteck 10"/>
          <p:cNvSpPr/>
          <p:nvPr/>
        </p:nvSpPr>
        <p:spPr>
          <a:xfrm>
            <a:off x="1232540" y="4374185"/>
            <a:ext cx="576000" cy="1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2" name="Rechteck 11"/>
          <p:cNvSpPr/>
          <p:nvPr/>
        </p:nvSpPr>
        <p:spPr>
          <a:xfrm rot="19185845">
            <a:off x="1208232" y="4094818"/>
            <a:ext cx="152400" cy="36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3" name="Rechteck 12"/>
          <p:cNvSpPr/>
          <p:nvPr/>
        </p:nvSpPr>
        <p:spPr>
          <a:xfrm rot="17700681">
            <a:off x="2027411" y="4448282"/>
            <a:ext cx="72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4" name="Rechteck 13"/>
          <p:cNvSpPr/>
          <p:nvPr/>
        </p:nvSpPr>
        <p:spPr>
          <a:xfrm rot="18120000">
            <a:off x="1795878" y="4317146"/>
            <a:ext cx="10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5" name="Pfeil nach rechts 14"/>
          <p:cNvSpPr/>
          <p:nvPr/>
        </p:nvSpPr>
        <p:spPr>
          <a:xfrm>
            <a:off x="593446" y="4915041"/>
            <a:ext cx="1695960" cy="137244"/>
          </a:xfrm>
          <a:prstGeom prst="rightArrow">
            <a:avLst/>
          </a:prstGeom>
          <a:gradFill flip="none" rotWithShape="1">
            <a:gsLst>
              <a:gs pos="0">
                <a:schemeClr val="accent1">
                  <a:lumMod val="5000"/>
                  <a:lumOff val="95000"/>
                </a:schemeClr>
              </a:gs>
              <a:gs pos="93000">
                <a:srgbClr val="0080A4"/>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rgbClr val="4B483F"/>
              </a:solidFill>
            </a:endParaRPr>
          </a:p>
        </p:txBody>
      </p:sp>
      <p:sp>
        <p:nvSpPr>
          <p:cNvPr id="16" name="Textfeld 15"/>
          <p:cNvSpPr txBox="1"/>
          <p:nvPr/>
        </p:nvSpPr>
        <p:spPr>
          <a:xfrm>
            <a:off x="2283291" y="4843482"/>
            <a:ext cx="2325846" cy="246221"/>
          </a:xfrm>
          <a:prstGeom prst="rect">
            <a:avLst/>
          </a:prstGeom>
          <a:noFill/>
        </p:spPr>
        <p:txBody>
          <a:bodyPr wrap="square" rtlCol="0">
            <a:spAutoFit/>
          </a:bodyPr>
          <a:lstStyle/>
          <a:p>
            <a:r>
              <a:rPr lang="de-DE" sz="1000" dirty="0">
                <a:solidFill>
                  <a:srgbClr val="0080A4"/>
                </a:solidFill>
                <a:latin typeface="Arial" panose="020B0604020202020204" pitchFamily="34" charset="0"/>
                <a:cs typeface="Arial" panose="020B0604020202020204" pitchFamily="34" charset="0"/>
              </a:rPr>
              <a:t>Assay-</a:t>
            </a:r>
            <a:r>
              <a:rPr lang="de-DE" sz="1000" dirty="0" err="1">
                <a:solidFill>
                  <a:srgbClr val="0080A4"/>
                </a:solidFill>
                <a:latin typeface="Arial" panose="020B0604020202020204" pitchFamily="34" charset="0"/>
                <a:cs typeface="Arial" panose="020B0604020202020204" pitchFamily="34" charset="0"/>
              </a:rPr>
              <a:t>specific</a:t>
            </a:r>
            <a:r>
              <a:rPr lang="de-DE" sz="1000" dirty="0">
                <a:solidFill>
                  <a:srgbClr val="0080A4"/>
                </a:solidFill>
                <a:latin typeface="Arial" panose="020B0604020202020204" pitchFamily="34" charset="0"/>
                <a:cs typeface="Arial" panose="020B0604020202020204" pitchFamily="34" charset="0"/>
              </a:rPr>
              <a:t> </a:t>
            </a:r>
            <a:r>
              <a:rPr lang="de-DE" sz="1000" dirty="0" err="1">
                <a:solidFill>
                  <a:srgbClr val="0080A4"/>
                </a:solidFill>
                <a:latin typeface="Arial" panose="020B0604020202020204" pitchFamily="34" charset="0"/>
                <a:cs typeface="Arial" panose="020B0604020202020204" pitchFamily="34" charset="0"/>
              </a:rPr>
              <a:t>dispersion</a:t>
            </a:r>
            <a:endParaRPr lang="de-DE" sz="1000" dirty="0">
              <a:solidFill>
                <a:srgbClr val="0080A4"/>
              </a:solidFill>
              <a:latin typeface="Arial" panose="020B0604020202020204" pitchFamily="34" charset="0"/>
              <a:cs typeface="Arial" panose="020B0604020202020204" pitchFamily="34" charset="0"/>
            </a:endParaRPr>
          </a:p>
        </p:txBody>
      </p:sp>
      <p:sp>
        <p:nvSpPr>
          <p:cNvPr id="17" name="Textfeld 16"/>
          <p:cNvSpPr txBox="1"/>
          <p:nvPr/>
        </p:nvSpPr>
        <p:spPr>
          <a:xfrm>
            <a:off x="1799138" y="2083415"/>
            <a:ext cx="1717874" cy="292388"/>
          </a:xfrm>
          <a:prstGeom prst="rect">
            <a:avLst/>
          </a:prstGeom>
          <a:noFill/>
        </p:spPr>
        <p:txBody>
          <a:bodyPr wrap="square" rtlCol="0">
            <a:spAutoFit/>
          </a:bodyPr>
          <a:lstStyle/>
          <a:p>
            <a:r>
              <a:rPr lang="de-DE" sz="1300" b="1" dirty="0">
                <a:solidFill>
                  <a:srgbClr val="0080A4"/>
                </a:solidFill>
                <a:latin typeface="Arial" panose="020B0604020202020204" pitchFamily="34" charset="0"/>
                <a:cs typeface="Arial" panose="020B0604020202020204" pitchFamily="34" charset="0"/>
              </a:rPr>
              <a:t>Limit of Blank</a:t>
            </a:r>
          </a:p>
        </p:txBody>
      </p:sp>
      <p:sp>
        <p:nvSpPr>
          <p:cNvPr id="18" name="Rechtwinkliges Dreieck 17"/>
          <p:cNvSpPr/>
          <p:nvPr/>
        </p:nvSpPr>
        <p:spPr>
          <a:xfrm>
            <a:off x="1922842" y="4363527"/>
            <a:ext cx="215836" cy="135465"/>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9" name="Rechtwinkliges Dreieck 18"/>
          <p:cNvSpPr/>
          <p:nvPr/>
        </p:nvSpPr>
        <p:spPr>
          <a:xfrm>
            <a:off x="2047057" y="4465702"/>
            <a:ext cx="242349" cy="10003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20" name="Rechtwinkliges Dreieck 19"/>
          <p:cNvSpPr/>
          <p:nvPr/>
        </p:nvSpPr>
        <p:spPr>
          <a:xfrm>
            <a:off x="1886290" y="4387166"/>
            <a:ext cx="242349" cy="1298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21" name="Rechtwinkliges Dreieck 20"/>
          <p:cNvSpPr/>
          <p:nvPr/>
        </p:nvSpPr>
        <p:spPr>
          <a:xfrm rot="19177965">
            <a:off x="1817360" y="3711968"/>
            <a:ext cx="565817" cy="5901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22" name="Ellipse 21"/>
          <p:cNvSpPr/>
          <p:nvPr/>
        </p:nvSpPr>
        <p:spPr>
          <a:xfrm rot="2114936">
            <a:off x="1656869" y="3885264"/>
            <a:ext cx="849305" cy="5178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rot="3085035">
            <a:off x="1140885" y="4047019"/>
            <a:ext cx="849305" cy="209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2140701" y="4098882"/>
            <a:ext cx="1664554" cy="246221"/>
          </a:xfrm>
          <a:prstGeom prst="rect">
            <a:avLst/>
          </a:prstGeom>
          <a:noFill/>
        </p:spPr>
        <p:txBody>
          <a:bodyPr wrap="square" rtlCol="0">
            <a:spAutoFit/>
          </a:bodyPr>
          <a:lstStyle/>
          <a:p>
            <a:r>
              <a:rPr lang="de-DE" sz="1000" dirty="0">
                <a:solidFill>
                  <a:srgbClr val="4B483F"/>
                </a:solidFill>
                <a:latin typeface="Arial" panose="020B0604020202020204" pitchFamily="34" charset="0"/>
                <a:cs typeface="Arial" panose="020B0604020202020204" pitchFamily="34" charset="0"/>
              </a:rPr>
              <a:t> 5% </a:t>
            </a:r>
            <a:r>
              <a:rPr lang="de-DE" sz="1000" dirty="0" err="1">
                <a:solidFill>
                  <a:srgbClr val="4B483F"/>
                </a:solidFill>
                <a:latin typeface="Arial" panose="020B0604020202020204" pitchFamily="34" charset="0"/>
                <a:cs typeface="Arial" panose="020B0604020202020204" pitchFamily="34" charset="0"/>
              </a:rPr>
              <a:t>False</a:t>
            </a:r>
            <a:r>
              <a:rPr lang="de-DE" sz="1000" dirty="0">
                <a:solidFill>
                  <a:srgbClr val="4B483F"/>
                </a:solidFill>
                <a:latin typeface="Arial" panose="020B0604020202020204" pitchFamily="34" charset="0"/>
                <a:cs typeface="Arial" panose="020B0604020202020204" pitchFamily="34" charset="0"/>
              </a:rPr>
              <a:t> Positive Rate</a:t>
            </a:r>
          </a:p>
        </p:txBody>
      </p:sp>
      <p:sp>
        <p:nvSpPr>
          <p:cNvPr id="25" name="Rechteck 24"/>
          <p:cNvSpPr/>
          <p:nvPr/>
        </p:nvSpPr>
        <p:spPr>
          <a:xfrm>
            <a:off x="2298049" y="2379758"/>
            <a:ext cx="5598368" cy="276999"/>
          </a:xfrm>
          <a:prstGeom prst="rect">
            <a:avLst/>
          </a:prstGeom>
        </p:spPr>
        <p:txBody>
          <a:bodyPr wrap="square">
            <a:spAutoFit/>
          </a:bodyPr>
          <a:lstStyle/>
          <a:p>
            <a:pPr algn="just"/>
            <a:r>
              <a:rPr lang="de-DE" sz="1200" dirty="0" err="1">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Cutoff</a:t>
            </a:r>
            <a:r>
              <a:rPr lang="de-DE" sz="12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de-DE" sz="1200" dirty="0" err="1">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for</a:t>
            </a:r>
            <a:r>
              <a:rPr lang="de-DE" sz="12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de-DE" sz="1200" dirty="0" err="1">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presence</a:t>
            </a:r>
            <a:r>
              <a:rPr lang="de-DE" sz="12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t>
            </a:r>
            <a:r>
              <a:rPr lang="de-DE" sz="1200" dirty="0" err="1">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of</a:t>
            </a:r>
            <a:r>
              <a:rPr lang="de-DE" sz="12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 a tumor variant (95% </a:t>
            </a:r>
            <a:r>
              <a:rPr lang="de-DE" sz="1200" dirty="0" err="1">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specificity</a:t>
            </a:r>
            <a:r>
              <a:rPr lang="de-DE" sz="1200" dirty="0">
                <a:solidFill>
                  <a:schemeClr val="bg1">
                    <a:lumMod val="10000"/>
                  </a:schemeClr>
                </a:solidFill>
                <a:latin typeface="Arial" panose="020B0604020202020204" pitchFamily="34" charset="0"/>
                <a:ea typeface="Calibri" panose="020F0502020204030204" pitchFamily="34" charset="0"/>
                <a:cs typeface="Arial" panose="020B0604020202020204" pitchFamily="34" charset="0"/>
              </a:rPr>
              <a:t>)</a:t>
            </a:r>
          </a:p>
        </p:txBody>
      </p:sp>
      <p:sp>
        <p:nvSpPr>
          <p:cNvPr id="26" name="Gleichschenkliges Dreieck 25"/>
          <p:cNvSpPr/>
          <p:nvPr/>
        </p:nvSpPr>
        <p:spPr>
          <a:xfrm rot="5400000">
            <a:off x="2213753" y="2478523"/>
            <a:ext cx="82978" cy="85613"/>
          </a:xfrm>
          <a:prstGeom prst="triangl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10000"/>
                </a:schemeClr>
              </a:solidFill>
            </a:endParaRPr>
          </a:p>
        </p:txBody>
      </p:sp>
      <p:sp>
        <p:nvSpPr>
          <p:cNvPr id="28" name="Textfeld 27"/>
          <p:cNvSpPr txBox="1"/>
          <p:nvPr/>
        </p:nvSpPr>
        <p:spPr>
          <a:xfrm>
            <a:off x="376428" y="4482560"/>
            <a:ext cx="619080" cy="276999"/>
          </a:xfrm>
          <a:prstGeom prst="rect">
            <a:avLst/>
          </a:prstGeom>
          <a:noFill/>
        </p:spPr>
        <p:txBody>
          <a:bodyPr wrap="none" rtlCol="0">
            <a:spAutoFit/>
          </a:bodyPr>
          <a:lstStyle/>
          <a:p>
            <a:r>
              <a:rPr lang="de-DE" sz="1200" dirty="0">
                <a:solidFill>
                  <a:srgbClr val="4B483F"/>
                </a:solidFill>
              </a:rPr>
              <a:t>0.00%</a:t>
            </a:r>
          </a:p>
        </p:txBody>
      </p:sp>
      <p:sp>
        <p:nvSpPr>
          <p:cNvPr id="29" name="Textfeld 28"/>
          <p:cNvSpPr txBox="1"/>
          <p:nvPr/>
        </p:nvSpPr>
        <p:spPr>
          <a:xfrm>
            <a:off x="6769355" y="4482560"/>
            <a:ext cx="482824" cy="276999"/>
          </a:xfrm>
          <a:prstGeom prst="rect">
            <a:avLst/>
          </a:prstGeom>
          <a:noFill/>
        </p:spPr>
        <p:txBody>
          <a:bodyPr wrap="none" rtlCol="0">
            <a:spAutoFit/>
          </a:bodyPr>
          <a:lstStyle/>
          <a:p>
            <a:r>
              <a:rPr lang="de-DE" sz="1200" dirty="0">
                <a:solidFill>
                  <a:srgbClr val="4B483F"/>
                </a:solidFill>
                <a:latin typeface="Arial" panose="020B0604020202020204" pitchFamily="34" charset="0"/>
                <a:cs typeface="Arial" panose="020B0604020202020204" pitchFamily="34" charset="0"/>
              </a:rPr>
              <a:t>0.75</a:t>
            </a:r>
          </a:p>
        </p:txBody>
      </p:sp>
      <p:cxnSp>
        <p:nvCxnSpPr>
          <p:cNvPr id="30" name="Gerader Verbinder 29"/>
          <p:cNvCxnSpPr/>
          <p:nvPr/>
        </p:nvCxnSpPr>
        <p:spPr>
          <a:xfrm>
            <a:off x="6995332" y="4451081"/>
            <a:ext cx="0" cy="72000"/>
          </a:xfrm>
          <a:prstGeom prst="line">
            <a:avLst/>
          </a:prstGeom>
          <a:ln>
            <a:solidFill>
              <a:srgbClr val="333300"/>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2774954" y="4603695"/>
            <a:ext cx="2002023" cy="276999"/>
          </a:xfrm>
          <a:prstGeom prst="rect">
            <a:avLst/>
          </a:prstGeom>
          <a:noFill/>
        </p:spPr>
        <p:txBody>
          <a:bodyPr wrap="none" rtlCol="0">
            <a:spAutoFit/>
          </a:bodyPr>
          <a:lstStyle/>
          <a:p>
            <a:r>
              <a:rPr lang="de-DE" sz="1200" dirty="0">
                <a:solidFill>
                  <a:srgbClr val="4B483F"/>
                </a:solidFill>
                <a:latin typeface="Arial" panose="020B0604020202020204" pitchFamily="34" charset="0"/>
                <a:cs typeface="Arial" panose="020B0604020202020204" pitchFamily="34" charset="0"/>
              </a:rPr>
              <a:t>% Tumor variant in </a:t>
            </a:r>
            <a:r>
              <a:rPr lang="de-DE" sz="1200" dirty="0" err="1">
                <a:solidFill>
                  <a:srgbClr val="4B483F"/>
                </a:solidFill>
                <a:latin typeface="Arial" panose="020B0604020202020204" pitchFamily="34" charset="0"/>
                <a:cs typeface="Arial" panose="020B0604020202020204" pitchFamily="34" charset="0"/>
              </a:rPr>
              <a:t>plasma</a:t>
            </a:r>
            <a:endParaRPr lang="de-DE" sz="1200" dirty="0">
              <a:solidFill>
                <a:srgbClr val="4B483F"/>
              </a:solidFill>
              <a:latin typeface="Arial" panose="020B0604020202020204" pitchFamily="34" charset="0"/>
              <a:cs typeface="Arial" panose="020B0604020202020204" pitchFamily="34" charset="0"/>
            </a:endParaRPr>
          </a:p>
        </p:txBody>
      </p:sp>
      <p:sp>
        <p:nvSpPr>
          <p:cNvPr id="32" name="Rechteck 31"/>
          <p:cNvSpPr/>
          <p:nvPr/>
        </p:nvSpPr>
        <p:spPr>
          <a:xfrm>
            <a:off x="605170" y="3451567"/>
            <a:ext cx="878035" cy="107662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608746" y="2991733"/>
            <a:ext cx="515327" cy="98753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rot="19289200">
            <a:off x="828091" y="3089242"/>
            <a:ext cx="515327" cy="57490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1356286" y="4359156"/>
            <a:ext cx="515327" cy="154770"/>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1342035" y="3663207"/>
            <a:ext cx="243255"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rot="19489481">
            <a:off x="1361758" y="3834009"/>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rot="17595258">
            <a:off x="866424" y="2773337"/>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rot="20037800">
            <a:off x="1126434" y="3032299"/>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rot="20764874">
            <a:off x="1213840" y="3310351"/>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rot="20764874">
            <a:off x="1301448" y="3642501"/>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rot="18238218">
            <a:off x="757877" y="2784804"/>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rot="18238218">
            <a:off x="833012" y="2793553"/>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rot="20113639">
            <a:off x="1205881" y="3341277"/>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rot="20113639">
            <a:off x="1244780" y="3946149"/>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rot="20113639">
            <a:off x="1336851" y="4115215"/>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rot="19604237">
            <a:off x="1421758" y="4077380"/>
            <a:ext cx="324172" cy="363350"/>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rot="19604237">
            <a:off x="1458264" y="4165810"/>
            <a:ext cx="324172" cy="277473"/>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rot="19604237">
            <a:off x="1598317" y="4095957"/>
            <a:ext cx="177654" cy="38275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rot="19604237">
            <a:off x="1658281" y="4188823"/>
            <a:ext cx="177654" cy="311088"/>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Gleichschenkliges Dreieck 50"/>
          <p:cNvSpPr/>
          <p:nvPr/>
        </p:nvSpPr>
        <p:spPr>
          <a:xfrm rot="6161699">
            <a:off x="1835785" y="4138310"/>
            <a:ext cx="191504" cy="623565"/>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p:cNvSpPr/>
          <p:nvPr/>
        </p:nvSpPr>
        <p:spPr>
          <a:xfrm rot="19328621">
            <a:off x="1397180" y="4098549"/>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Gleichschenkliges Dreieck 52"/>
          <p:cNvSpPr/>
          <p:nvPr/>
        </p:nvSpPr>
        <p:spPr>
          <a:xfrm rot="6680912">
            <a:off x="1789947" y="4095631"/>
            <a:ext cx="191504" cy="623565"/>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1429339" y="4482991"/>
            <a:ext cx="720000" cy="4571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1282636" y="4487578"/>
            <a:ext cx="864000" cy="36000"/>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cxnSp>
        <p:nvCxnSpPr>
          <p:cNvPr id="56" name="Gerader Verbinder 55"/>
          <p:cNvCxnSpPr/>
          <p:nvPr/>
        </p:nvCxnSpPr>
        <p:spPr>
          <a:xfrm>
            <a:off x="591603" y="4528189"/>
            <a:ext cx="6408000" cy="0"/>
          </a:xfrm>
          <a:prstGeom prst="line">
            <a:avLst/>
          </a:prstGeom>
          <a:ln>
            <a:solidFill>
              <a:srgbClr val="333300"/>
            </a:solidFill>
          </a:ln>
        </p:spPr>
        <p:style>
          <a:lnRef idx="1">
            <a:schemeClr val="accent1"/>
          </a:lnRef>
          <a:fillRef idx="0">
            <a:schemeClr val="accent1"/>
          </a:fillRef>
          <a:effectRef idx="0">
            <a:schemeClr val="accent1"/>
          </a:effectRef>
          <a:fontRef idx="minor">
            <a:schemeClr val="tx1"/>
          </a:fontRef>
        </p:style>
      </p:cxnSp>
      <p:sp>
        <p:nvSpPr>
          <p:cNvPr id="57" name="Gleichschenkliges Dreieck 56"/>
          <p:cNvSpPr/>
          <p:nvPr/>
        </p:nvSpPr>
        <p:spPr>
          <a:xfrm rot="20676028">
            <a:off x="1716729" y="4268848"/>
            <a:ext cx="173912" cy="118318"/>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Gleichschenkliges Dreieck 57"/>
          <p:cNvSpPr/>
          <p:nvPr/>
        </p:nvSpPr>
        <p:spPr>
          <a:xfrm rot="5640000">
            <a:off x="2134807" y="4375809"/>
            <a:ext cx="45719" cy="263478"/>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1581739" y="4520004"/>
            <a:ext cx="720000" cy="7200"/>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605170" y="2178265"/>
            <a:ext cx="61731" cy="107662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612069" y="2896474"/>
            <a:ext cx="79670" cy="98753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p:cNvSpPr/>
          <p:nvPr/>
        </p:nvSpPr>
        <p:spPr>
          <a:xfrm>
            <a:off x="1810538" y="4407146"/>
            <a:ext cx="216024" cy="216000"/>
          </a:xfrm>
          <a:prstGeom prst="ellipse">
            <a:avLst/>
          </a:prstGeom>
          <a:solidFill>
            <a:srgbClr val="008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 Verbindung mit Pfeil 62"/>
          <p:cNvCxnSpPr/>
          <p:nvPr/>
        </p:nvCxnSpPr>
        <p:spPr>
          <a:xfrm flipH="1">
            <a:off x="2055916" y="4293738"/>
            <a:ext cx="214968" cy="194109"/>
          </a:xfrm>
          <a:prstGeom prst="straightConnector1">
            <a:avLst/>
          </a:prstGeom>
          <a:ln>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flipV="1">
            <a:off x="1917134" y="2376494"/>
            <a:ext cx="0" cy="2142000"/>
          </a:xfrm>
          <a:prstGeom prst="line">
            <a:avLst/>
          </a:prstGeom>
          <a:ln w="28575">
            <a:solidFill>
              <a:srgbClr val="0080A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16" grpId="0"/>
      <p:bldP spid="17" grpId="0"/>
      <p:bldP spid="18" grpId="0"/>
      <p:bldP spid="19" grpId="0" animBg="1"/>
      <p:bldP spid="20" grpId="0" animBg="1"/>
      <p:bldP spid="23" grpId="0" animBg="1"/>
      <p:bldP spid="24" grpId="0"/>
      <p:bldP spid="26" grpId="0" animBg="1"/>
      <p:bldP spid="28" grpId="0"/>
      <p:bldP spid="29"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7" grpId="0" animBg="1"/>
      <p:bldP spid="58" grpId="0" animBg="1"/>
      <p:bldP spid="59" grpId="0" animBg="1"/>
      <p:bldP spid="60" grpId="0" animBg="1"/>
      <p:bldP spid="61"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7965" y="6068406"/>
            <a:ext cx="730770" cy="365125"/>
          </a:xfrm>
        </p:spPr>
        <p:txBody>
          <a:bodyPr/>
          <a:lstStyle/>
          <a:p>
            <a:fld id="{B897C2A1-9313-CA4F-AEA9-36A479C1E1AD}" type="slidenum">
              <a:rPr lang="en-US" smtClean="0"/>
              <a:pPr/>
              <a:t>8</a:t>
            </a:fld>
            <a:endParaRPr lang="en-US"/>
          </a:p>
        </p:txBody>
      </p:sp>
      <p:sp>
        <p:nvSpPr>
          <p:cNvPr id="7" name="TextBox 6"/>
          <p:cNvSpPr txBox="1"/>
          <p:nvPr/>
        </p:nvSpPr>
        <p:spPr>
          <a:xfrm>
            <a:off x="164635" y="696067"/>
            <a:ext cx="7408564" cy="461665"/>
          </a:xfrm>
          <a:prstGeom prst="rect">
            <a:avLst/>
          </a:prstGeom>
          <a:noFill/>
        </p:spPr>
        <p:txBody>
          <a:bodyPr wrap="square" rtlCol="0">
            <a:spAutoFit/>
          </a:bodyPr>
          <a:lstStyle/>
          <a:p>
            <a:r>
              <a:rPr lang="en-US" sz="2400" b="1" dirty="0">
                <a:latin typeface="+mj-lt"/>
              </a:rPr>
              <a:t>Technical challenges in liquid biopsy</a:t>
            </a:r>
          </a:p>
        </p:txBody>
      </p:sp>
      <p:sp>
        <p:nvSpPr>
          <p:cNvPr id="3" name="Rectangle 2"/>
          <p:cNvSpPr/>
          <p:nvPr/>
        </p:nvSpPr>
        <p:spPr>
          <a:xfrm>
            <a:off x="1239346" y="5164264"/>
            <a:ext cx="6828312" cy="553998"/>
          </a:xfrm>
          <a:prstGeom prst="rect">
            <a:avLst/>
          </a:prstGeom>
          <a:solidFill>
            <a:schemeClr val="bg2"/>
          </a:solidFill>
        </p:spPr>
        <p:txBody>
          <a:bodyPr wrap="square">
            <a:spAutoFit/>
          </a:bodyPr>
          <a:lstStyle/>
          <a:p>
            <a:pPr lvl="0"/>
            <a:r>
              <a:rPr lang="en-US" sz="1500" b="1" dirty="0"/>
              <a:t>Determination of the LOQ for each single assay to precisely quantify a low frequency tumor variant using positive control samples</a:t>
            </a:r>
          </a:p>
        </p:txBody>
      </p:sp>
      <p:sp>
        <p:nvSpPr>
          <p:cNvPr id="207" name="Content Placeholder 2"/>
          <p:cNvSpPr txBox="1">
            <a:spLocks/>
          </p:cNvSpPr>
          <p:nvPr/>
        </p:nvSpPr>
        <p:spPr>
          <a:xfrm>
            <a:off x="164635" y="1128857"/>
            <a:ext cx="8764980" cy="379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US" sz="1500" dirty="0"/>
          </a:p>
          <a:p>
            <a:pPr lvl="1">
              <a:lnSpc>
                <a:spcPct val="150000"/>
              </a:lnSpc>
            </a:pPr>
            <a:endParaRPr lang="en-US" sz="1500" dirty="0"/>
          </a:p>
        </p:txBody>
      </p:sp>
      <p:pic>
        <p:nvPicPr>
          <p:cNvPr id="49" name="Grafik 48"/>
          <p:cNvPicPr>
            <a:picLocks noChangeAspect="1"/>
          </p:cNvPicPr>
          <p:nvPr/>
        </p:nvPicPr>
        <p:blipFill rotWithShape="1">
          <a:blip r:embed="rId2"/>
          <a:srcRect r="29480"/>
          <a:stretch/>
        </p:blipFill>
        <p:spPr>
          <a:xfrm>
            <a:off x="470292" y="1995191"/>
            <a:ext cx="4530893" cy="2412226"/>
          </a:xfrm>
          <a:prstGeom prst="rect">
            <a:avLst/>
          </a:prstGeom>
        </p:spPr>
      </p:pic>
      <p:sp>
        <p:nvSpPr>
          <p:cNvPr id="50" name="Gleichschenkliges Dreieck 49"/>
          <p:cNvSpPr/>
          <p:nvPr/>
        </p:nvSpPr>
        <p:spPr>
          <a:xfrm rot="7907661">
            <a:off x="878795" y="3864220"/>
            <a:ext cx="360040" cy="52940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1" name="Rechteck 50"/>
          <p:cNvSpPr/>
          <p:nvPr/>
        </p:nvSpPr>
        <p:spPr>
          <a:xfrm rot="19185845">
            <a:off x="1200651" y="3960579"/>
            <a:ext cx="152400" cy="36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2" name="Rechteck 51"/>
          <p:cNvSpPr/>
          <p:nvPr/>
        </p:nvSpPr>
        <p:spPr>
          <a:xfrm rot="17700681">
            <a:off x="2015735" y="4293256"/>
            <a:ext cx="72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3" name="Rechtwinkliges Dreieck 52"/>
          <p:cNvSpPr/>
          <p:nvPr/>
        </p:nvSpPr>
        <p:spPr>
          <a:xfrm>
            <a:off x="1926481" y="4229288"/>
            <a:ext cx="215836" cy="135465"/>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4" name="Rechtwinkliges Dreieck 53"/>
          <p:cNvSpPr/>
          <p:nvPr/>
        </p:nvSpPr>
        <p:spPr>
          <a:xfrm>
            <a:off x="2026492" y="4656110"/>
            <a:ext cx="242349" cy="10003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5" name="Rechtwinkliges Dreieck 54"/>
          <p:cNvSpPr/>
          <p:nvPr/>
        </p:nvSpPr>
        <p:spPr>
          <a:xfrm>
            <a:off x="1880624" y="4644057"/>
            <a:ext cx="242349" cy="1298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56" name="Ellipse 55"/>
          <p:cNvSpPr/>
          <p:nvPr/>
        </p:nvSpPr>
        <p:spPr>
          <a:xfrm rot="3038340">
            <a:off x="936013" y="3835076"/>
            <a:ext cx="849305" cy="209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p:cNvSpPr/>
          <p:nvPr/>
        </p:nvSpPr>
        <p:spPr>
          <a:xfrm>
            <a:off x="1748577" y="3818082"/>
            <a:ext cx="131248" cy="262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rot="1959881">
            <a:off x="2000447" y="3813105"/>
            <a:ext cx="207658" cy="257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2036844" y="4052979"/>
            <a:ext cx="45719" cy="7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2063874" y="4152118"/>
            <a:ext cx="45719" cy="12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1" name="Gerade Verbindung mit Pfeil 60"/>
          <p:cNvCxnSpPr/>
          <p:nvPr/>
        </p:nvCxnSpPr>
        <p:spPr>
          <a:xfrm flipH="1">
            <a:off x="2046249" y="4204634"/>
            <a:ext cx="168350" cy="127304"/>
          </a:xfrm>
          <a:prstGeom prst="straightConnector1">
            <a:avLst/>
          </a:prstGeom>
          <a:ln>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1770284" y="4398749"/>
            <a:ext cx="710621" cy="123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p:cNvCxnSpPr/>
          <p:nvPr/>
        </p:nvCxnSpPr>
        <p:spPr>
          <a:xfrm flipH="1">
            <a:off x="1762607" y="4096318"/>
            <a:ext cx="0" cy="19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hteck 63"/>
          <p:cNvSpPr/>
          <p:nvPr/>
        </p:nvSpPr>
        <p:spPr>
          <a:xfrm rot="3263687">
            <a:off x="1471491" y="3987131"/>
            <a:ext cx="360144" cy="132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rot="20504750">
            <a:off x="1717030" y="4307737"/>
            <a:ext cx="24392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cxnSp>
        <p:nvCxnSpPr>
          <p:cNvPr id="66" name="Gerader Verbinder 65"/>
          <p:cNvCxnSpPr/>
          <p:nvPr/>
        </p:nvCxnSpPr>
        <p:spPr>
          <a:xfrm flipV="1">
            <a:off x="1925684" y="3563387"/>
            <a:ext cx="0" cy="828000"/>
          </a:xfrm>
          <a:prstGeom prst="line">
            <a:avLst/>
          </a:prstGeom>
          <a:ln w="28575">
            <a:solidFill>
              <a:schemeClr val="bg1">
                <a:lumMod val="10000"/>
              </a:schemeClr>
            </a:solidFill>
            <a:prstDash val="solid"/>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537874" y="3963876"/>
            <a:ext cx="1387233" cy="369332"/>
          </a:xfrm>
          <a:prstGeom prst="rect">
            <a:avLst/>
          </a:prstGeom>
          <a:noFill/>
        </p:spPr>
        <p:txBody>
          <a:bodyPr wrap="square" rtlCol="0">
            <a:spAutoFit/>
          </a:bodyPr>
          <a:lstStyle/>
          <a:p>
            <a:r>
              <a:rPr lang="de-DE" sz="900" dirty="0">
                <a:solidFill>
                  <a:srgbClr val="4B483F"/>
                </a:solidFill>
                <a:latin typeface="Arial" panose="020B0604020202020204" pitchFamily="34" charset="0"/>
                <a:cs typeface="Arial" panose="020B0604020202020204" pitchFamily="34" charset="0"/>
              </a:rPr>
              <a:t> 5% Falsch Negativ  </a:t>
            </a:r>
          </a:p>
          <a:p>
            <a:r>
              <a:rPr lang="de-DE" sz="900" dirty="0">
                <a:solidFill>
                  <a:srgbClr val="4B483F"/>
                </a:solidFill>
                <a:latin typeface="Arial" panose="020B0604020202020204" pitchFamily="34" charset="0"/>
                <a:cs typeface="Arial" panose="020B0604020202020204" pitchFamily="34" charset="0"/>
              </a:rPr>
              <a:t>       Rate </a:t>
            </a:r>
          </a:p>
        </p:txBody>
      </p:sp>
      <p:sp>
        <p:nvSpPr>
          <p:cNvPr id="68" name="Textfeld 67"/>
          <p:cNvSpPr txBox="1"/>
          <p:nvPr/>
        </p:nvSpPr>
        <p:spPr>
          <a:xfrm>
            <a:off x="2142317" y="3962810"/>
            <a:ext cx="1428252" cy="369332"/>
          </a:xfrm>
          <a:prstGeom prst="rect">
            <a:avLst/>
          </a:prstGeom>
          <a:noFill/>
        </p:spPr>
        <p:txBody>
          <a:bodyPr wrap="square" rtlCol="0">
            <a:spAutoFit/>
          </a:bodyPr>
          <a:lstStyle/>
          <a:p>
            <a:r>
              <a:rPr lang="de-DE" sz="900" dirty="0">
                <a:solidFill>
                  <a:srgbClr val="4B483F"/>
                </a:solidFill>
                <a:latin typeface="Arial" panose="020B0604020202020204" pitchFamily="34" charset="0"/>
                <a:cs typeface="Arial" panose="020B0604020202020204" pitchFamily="34" charset="0"/>
              </a:rPr>
              <a:t> 5% </a:t>
            </a:r>
            <a:r>
              <a:rPr lang="de-DE" sz="900" dirty="0" err="1">
                <a:solidFill>
                  <a:srgbClr val="4B483F"/>
                </a:solidFill>
                <a:latin typeface="Arial" panose="020B0604020202020204" pitchFamily="34" charset="0"/>
                <a:cs typeface="Arial" panose="020B0604020202020204" pitchFamily="34" charset="0"/>
              </a:rPr>
              <a:t>False</a:t>
            </a:r>
            <a:r>
              <a:rPr lang="de-DE" sz="900" dirty="0">
                <a:solidFill>
                  <a:srgbClr val="4B483F"/>
                </a:solidFill>
                <a:latin typeface="Arial" panose="020B0604020202020204" pitchFamily="34" charset="0"/>
                <a:cs typeface="Arial" panose="020B0604020202020204" pitchFamily="34" charset="0"/>
              </a:rPr>
              <a:t> Positive Rate   </a:t>
            </a:r>
          </a:p>
          <a:p>
            <a:endParaRPr lang="de-DE" sz="900" dirty="0">
              <a:solidFill>
                <a:srgbClr val="4B483F"/>
              </a:solidFill>
              <a:latin typeface="Arial" panose="020B0604020202020204" pitchFamily="34" charset="0"/>
              <a:cs typeface="Arial" panose="020B0604020202020204" pitchFamily="34" charset="0"/>
            </a:endParaRPr>
          </a:p>
        </p:txBody>
      </p:sp>
      <p:sp>
        <p:nvSpPr>
          <p:cNvPr id="69" name="Rechtwinkliges Dreieck 68"/>
          <p:cNvSpPr/>
          <p:nvPr/>
        </p:nvSpPr>
        <p:spPr>
          <a:xfrm>
            <a:off x="3879845" y="3622138"/>
            <a:ext cx="853374" cy="7571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winkliges Dreieck 69"/>
          <p:cNvSpPr/>
          <p:nvPr/>
        </p:nvSpPr>
        <p:spPr>
          <a:xfrm rot="1122414">
            <a:off x="3951538" y="3479594"/>
            <a:ext cx="764874" cy="64018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winkliges Dreieck 70"/>
          <p:cNvSpPr/>
          <p:nvPr/>
        </p:nvSpPr>
        <p:spPr>
          <a:xfrm rot="1122414">
            <a:off x="4583035" y="2579875"/>
            <a:ext cx="764874" cy="11405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r Verbinder 71"/>
          <p:cNvCxnSpPr/>
          <p:nvPr/>
        </p:nvCxnSpPr>
        <p:spPr>
          <a:xfrm>
            <a:off x="5277431" y="2279636"/>
            <a:ext cx="0" cy="7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V="1">
            <a:off x="5223933" y="2267598"/>
            <a:ext cx="0" cy="4647"/>
          </a:xfrm>
          <a:prstGeom prst="line">
            <a:avLst/>
          </a:prstGeom>
          <a:ln w="12700"/>
        </p:spPr>
        <p:style>
          <a:lnRef idx="1">
            <a:schemeClr val="dk1"/>
          </a:lnRef>
          <a:fillRef idx="0">
            <a:schemeClr val="dk1"/>
          </a:fillRef>
          <a:effectRef idx="0">
            <a:schemeClr val="dk1"/>
          </a:effectRef>
          <a:fontRef idx="minor">
            <a:schemeClr val="tx1"/>
          </a:fontRef>
        </p:style>
      </p:cxnSp>
      <p:sp>
        <p:nvSpPr>
          <p:cNvPr id="74" name="Ellipse 73"/>
          <p:cNvSpPr/>
          <p:nvPr/>
        </p:nvSpPr>
        <p:spPr>
          <a:xfrm rot="20576275">
            <a:off x="4330277" y="2557430"/>
            <a:ext cx="1008112" cy="14496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rot="2409350">
            <a:off x="4117794" y="3999731"/>
            <a:ext cx="88096" cy="33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rot="2409350">
            <a:off x="4023458" y="4054649"/>
            <a:ext cx="88096" cy="33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3799601" y="4034529"/>
            <a:ext cx="523651" cy="33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3726213" y="4406123"/>
            <a:ext cx="523651" cy="33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p:cNvSpPr/>
          <p:nvPr/>
        </p:nvSpPr>
        <p:spPr>
          <a:xfrm>
            <a:off x="4364995" y="2516606"/>
            <a:ext cx="1287989" cy="15562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p:cNvSpPr/>
          <p:nvPr/>
        </p:nvSpPr>
        <p:spPr>
          <a:xfrm>
            <a:off x="4156695" y="3759913"/>
            <a:ext cx="283605" cy="295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3785609" y="4072592"/>
            <a:ext cx="678604" cy="295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p:cNvSpPr/>
          <p:nvPr/>
        </p:nvSpPr>
        <p:spPr>
          <a:xfrm rot="20280555">
            <a:off x="1507767" y="4174608"/>
            <a:ext cx="295796" cy="143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3" name="Gerade Verbindung mit Pfeil 82"/>
          <p:cNvCxnSpPr/>
          <p:nvPr/>
        </p:nvCxnSpPr>
        <p:spPr>
          <a:xfrm>
            <a:off x="1638046" y="4212566"/>
            <a:ext cx="168350" cy="127304"/>
          </a:xfrm>
          <a:prstGeom prst="straightConnector1">
            <a:avLst/>
          </a:prstGeom>
          <a:ln>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Ellipse 83"/>
          <p:cNvSpPr/>
          <p:nvPr/>
        </p:nvSpPr>
        <p:spPr>
          <a:xfrm>
            <a:off x="4345735" y="2506657"/>
            <a:ext cx="1293157" cy="1521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Ellipse 84"/>
          <p:cNvSpPr/>
          <p:nvPr/>
        </p:nvSpPr>
        <p:spPr>
          <a:xfrm rot="18442399">
            <a:off x="3723909" y="3875874"/>
            <a:ext cx="847682" cy="29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Grafik 85"/>
          <p:cNvPicPr>
            <a:picLocks noChangeAspect="1"/>
          </p:cNvPicPr>
          <p:nvPr/>
        </p:nvPicPr>
        <p:blipFill rotWithShape="1">
          <a:blip r:embed="rId2"/>
          <a:srcRect l="47978"/>
          <a:stretch/>
        </p:blipFill>
        <p:spPr>
          <a:xfrm>
            <a:off x="3556263" y="1986639"/>
            <a:ext cx="3332961" cy="2419484"/>
          </a:xfrm>
          <a:prstGeom prst="rect">
            <a:avLst/>
          </a:prstGeom>
        </p:spPr>
      </p:pic>
      <p:cxnSp>
        <p:nvCxnSpPr>
          <p:cNvPr id="87" name="Gerader Verbinder 86"/>
          <p:cNvCxnSpPr/>
          <p:nvPr/>
        </p:nvCxnSpPr>
        <p:spPr>
          <a:xfrm flipV="1">
            <a:off x="5281216" y="2246842"/>
            <a:ext cx="0" cy="2142000"/>
          </a:xfrm>
          <a:prstGeom prst="line">
            <a:avLst/>
          </a:prstGeom>
          <a:ln w="28575">
            <a:solidFill>
              <a:srgbClr val="0080A4"/>
            </a:solidFill>
            <a:prstDash val="solid"/>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5174753" y="1946586"/>
            <a:ext cx="1986672" cy="292388"/>
          </a:xfrm>
          <a:prstGeom prst="rect">
            <a:avLst/>
          </a:prstGeom>
          <a:noFill/>
        </p:spPr>
        <p:txBody>
          <a:bodyPr wrap="square" rtlCol="0">
            <a:spAutoFit/>
          </a:bodyPr>
          <a:lstStyle/>
          <a:p>
            <a:r>
              <a:rPr lang="de-DE" sz="1300" b="1" dirty="0">
                <a:solidFill>
                  <a:srgbClr val="0080A4"/>
                </a:solidFill>
                <a:latin typeface="Arial" panose="020B0604020202020204" pitchFamily="34" charset="0"/>
                <a:cs typeface="Arial" panose="020B0604020202020204" pitchFamily="34" charset="0"/>
              </a:rPr>
              <a:t>Limit of Quantification</a:t>
            </a:r>
          </a:p>
        </p:txBody>
      </p:sp>
      <p:sp>
        <p:nvSpPr>
          <p:cNvPr id="89" name="Textfeld 88"/>
          <p:cNvSpPr txBox="1"/>
          <p:nvPr/>
        </p:nvSpPr>
        <p:spPr>
          <a:xfrm>
            <a:off x="3428088" y="1946586"/>
            <a:ext cx="1986672" cy="292388"/>
          </a:xfrm>
          <a:prstGeom prst="rect">
            <a:avLst/>
          </a:prstGeom>
          <a:noFill/>
        </p:spPr>
        <p:txBody>
          <a:bodyPr wrap="square" rtlCol="0">
            <a:spAutoFit/>
          </a:bodyPr>
          <a:lstStyle/>
          <a:p>
            <a:r>
              <a:rPr lang="de-DE" sz="1300" b="1" dirty="0">
                <a:solidFill>
                  <a:srgbClr val="0080A4"/>
                </a:solidFill>
                <a:latin typeface="Arial" panose="020B0604020202020204" pitchFamily="34" charset="0"/>
                <a:cs typeface="Arial" panose="020B0604020202020204" pitchFamily="34" charset="0"/>
              </a:rPr>
              <a:t>Limit of </a:t>
            </a:r>
            <a:r>
              <a:rPr lang="de-DE" sz="1300" b="1" dirty="0" err="1">
                <a:solidFill>
                  <a:srgbClr val="0080A4"/>
                </a:solidFill>
                <a:latin typeface="Arial" panose="020B0604020202020204" pitchFamily="34" charset="0"/>
                <a:cs typeface="Arial" panose="020B0604020202020204" pitchFamily="34" charset="0"/>
              </a:rPr>
              <a:t>Detection</a:t>
            </a:r>
            <a:endParaRPr lang="de-DE" sz="1300" b="1" dirty="0">
              <a:solidFill>
                <a:srgbClr val="0080A4"/>
              </a:solidFill>
              <a:latin typeface="Arial" panose="020B0604020202020204" pitchFamily="34" charset="0"/>
              <a:cs typeface="Arial" panose="020B0604020202020204" pitchFamily="34" charset="0"/>
            </a:endParaRPr>
          </a:p>
        </p:txBody>
      </p:sp>
      <p:sp>
        <p:nvSpPr>
          <p:cNvPr id="90" name="Rechteck 89"/>
          <p:cNvSpPr/>
          <p:nvPr/>
        </p:nvSpPr>
        <p:spPr>
          <a:xfrm>
            <a:off x="3817649" y="2196865"/>
            <a:ext cx="1671706" cy="523220"/>
          </a:xfrm>
          <a:prstGeom prst="rect">
            <a:avLst/>
          </a:prstGeom>
        </p:spPr>
        <p:txBody>
          <a:bodyPr wrap="square">
            <a:spAutoFit/>
          </a:bodyPr>
          <a:lstStyle/>
          <a:p>
            <a:r>
              <a:rPr lang="de-DE" sz="1200" dirty="0">
                <a:solidFill>
                  <a:srgbClr val="4B483F"/>
                </a:solidFill>
                <a:latin typeface="Arial" panose="020B0604020202020204" pitchFamily="34" charset="0"/>
                <a:cs typeface="Arial" panose="020B0604020202020204" pitchFamily="34" charset="0"/>
              </a:rPr>
              <a:t>≥ 95% </a:t>
            </a:r>
            <a:r>
              <a:rPr lang="de-DE" sz="1200" dirty="0" err="1">
                <a:solidFill>
                  <a:srgbClr val="4B483F"/>
                </a:solidFill>
                <a:latin typeface="Arial" panose="020B0604020202020204" pitchFamily="34" charset="0"/>
                <a:cs typeface="Arial" panose="020B0604020202020204" pitchFamily="34" charset="0"/>
              </a:rPr>
              <a:t>Sensitivity</a:t>
            </a:r>
            <a:r>
              <a:rPr lang="de-DE" sz="1200" dirty="0">
                <a:solidFill>
                  <a:srgbClr val="4B483F"/>
                </a:solidFill>
                <a:latin typeface="Arial" panose="020B0604020202020204" pitchFamily="34" charset="0"/>
                <a:cs typeface="Arial" panose="020B0604020202020204" pitchFamily="34" charset="0"/>
              </a:rPr>
              <a:t> </a:t>
            </a:r>
          </a:p>
          <a:p>
            <a:endParaRPr lang="de-DE" sz="200" dirty="0">
              <a:solidFill>
                <a:srgbClr val="4B483F"/>
              </a:solidFill>
              <a:latin typeface="Arial" panose="020B0604020202020204" pitchFamily="34" charset="0"/>
              <a:cs typeface="Arial" panose="020B0604020202020204" pitchFamily="34" charset="0"/>
            </a:endParaRPr>
          </a:p>
          <a:p>
            <a:r>
              <a:rPr lang="de-DE" sz="1200" dirty="0">
                <a:solidFill>
                  <a:srgbClr val="4B483F"/>
                </a:solidFill>
                <a:latin typeface="Arial" panose="020B0604020202020204" pitchFamily="34" charset="0"/>
                <a:cs typeface="Arial" panose="020B0604020202020204" pitchFamily="34" charset="0"/>
              </a:rPr>
              <a:t>≥ 95% </a:t>
            </a:r>
            <a:r>
              <a:rPr lang="de-DE" sz="1200" dirty="0" err="1">
                <a:solidFill>
                  <a:srgbClr val="4B483F"/>
                </a:solidFill>
                <a:latin typeface="Arial" panose="020B0604020202020204" pitchFamily="34" charset="0"/>
                <a:cs typeface="Arial" panose="020B0604020202020204" pitchFamily="34" charset="0"/>
              </a:rPr>
              <a:t>Specifity</a:t>
            </a:r>
            <a:r>
              <a:rPr lang="de-DE" sz="1200" dirty="0">
                <a:solidFill>
                  <a:srgbClr val="4B483F"/>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de-DE" sz="200" dirty="0">
              <a:solidFill>
                <a:srgbClr val="4B483F"/>
              </a:solidFill>
              <a:latin typeface="Arial" panose="020B0604020202020204" pitchFamily="34" charset="0"/>
              <a:cs typeface="Arial" panose="020B0604020202020204" pitchFamily="34" charset="0"/>
            </a:endParaRPr>
          </a:p>
        </p:txBody>
      </p:sp>
      <p:cxnSp>
        <p:nvCxnSpPr>
          <p:cNvPr id="91" name="Gerader Verbinder 90"/>
          <p:cNvCxnSpPr/>
          <p:nvPr/>
        </p:nvCxnSpPr>
        <p:spPr>
          <a:xfrm flipV="1">
            <a:off x="3546536" y="2242255"/>
            <a:ext cx="0" cy="2142000"/>
          </a:xfrm>
          <a:prstGeom prst="line">
            <a:avLst/>
          </a:prstGeom>
          <a:ln w="28575">
            <a:solidFill>
              <a:srgbClr val="0080A4"/>
            </a:solidFill>
            <a:prstDash val="solid"/>
          </a:ln>
        </p:spPr>
        <p:style>
          <a:lnRef idx="1">
            <a:schemeClr val="accent1"/>
          </a:lnRef>
          <a:fillRef idx="0">
            <a:schemeClr val="accent1"/>
          </a:fillRef>
          <a:effectRef idx="0">
            <a:schemeClr val="accent1"/>
          </a:effectRef>
          <a:fontRef idx="minor">
            <a:schemeClr val="tx1"/>
          </a:fontRef>
        </p:style>
      </p:cxnSp>
      <p:sp>
        <p:nvSpPr>
          <p:cNvPr id="92" name="Gleichschenkliges Dreieck 91"/>
          <p:cNvSpPr/>
          <p:nvPr/>
        </p:nvSpPr>
        <p:spPr>
          <a:xfrm rot="5400000">
            <a:off x="3755128" y="2302356"/>
            <a:ext cx="82978" cy="85613"/>
          </a:xfrm>
          <a:prstGeom prst="triangl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10000"/>
                </a:schemeClr>
              </a:solidFill>
            </a:endParaRPr>
          </a:p>
        </p:txBody>
      </p:sp>
      <p:sp>
        <p:nvSpPr>
          <p:cNvPr id="93" name="Gleichschenkliges Dreieck 92"/>
          <p:cNvSpPr/>
          <p:nvPr/>
        </p:nvSpPr>
        <p:spPr>
          <a:xfrm rot="5400000">
            <a:off x="3756472" y="2505832"/>
            <a:ext cx="82978" cy="85613"/>
          </a:xfrm>
          <a:prstGeom prst="triangl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10000"/>
                </a:schemeClr>
              </a:solidFill>
            </a:endParaRPr>
          </a:p>
        </p:txBody>
      </p:sp>
      <p:sp>
        <p:nvSpPr>
          <p:cNvPr id="94" name="Gleichschenkliges Dreieck 93"/>
          <p:cNvSpPr/>
          <p:nvPr/>
        </p:nvSpPr>
        <p:spPr>
          <a:xfrm rot="5400000">
            <a:off x="5492439" y="2279740"/>
            <a:ext cx="82978" cy="86400"/>
          </a:xfrm>
          <a:prstGeom prst="triangl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10000"/>
                </a:schemeClr>
              </a:solidFill>
            </a:endParaRPr>
          </a:p>
        </p:txBody>
      </p:sp>
      <p:sp>
        <p:nvSpPr>
          <p:cNvPr id="95" name="Gleichschenkliges Dreieck 94"/>
          <p:cNvSpPr/>
          <p:nvPr/>
        </p:nvSpPr>
        <p:spPr>
          <a:xfrm rot="5400000">
            <a:off x="5493783" y="2492479"/>
            <a:ext cx="82978" cy="86400"/>
          </a:xfrm>
          <a:prstGeom prst="triangle">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10000"/>
                </a:schemeClr>
              </a:solidFill>
            </a:endParaRPr>
          </a:p>
        </p:txBody>
      </p:sp>
      <p:sp>
        <p:nvSpPr>
          <p:cNvPr id="96" name="Pfeil nach links und rechts 95"/>
          <p:cNvSpPr/>
          <p:nvPr/>
        </p:nvSpPr>
        <p:spPr>
          <a:xfrm>
            <a:off x="3952151" y="4766180"/>
            <a:ext cx="2664000" cy="137244"/>
          </a:xfrm>
          <a:prstGeom prst="leftRightArrow">
            <a:avLst/>
          </a:prstGeom>
          <a:gradFill flip="none" rotWithShape="1">
            <a:gsLst>
              <a:gs pos="100000">
                <a:srgbClr val="C1E4EC"/>
              </a:gs>
              <a:gs pos="0">
                <a:srgbClr val="C1E4EC"/>
              </a:gs>
              <a:gs pos="52000">
                <a:srgbClr val="0080A4"/>
              </a:gs>
            </a:gsLst>
            <a:lin ang="108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rgbClr val="4B483F"/>
              </a:solidFill>
            </a:endParaRPr>
          </a:p>
        </p:txBody>
      </p:sp>
      <p:cxnSp>
        <p:nvCxnSpPr>
          <p:cNvPr id="97" name="Gerader Verbinder 96"/>
          <p:cNvCxnSpPr/>
          <p:nvPr/>
        </p:nvCxnSpPr>
        <p:spPr>
          <a:xfrm>
            <a:off x="7015136" y="4316842"/>
            <a:ext cx="0" cy="72000"/>
          </a:xfrm>
          <a:prstGeom prst="line">
            <a:avLst/>
          </a:prstGeom>
          <a:ln>
            <a:solidFill>
              <a:srgbClr val="333300"/>
            </a:solidFill>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396232" y="4345731"/>
            <a:ext cx="619080" cy="276999"/>
          </a:xfrm>
          <a:prstGeom prst="rect">
            <a:avLst/>
          </a:prstGeom>
          <a:noFill/>
        </p:spPr>
        <p:txBody>
          <a:bodyPr wrap="none" rtlCol="0">
            <a:spAutoFit/>
          </a:bodyPr>
          <a:lstStyle/>
          <a:p>
            <a:r>
              <a:rPr lang="de-DE" sz="1200" dirty="0">
                <a:solidFill>
                  <a:srgbClr val="4B483F"/>
                </a:solidFill>
              </a:rPr>
              <a:t>0.00%</a:t>
            </a:r>
          </a:p>
        </p:txBody>
      </p:sp>
      <p:sp>
        <p:nvSpPr>
          <p:cNvPr id="99" name="Textfeld 98"/>
          <p:cNvSpPr txBox="1"/>
          <p:nvPr/>
        </p:nvSpPr>
        <p:spPr>
          <a:xfrm>
            <a:off x="6789159" y="4345731"/>
            <a:ext cx="482824" cy="276999"/>
          </a:xfrm>
          <a:prstGeom prst="rect">
            <a:avLst/>
          </a:prstGeom>
          <a:noFill/>
        </p:spPr>
        <p:txBody>
          <a:bodyPr wrap="none" rtlCol="0">
            <a:spAutoFit/>
          </a:bodyPr>
          <a:lstStyle/>
          <a:p>
            <a:r>
              <a:rPr lang="de-DE" sz="1200" dirty="0">
                <a:solidFill>
                  <a:srgbClr val="4B483F"/>
                </a:solidFill>
                <a:latin typeface="Arial" panose="020B0604020202020204" pitchFamily="34" charset="0"/>
                <a:cs typeface="Arial" panose="020B0604020202020204" pitchFamily="34" charset="0"/>
              </a:rPr>
              <a:t>0.75</a:t>
            </a:r>
          </a:p>
        </p:txBody>
      </p:sp>
      <p:sp>
        <p:nvSpPr>
          <p:cNvPr id="102" name="Textfeld 101"/>
          <p:cNvSpPr txBox="1"/>
          <p:nvPr/>
        </p:nvSpPr>
        <p:spPr>
          <a:xfrm>
            <a:off x="1807722" y="1946586"/>
            <a:ext cx="1717874" cy="292388"/>
          </a:xfrm>
          <a:prstGeom prst="rect">
            <a:avLst/>
          </a:prstGeom>
          <a:noFill/>
        </p:spPr>
        <p:txBody>
          <a:bodyPr wrap="square" rtlCol="0">
            <a:spAutoFit/>
          </a:bodyPr>
          <a:lstStyle/>
          <a:p>
            <a:r>
              <a:rPr lang="de-DE" sz="1300" b="1" dirty="0">
                <a:solidFill>
                  <a:srgbClr val="0080A4"/>
                </a:solidFill>
                <a:latin typeface="Arial" panose="020B0604020202020204" pitchFamily="34" charset="0"/>
                <a:cs typeface="Arial" panose="020B0604020202020204" pitchFamily="34" charset="0"/>
              </a:rPr>
              <a:t>Limit of Blank</a:t>
            </a:r>
          </a:p>
        </p:txBody>
      </p:sp>
      <p:sp>
        <p:nvSpPr>
          <p:cNvPr id="103" name="Ellipse 102"/>
          <p:cNvSpPr/>
          <p:nvPr/>
        </p:nvSpPr>
        <p:spPr>
          <a:xfrm>
            <a:off x="3435352" y="4276899"/>
            <a:ext cx="216024" cy="216000"/>
          </a:xfrm>
          <a:prstGeom prst="ellipse">
            <a:avLst/>
          </a:prstGeom>
          <a:solidFill>
            <a:srgbClr val="008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p:cNvSpPr/>
          <p:nvPr/>
        </p:nvSpPr>
        <p:spPr>
          <a:xfrm>
            <a:off x="5174753" y="4277777"/>
            <a:ext cx="216024" cy="216000"/>
          </a:xfrm>
          <a:prstGeom prst="ellipse">
            <a:avLst/>
          </a:prstGeom>
          <a:solidFill>
            <a:srgbClr val="008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Gleichschenkliges Dreieck 104"/>
          <p:cNvSpPr/>
          <p:nvPr/>
        </p:nvSpPr>
        <p:spPr>
          <a:xfrm rot="7907661">
            <a:off x="1498945" y="3861630"/>
            <a:ext cx="360040" cy="52940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06" name="Rechteck 105"/>
          <p:cNvSpPr/>
          <p:nvPr/>
        </p:nvSpPr>
        <p:spPr>
          <a:xfrm>
            <a:off x="1246497" y="4237356"/>
            <a:ext cx="576000" cy="1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07" name="Rechteck 106"/>
          <p:cNvSpPr/>
          <p:nvPr/>
        </p:nvSpPr>
        <p:spPr>
          <a:xfrm rot="19185845">
            <a:off x="1222189" y="3957989"/>
            <a:ext cx="152400" cy="36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08" name="Rechteck 107"/>
          <p:cNvSpPr/>
          <p:nvPr/>
        </p:nvSpPr>
        <p:spPr>
          <a:xfrm rot="17700681">
            <a:off x="2052588" y="4311453"/>
            <a:ext cx="7200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09" name="Rechteck 108"/>
          <p:cNvSpPr/>
          <p:nvPr/>
        </p:nvSpPr>
        <p:spPr>
          <a:xfrm rot="18120000">
            <a:off x="1821055" y="4180317"/>
            <a:ext cx="108000"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10" name="Rechtwinkliges Dreieck 109"/>
          <p:cNvSpPr/>
          <p:nvPr/>
        </p:nvSpPr>
        <p:spPr>
          <a:xfrm>
            <a:off x="1948019" y="4226698"/>
            <a:ext cx="215836" cy="135465"/>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11" name="Rechtwinkliges Dreieck 110"/>
          <p:cNvSpPr/>
          <p:nvPr/>
        </p:nvSpPr>
        <p:spPr>
          <a:xfrm>
            <a:off x="2072234" y="4328873"/>
            <a:ext cx="242349" cy="10003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12" name="Rechtwinkliges Dreieck 111"/>
          <p:cNvSpPr/>
          <p:nvPr/>
        </p:nvSpPr>
        <p:spPr>
          <a:xfrm>
            <a:off x="1911467" y="4250337"/>
            <a:ext cx="242349" cy="1298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13" name="Ellipse 112"/>
          <p:cNvSpPr/>
          <p:nvPr/>
        </p:nvSpPr>
        <p:spPr>
          <a:xfrm rot="3085035">
            <a:off x="1166062" y="3910190"/>
            <a:ext cx="849305" cy="209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p:cNvSpPr/>
          <p:nvPr/>
        </p:nvSpPr>
        <p:spPr>
          <a:xfrm>
            <a:off x="619127" y="3314738"/>
            <a:ext cx="878035" cy="107662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p:cNvSpPr/>
          <p:nvPr/>
        </p:nvSpPr>
        <p:spPr>
          <a:xfrm>
            <a:off x="622703" y="2854904"/>
            <a:ext cx="515327" cy="98753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Rechteck 124"/>
          <p:cNvSpPr/>
          <p:nvPr/>
        </p:nvSpPr>
        <p:spPr>
          <a:xfrm rot="19289200">
            <a:off x="842048" y="2952413"/>
            <a:ext cx="515327" cy="57490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Rechteck 125"/>
          <p:cNvSpPr/>
          <p:nvPr/>
        </p:nvSpPr>
        <p:spPr>
          <a:xfrm>
            <a:off x="1381463" y="4222327"/>
            <a:ext cx="515327" cy="154770"/>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Ellipse 127"/>
          <p:cNvSpPr/>
          <p:nvPr/>
        </p:nvSpPr>
        <p:spPr>
          <a:xfrm>
            <a:off x="1355992" y="3526378"/>
            <a:ext cx="243255"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Ellipse 128"/>
          <p:cNvSpPr/>
          <p:nvPr/>
        </p:nvSpPr>
        <p:spPr>
          <a:xfrm rot="19489481">
            <a:off x="1384490" y="3697180"/>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Ellipse 132"/>
          <p:cNvSpPr/>
          <p:nvPr/>
        </p:nvSpPr>
        <p:spPr>
          <a:xfrm rot="17595258">
            <a:off x="885991" y="2633343"/>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Ellipse 138"/>
          <p:cNvSpPr/>
          <p:nvPr/>
        </p:nvSpPr>
        <p:spPr>
          <a:xfrm rot="20037800">
            <a:off x="1140391" y="2873030"/>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Ellipse 139"/>
          <p:cNvSpPr/>
          <p:nvPr/>
        </p:nvSpPr>
        <p:spPr>
          <a:xfrm rot="20764874">
            <a:off x="1227797" y="3173522"/>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Ellipse 140"/>
          <p:cNvSpPr/>
          <p:nvPr/>
        </p:nvSpPr>
        <p:spPr>
          <a:xfrm rot="20764874">
            <a:off x="1270098" y="3259170"/>
            <a:ext cx="324172" cy="868180"/>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Ellipse 141"/>
          <p:cNvSpPr/>
          <p:nvPr/>
        </p:nvSpPr>
        <p:spPr>
          <a:xfrm rot="18238218">
            <a:off x="771834" y="2647975"/>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Ellipse 142"/>
          <p:cNvSpPr/>
          <p:nvPr/>
        </p:nvSpPr>
        <p:spPr>
          <a:xfrm rot="18238218">
            <a:off x="846969" y="2656724"/>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Ellipse 143"/>
          <p:cNvSpPr/>
          <p:nvPr/>
        </p:nvSpPr>
        <p:spPr>
          <a:xfrm rot="20113639">
            <a:off x="1225448" y="3204448"/>
            <a:ext cx="324172" cy="70237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p:cNvSpPr/>
          <p:nvPr/>
        </p:nvSpPr>
        <p:spPr>
          <a:xfrm rot="20113639">
            <a:off x="1258737" y="3809320"/>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p:cNvSpPr/>
          <p:nvPr/>
        </p:nvSpPr>
        <p:spPr>
          <a:xfrm rot="20113639">
            <a:off x="1350808" y="3978386"/>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p:cNvSpPr/>
          <p:nvPr/>
        </p:nvSpPr>
        <p:spPr>
          <a:xfrm rot="19604237">
            <a:off x="1435715" y="3940551"/>
            <a:ext cx="324172" cy="363350"/>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p:cNvSpPr/>
          <p:nvPr/>
        </p:nvSpPr>
        <p:spPr>
          <a:xfrm rot="19604237">
            <a:off x="1483441" y="4028981"/>
            <a:ext cx="324172" cy="277473"/>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Ellipse 152"/>
          <p:cNvSpPr/>
          <p:nvPr/>
        </p:nvSpPr>
        <p:spPr>
          <a:xfrm rot="19604237">
            <a:off x="1623494" y="3959128"/>
            <a:ext cx="177654" cy="382754"/>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p:cNvSpPr/>
          <p:nvPr/>
        </p:nvSpPr>
        <p:spPr>
          <a:xfrm rot="19604237">
            <a:off x="1678568" y="4051994"/>
            <a:ext cx="177654" cy="311088"/>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54"/>
          <p:cNvSpPr/>
          <p:nvPr/>
        </p:nvSpPr>
        <p:spPr>
          <a:xfrm rot="19328621">
            <a:off x="1411137" y="3961720"/>
            <a:ext cx="324172" cy="321925"/>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Rechteck 155"/>
          <p:cNvSpPr/>
          <p:nvPr/>
        </p:nvSpPr>
        <p:spPr>
          <a:xfrm>
            <a:off x="1454516" y="4346162"/>
            <a:ext cx="720000" cy="4571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Rechteck 156"/>
          <p:cNvSpPr/>
          <p:nvPr/>
        </p:nvSpPr>
        <p:spPr>
          <a:xfrm>
            <a:off x="1307813" y="4350749"/>
            <a:ext cx="864000" cy="36000"/>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58" name="Gleichschenkliges Dreieck 157"/>
          <p:cNvSpPr/>
          <p:nvPr/>
        </p:nvSpPr>
        <p:spPr>
          <a:xfrm rot="20676028">
            <a:off x="1741906" y="4132019"/>
            <a:ext cx="173912" cy="118318"/>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Rechteck 158"/>
          <p:cNvSpPr/>
          <p:nvPr/>
        </p:nvSpPr>
        <p:spPr>
          <a:xfrm>
            <a:off x="619127" y="2041436"/>
            <a:ext cx="61731" cy="1076622"/>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Rechteck 159"/>
          <p:cNvSpPr/>
          <p:nvPr/>
        </p:nvSpPr>
        <p:spPr>
          <a:xfrm>
            <a:off x="626026" y="2759645"/>
            <a:ext cx="79670" cy="987539"/>
          </a:xfrm>
          <a:prstGeom prst="rect">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p:cNvSpPr/>
          <p:nvPr/>
        </p:nvSpPr>
        <p:spPr>
          <a:xfrm rot="17700681">
            <a:off x="2033316" y="4311453"/>
            <a:ext cx="72000" cy="108000"/>
          </a:xfrm>
          <a:prstGeom prst="rect">
            <a:avLst/>
          </a:prstGeom>
          <a:solidFill>
            <a:srgbClr val="D9ED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62" name="Rechtwinkliges Dreieck 161"/>
          <p:cNvSpPr/>
          <p:nvPr/>
        </p:nvSpPr>
        <p:spPr>
          <a:xfrm>
            <a:off x="1928747" y="4226698"/>
            <a:ext cx="215836" cy="135465"/>
          </a:xfrm>
          <a:prstGeom prst="r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63" name="Rechtwinkliges Dreieck 162"/>
          <p:cNvSpPr/>
          <p:nvPr/>
        </p:nvSpPr>
        <p:spPr>
          <a:xfrm>
            <a:off x="2033913" y="4292447"/>
            <a:ext cx="242349" cy="90174"/>
          </a:xfrm>
          <a:prstGeom prst="r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64" name="Rechtwinkliges Dreieck 163"/>
          <p:cNvSpPr/>
          <p:nvPr/>
        </p:nvSpPr>
        <p:spPr>
          <a:xfrm>
            <a:off x="1892195" y="4250337"/>
            <a:ext cx="242349" cy="129859"/>
          </a:xfrm>
          <a:prstGeom prst="r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B483F"/>
              </a:solidFill>
            </a:endParaRPr>
          </a:p>
        </p:txBody>
      </p:sp>
      <p:sp>
        <p:nvSpPr>
          <p:cNvPr id="165" name="Gleichschenkliges Dreieck 164"/>
          <p:cNvSpPr/>
          <p:nvPr/>
        </p:nvSpPr>
        <p:spPr>
          <a:xfrm rot="5640000">
            <a:off x="2140712" y="4238980"/>
            <a:ext cx="45719" cy="263478"/>
          </a:xfrm>
          <a:prstGeom prst="triangl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6" name="Gerader Verbinder 165"/>
          <p:cNvCxnSpPr/>
          <p:nvPr/>
        </p:nvCxnSpPr>
        <p:spPr>
          <a:xfrm>
            <a:off x="611407" y="4388842"/>
            <a:ext cx="6408000" cy="0"/>
          </a:xfrm>
          <a:prstGeom prst="line">
            <a:avLst/>
          </a:prstGeom>
          <a:ln>
            <a:solidFill>
              <a:srgbClr val="333300"/>
            </a:solidFill>
          </a:ln>
        </p:spPr>
        <p:style>
          <a:lnRef idx="1">
            <a:schemeClr val="accent1"/>
          </a:lnRef>
          <a:fillRef idx="0">
            <a:schemeClr val="accent1"/>
          </a:fillRef>
          <a:effectRef idx="0">
            <a:schemeClr val="accent1"/>
          </a:effectRef>
          <a:fontRef idx="minor">
            <a:schemeClr val="tx1"/>
          </a:fontRef>
        </p:style>
      </p:cxnSp>
      <p:sp>
        <p:nvSpPr>
          <p:cNvPr id="167" name="Ellipse 166"/>
          <p:cNvSpPr/>
          <p:nvPr/>
        </p:nvSpPr>
        <p:spPr>
          <a:xfrm>
            <a:off x="1819122" y="4270317"/>
            <a:ext cx="216024" cy="216000"/>
          </a:xfrm>
          <a:prstGeom prst="ellipse">
            <a:avLst/>
          </a:prstGeom>
          <a:solidFill>
            <a:srgbClr val="008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8" name="Gerader Verbinder 167"/>
          <p:cNvCxnSpPr/>
          <p:nvPr/>
        </p:nvCxnSpPr>
        <p:spPr>
          <a:xfrm flipV="1">
            <a:off x="1925718" y="2239665"/>
            <a:ext cx="0" cy="2142000"/>
          </a:xfrm>
          <a:prstGeom prst="line">
            <a:avLst/>
          </a:prstGeom>
          <a:ln w="28575">
            <a:solidFill>
              <a:srgbClr val="0080A4"/>
            </a:solidFill>
            <a:prstDash val="solid"/>
          </a:ln>
        </p:spPr>
        <p:style>
          <a:lnRef idx="1">
            <a:schemeClr val="accent1"/>
          </a:lnRef>
          <a:fillRef idx="0">
            <a:schemeClr val="accent1"/>
          </a:fillRef>
          <a:effectRef idx="0">
            <a:schemeClr val="accent1"/>
          </a:effectRef>
          <a:fontRef idx="minor">
            <a:schemeClr val="tx1"/>
          </a:fontRef>
        </p:style>
      </p:cxnSp>
      <p:sp>
        <p:nvSpPr>
          <p:cNvPr id="169" name="Rechteck 168"/>
          <p:cNvSpPr/>
          <p:nvPr/>
        </p:nvSpPr>
        <p:spPr>
          <a:xfrm rot="19312150">
            <a:off x="2052986" y="4189880"/>
            <a:ext cx="167526" cy="8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0" name="Gerade Verbindung mit Pfeil 169"/>
          <p:cNvCxnSpPr/>
          <p:nvPr/>
        </p:nvCxnSpPr>
        <p:spPr>
          <a:xfrm flipH="1">
            <a:off x="2081093" y="4156909"/>
            <a:ext cx="214968" cy="194109"/>
          </a:xfrm>
          <a:prstGeom prst="straightConnector1">
            <a:avLst/>
          </a:prstGeom>
          <a:ln>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1" name="Rechteck 170"/>
          <p:cNvSpPr/>
          <p:nvPr/>
        </p:nvSpPr>
        <p:spPr>
          <a:xfrm rot="1260000">
            <a:off x="2057258" y="4253790"/>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Ellipse 171"/>
          <p:cNvSpPr/>
          <p:nvPr/>
        </p:nvSpPr>
        <p:spPr>
          <a:xfrm rot="19489481">
            <a:off x="1250712" y="3390556"/>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Ellipse 172"/>
          <p:cNvSpPr/>
          <p:nvPr/>
        </p:nvSpPr>
        <p:spPr>
          <a:xfrm rot="19489481">
            <a:off x="1280673" y="3469094"/>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Ellipse 173"/>
          <p:cNvSpPr/>
          <p:nvPr/>
        </p:nvSpPr>
        <p:spPr>
          <a:xfrm rot="19489481">
            <a:off x="1326002" y="3587709"/>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Ellipse 174"/>
          <p:cNvSpPr/>
          <p:nvPr/>
        </p:nvSpPr>
        <p:spPr>
          <a:xfrm rot="19489481">
            <a:off x="1155495" y="3011341"/>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Ellipse 175"/>
          <p:cNvSpPr/>
          <p:nvPr/>
        </p:nvSpPr>
        <p:spPr>
          <a:xfrm rot="19489481">
            <a:off x="1186025" y="3134364"/>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Ellipse 176"/>
          <p:cNvSpPr/>
          <p:nvPr/>
        </p:nvSpPr>
        <p:spPr>
          <a:xfrm rot="19489481">
            <a:off x="1434716" y="3782075"/>
            <a:ext cx="324172" cy="630531"/>
          </a:xfrm>
          <a:prstGeom prst="ellipse">
            <a:avLst/>
          </a:prstGeom>
          <a:solidFill>
            <a:srgbClr val="D9E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Textfeld 177"/>
          <p:cNvSpPr txBox="1"/>
          <p:nvPr/>
        </p:nvSpPr>
        <p:spPr>
          <a:xfrm>
            <a:off x="580656" y="3924986"/>
            <a:ext cx="1428252" cy="507831"/>
          </a:xfrm>
          <a:prstGeom prst="rect">
            <a:avLst/>
          </a:prstGeom>
          <a:noFill/>
        </p:spPr>
        <p:txBody>
          <a:bodyPr wrap="square" rtlCol="0">
            <a:spAutoFit/>
          </a:bodyPr>
          <a:lstStyle/>
          <a:p>
            <a:r>
              <a:rPr lang="de-DE" sz="900" dirty="0">
                <a:solidFill>
                  <a:srgbClr val="4B483F"/>
                </a:solidFill>
                <a:latin typeface="Arial" panose="020B0604020202020204" pitchFamily="34" charset="0"/>
                <a:cs typeface="Arial" panose="020B0604020202020204" pitchFamily="34" charset="0"/>
              </a:rPr>
              <a:t> 5% </a:t>
            </a:r>
            <a:r>
              <a:rPr lang="de-DE" sz="900" dirty="0" err="1">
                <a:solidFill>
                  <a:srgbClr val="4B483F"/>
                </a:solidFill>
                <a:latin typeface="Arial" panose="020B0604020202020204" pitchFamily="34" charset="0"/>
                <a:cs typeface="Arial" panose="020B0604020202020204" pitchFamily="34" charset="0"/>
              </a:rPr>
              <a:t>False</a:t>
            </a:r>
            <a:r>
              <a:rPr lang="de-DE" sz="900" dirty="0">
                <a:solidFill>
                  <a:srgbClr val="4B483F"/>
                </a:solidFill>
                <a:latin typeface="Arial" panose="020B0604020202020204" pitchFamily="34" charset="0"/>
                <a:cs typeface="Arial" panose="020B0604020202020204" pitchFamily="34" charset="0"/>
              </a:rPr>
              <a:t> Negative  </a:t>
            </a:r>
          </a:p>
          <a:p>
            <a:r>
              <a:rPr lang="de-DE" sz="900" dirty="0">
                <a:solidFill>
                  <a:srgbClr val="4B483F"/>
                </a:solidFill>
                <a:latin typeface="Arial" panose="020B0604020202020204" pitchFamily="34" charset="0"/>
                <a:cs typeface="Arial" panose="020B0604020202020204" pitchFamily="34" charset="0"/>
              </a:rPr>
              <a:t>       Rate   </a:t>
            </a:r>
          </a:p>
          <a:p>
            <a:endParaRPr lang="de-DE" sz="900" dirty="0">
              <a:solidFill>
                <a:srgbClr val="4B483F"/>
              </a:solidFill>
              <a:latin typeface="Arial" panose="020B0604020202020204" pitchFamily="34" charset="0"/>
              <a:cs typeface="Arial" panose="020B0604020202020204" pitchFamily="34" charset="0"/>
            </a:endParaRPr>
          </a:p>
        </p:txBody>
      </p:sp>
      <p:cxnSp>
        <p:nvCxnSpPr>
          <p:cNvPr id="179" name="Gerade Verbindung mit Pfeil 178"/>
          <p:cNvCxnSpPr/>
          <p:nvPr/>
        </p:nvCxnSpPr>
        <p:spPr>
          <a:xfrm rot="16200000" flipH="1">
            <a:off x="1586109" y="4146211"/>
            <a:ext cx="214968" cy="194109"/>
          </a:xfrm>
          <a:prstGeom prst="straightConnector1">
            <a:avLst/>
          </a:prstGeom>
          <a:ln>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Gerader Verbinder 179"/>
          <p:cNvCxnSpPr/>
          <p:nvPr/>
        </p:nvCxnSpPr>
        <p:spPr>
          <a:xfrm rot="18960000" flipH="1" flipV="1">
            <a:off x="1830046" y="4260100"/>
            <a:ext cx="84762" cy="10989"/>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a:xfrm rot="19200000" flipH="1" flipV="1">
            <a:off x="1714491" y="4332075"/>
            <a:ext cx="84762" cy="10989"/>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86" name="Textfeld 185"/>
          <p:cNvSpPr txBox="1"/>
          <p:nvPr/>
        </p:nvSpPr>
        <p:spPr>
          <a:xfrm rot="16200000">
            <a:off x="-519193" y="2981100"/>
            <a:ext cx="1685078" cy="276999"/>
          </a:xfrm>
          <a:prstGeom prst="rect">
            <a:avLst/>
          </a:prstGeom>
          <a:noFill/>
        </p:spPr>
        <p:txBody>
          <a:bodyPr wrap="none" rtlCol="0">
            <a:spAutoFit/>
          </a:bodyPr>
          <a:lstStyle/>
          <a:p>
            <a:pPr algn="ctr"/>
            <a:r>
              <a:rPr lang="de-DE" sz="1200" dirty="0">
                <a:solidFill>
                  <a:srgbClr val="4B483F"/>
                </a:solidFill>
                <a:latin typeface="Arial" panose="020B0604020202020204" pitchFamily="34" charset="0"/>
                <a:cs typeface="Arial" panose="020B0604020202020204" pitchFamily="34" charset="0"/>
              </a:rPr>
              <a:t>Measurement number</a:t>
            </a:r>
          </a:p>
        </p:txBody>
      </p:sp>
      <p:sp>
        <p:nvSpPr>
          <p:cNvPr id="190" name="Textfeld 189"/>
          <p:cNvSpPr txBox="1"/>
          <p:nvPr/>
        </p:nvSpPr>
        <p:spPr>
          <a:xfrm>
            <a:off x="2751069" y="4428766"/>
            <a:ext cx="2002023" cy="276999"/>
          </a:xfrm>
          <a:prstGeom prst="rect">
            <a:avLst/>
          </a:prstGeom>
          <a:noFill/>
        </p:spPr>
        <p:txBody>
          <a:bodyPr wrap="none" rtlCol="0">
            <a:spAutoFit/>
          </a:bodyPr>
          <a:lstStyle/>
          <a:p>
            <a:r>
              <a:rPr lang="de-DE" sz="1200" dirty="0">
                <a:solidFill>
                  <a:srgbClr val="4B483F"/>
                </a:solidFill>
                <a:latin typeface="Arial" panose="020B0604020202020204" pitchFamily="34" charset="0"/>
                <a:cs typeface="Arial" panose="020B0604020202020204" pitchFamily="34" charset="0"/>
              </a:rPr>
              <a:t>% Tumor variant in </a:t>
            </a:r>
            <a:r>
              <a:rPr lang="de-DE" sz="1200" dirty="0" err="1">
                <a:solidFill>
                  <a:srgbClr val="4B483F"/>
                </a:solidFill>
                <a:latin typeface="Arial" panose="020B0604020202020204" pitchFamily="34" charset="0"/>
                <a:cs typeface="Arial" panose="020B0604020202020204" pitchFamily="34" charset="0"/>
              </a:rPr>
              <a:t>plasma</a:t>
            </a:r>
            <a:endParaRPr lang="de-DE" sz="1200" dirty="0">
              <a:solidFill>
                <a:srgbClr val="4B483F"/>
              </a:solidFill>
              <a:latin typeface="Arial" panose="020B0604020202020204" pitchFamily="34" charset="0"/>
              <a:cs typeface="Arial" panose="020B0604020202020204" pitchFamily="34" charset="0"/>
            </a:endParaRPr>
          </a:p>
        </p:txBody>
      </p:sp>
      <p:sp>
        <p:nvSpPr>
          <p:cNvPr id="208" name="Textfeld 207"/>
          <p:cNvSpPr txBox="1"/>
          <p:nvPr/>
        </p:nvSpPr>
        <p:spPr>
          <a:xfrm>
            <a:off x="4522889" y="4852339"/>
            <a:ext cx="2325846" cy="246221"/>
          </a:xfrm>
          <a:prstGeom prst="rect">
            <a:avLst/>
          </a:prstGeom>
          <a:noFill/>
        </p:spPr>
        <p:txBody>
          <a:bodyPr wrap="square" rtlCol="0">
            <a:spAutoFit/>
          </a:bodyPr>
          <a:lstStyle/>
          <a:p>
            <a:r>
              <a:rPr lang="de-DE" sz="1000" dirty="0">
                <a:solidFill>
                  <a:srgbClr val="0080A4"/>
                </a:solidFill>
                <a:latin typeface="Arial" panose="020B0604020202020204" pitchFamily="34" charset="0"/>
                <a:cs typeface="Arial" panose="020B0604020202020204" pitchFamily="34" charset="0"/>
              </a:rPr>
              <a:t>Assay-</a:t>
            </a:r>
            <a:r>
              <a:rPr lang="de-DE" sz="1000" dirty="0" err="1">
                <a:solidFill>
                  <a:srgbClr val="0080A4"/>
                </a:solidFill>
                <a:latin typeface="Arial" panose="020B0604020202020204" pitchFamily="34" charset="0"/>
                <a:cs typeface="Arial" panose="020B0604020202020204" pitchFamily="34" charset="0"/>
              </a:rPr>
              <a:t>specific</a:t>
            </a:r>
            <a:r>
              <a:rPr lang="de-DE" sz="1000" dirty="0">
                <a:solidFill>
                  <a:srgbClr val="0080A4"/>
                </a:solidFill>
                <a:latin typeface="Arial" panose="020B0604020202020204" pitchFamily="34" charset="0"/>
                <a:cs typeface="Arial" panose="020B0604020202020204" pitchFamily="34" charset="0"/>
              </a:rPr>
              <a:t> </a:t>
            </a:r>
            <a:r>
              <a:rPr lang="de-DE" sz="1000" dirty="0" err="1">
                <a:solidFill>
                  <a:srgbClr val="0080A4"/>
                </a:solidFill>
                <a:latin typeface="Arial" panose="020B0604020202020204" pitchFamily="34" charset="0"/>
                <a:cs typeface="Arial" panose="020B0604020202020204" pitchFamily="34" charset="0"/>
              </a:rPr>
              <a:t>dispersion</a:t>
            </a:r>
            <a:endParaRPr lang="de-DE" sz="1000" dirty="0">
              <a:solidFill>
                <a:srgbClr val="0080A4"/>
              </a:solidFill>
              <a:latin typeface="Arial" panose="020B0604020202020204" pitchFamily="34" charset="0"/>
              <a:cs typeface="Arial" panose="020B0604020202020204" pitchFamily="34" charset="0"/>
            </a:endParaRPr>
          </a:p>
        </p:txBody>
      </p:sp>
      <p:sp>
        <p:nvSpPr>
          <p:cNvPr id="209" name="Rechteck 208"/>
          <p:cNvSpPr/>
          <p:nvPr/>
        </p:nvSpPr>
        <p:spPr>
          <a:xfrm>
            <a:off x="5542935" y="2146600"/>
            <a:ext cx="3680578" cy="754053"/>
          </a:xfrm>
          <a:prstGeom prst="rect">
            <a:avLst/>
          </a:prstGeom>
        </p:spPr>
        <p:txBody>
          <a:bodyPr wrap="square">
            <a:spAutoFit/>
          </a:bodyPr>
          <a:lstStyle/>
          <a:p>
            <a:r>
              <a:rPr lang="de-DE" sz="1200" dirty="0">
                <a:solidFill>
                  <a:srgbClr val="4B483F"/>
                </a:solidFill>
                <a:latin typeface="Arial" panose="020B0604020202020204" pitchFamily="34" charset="0"/>
                <a:cs typeface="Arial" panose="020B0604020202020204" pitchFamily="34" charset="0"/>
              </a:rPr>
              <a:t>Limit </a:t>
            </a:r>
            <a:r>
              <a:rPr lang="de-DE" sz="1200" dirty="0" err="1">
                <a:solidFill>
                  <a:srgbClr val="4B483F"/>
                </a:solidFill>
                <a:latin typeface="Arial" panose="020B0604020202020204" pitchFamily="34" charset="0"/>
                <a:cs typeface="Arial" panose="020B0604020202020204" pitchFamily="34" charset="0"/>
              </a:rPr>
              <a:t>of</a:t>
            </a:r>
            <a:r>
              <a:rPr lang="de-DE" sz="1200" dirty="0">
                <a:solidFill>
                  <a:srgbClr val="4B483F"/>
                </a:solidFill>
                <a:latin typeface="Arial" panose="020B0604020202020204" pitchFamily="34" charset="0"/>
                <a:cs typeface="Arial" panose="020B0604020202020204" pitchFamily="34" charset="0"/>
              </a:rPr>
              <a:t> </a:t>
            </a:r>
            <a:r>
              <a:rPr lang="de-DE" sz="1200" dirty="0" err="1">
                <a:solidFill>
                  <a:srgbClr val="4B483F"/>
                </a:solidFill>
                <a:latin typeface="Arial" panose="020B0604020202020204" pitchFamily="34" charset="0"/>
                <a:cs typeface="Arial" panose="020B0604020202020204" pitchFamily="34" charset="0"/>
              </a:rPr>
              <a:t>Detection</a:t>
            </a:r>
            <a:r>
              <a:rPr lang="de-DE" sz="1200" dirty="0">
                <a:solidFill>
                  <a:srgbClr val="4B483F"/>
                </a:solidFill>
                <a:latin typeface="Arial" panose="020B0604020202020204" pitchFamily="34" charset="0"/>
                <a:cs typeface="Arial" panose="020B0604020202020204" pitchFamily="34" charset="0"/>
              </a:rPr>
              <a:t> </a:t>
            </a:r>
            <a:r>
              <a:rPr lang="de-DE" sz="1200" dirty="0" err="1">
                <a:solidFill>
                  <a:srgbClr val="4B483F"/>
                </a:solidFill>
                <a:latin typeface="Arial" panose="020B0604020202020204" pitchFamily="34" charset="0"/>
                <a:cs typeface="Arial" panose="020B0604020202020204" pitchFamily="34" charset="0"/>
              </a:rPr>
              <a:t>and</a:t>
            </a:r>
            <a:r>
              <a:rPr lang="de-DE" sz="1500" dirty="0">
                <a:solidFill>
                  <a:srgbClr val="4B483F"/>
                </a:solidFill>
                <a:latin typeface="Arial" panose="020B0604020202020204" pitchFamily="34" charset="0"/>
                <a:cs typeface="Arial" panose="020B0604020202020204" pitchFamily="34" charset="0"/>
              </a:rPr>
              <a:t> </a:t>
            </a:r>
            <a:r>
              <a:rPr lang="de-DE" sz="1200" dirty="0">
                <a:solidFill>
                  <a:srgbClr val="4B483F"/>
                </a:solidFill>
                <a:latin typeface="Arial" panose="020B0604020202020204" pitchFamily="34" charset="0"/>
                <a:cs typeface="Arial" panose="020B0604020202020204" pitchFamily="34" charset="0"/>
              </a:rPr>
              <a:t>≤ Total Error Goal </a:t>
            </a:r>
          </a:p>
          <a:p>
            <a:endParaRPr lang="de-DE" sz="200" dirty="0">
              <a:solidFill>
                <a:srgbClr val="4B483F"/>
              </a:solidFill>
              <a:latin typeface="Arial" panose="020B0604020202020204" pitchFamily="34" charset="0"/>
              <a:cs typeface="Arial" panose="020B0604020202020204" pitchFamily="34" charset="0"/>
            </a:endParaRPr>
          </a:p>
          <a:p>
            <a:r>
              <a:rPr lang="de-DE" sz="1200" dirty="0">
                <a:solidFill>
                  <a:srgbClr val="4B483F"/>
                </a:solidFill>
                <a:latin typeface="Arial" panose="020B0604020202020204" pitchFamily="34" charset="0"/>
                <a:cs typeface="Arial" panose="020B0604020202020204" pitchFamily="34" charset="0"/>
              </a:rPr>
              <a:t>Tumor variant frequency </a:t>
            </a:r>
            <a:r>
              <a:rPr lang="de-DE" sz="1200" dirty="0" err="1">
                <a:solidFill>
                  <a:srgbClr val="4B483F"/>
                </a:solidFill>
                <a:latin typeface="Arial" panose="020B0604020202020204" pitchFamily="34" charset="0"/>
                <a:cs typeface="Arial" panose="020B0604020202020204" pitchFamily="34" charset="0"/>
              </a:rPr>
              <a:t>quantifiable</a:t>
            </a:r>
            <a:endParaRPr lang="de-DE" sz="1200" dirty="0">
              <a:solidFill>
                <a:srgbClr val="4B483F"/>
              </a:solidFill>
              <a:latin typeface="Arial" panose="020B0604020202020204" pitchFamily="34" charset="0"/>
              <a:cs typeface="Arial" panose="020B0604020202020204" pitchFamily="34" charset="0"/>
            </a:endParaRPr>
          </a:p>
          <a:p>
            <a:endParaRPr lang="de-DE" sz="1200" dirty="0">
              <a:solidFill>
                <a:srgbClr val="4B483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 dirty="0">
              <a:solidFill>
                <a:srgbClr val="4B48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0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grpId="0" nodeType="withEffect" nodePh="1">
                                  <p:stCondLst>
                                    <p:cond delay="0"/>
                                  </p:stCondLst>
                                  <p:endCondLst>
                                    <p:cond evt="begin" delay="0">
                                      <p:tn val="69"/>
                                    </p:cond>
                                  </p:endCondLst>
                                  <p:childTnLst>
                                    <p:set>
                                      <p:cBhvr>
                                        <p:cTn id="70" dur="1" fill="hold">
                                          <p:stCondLst>
                                            <p:cond delay="0"/>
                                          </p:stCondLst>
                                        </p:cTn>
                                        <p:tgtEl>
                                          <p:spTgt spid="1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7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6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7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7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7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7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7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6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80"/>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8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7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7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69"/>
                                        </p:tgtEl>
                                        <p:attrNameLst>
                                          <p:attrName>style.visibility</p:attrName>
                                        </p:attrNameLst>
                                      </p:cBhvr>
                                      <p:to>
                                        <p:strVal val="visible"/>
                                      </p:to>
                                    </p:set>
                                  </p:childTnLst>
                                </p:cTn>
                              </p:par>
                              <p:par>
                                <p:cTn id="179" presetID="10" presetClass="exit" presetSubtype="0" fill="hold" grpId="1" nodeType="withEffect">
                                  <p:stCondLst>
                                    <p:cond delay="0"/>
                                  </p:stCondLst>
                                  <p:childTnLst>
                                    <p:animEffect transition="out" filter="fade">
                                      <p:cBhvr>
                                        <p:cTn id="180" dur="500"/>
                                        <p:tgtEl>
                                          <p:spTgt spid="90"/>
                                        </p:tgtEl>
                                      </p:cBhvr>
                                    </p:animEffect>
                                    <p:set>
                                      <p:cBhvr>
                                        <p:cTn id="181" dur="1" fill="hold">
                                          <p:stCondLst>
                                            <p:cond delay="499"/>
                                          </p:stCondLst>
                                        </p:cTn>
                                        <p:tgtEl>
                                          <p:spTgt spid="90"/>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92"/>
                                        </p:tgtEl>
                                      </p:cBhvr>
                                    </p:animEffect>
                                    <p:set>
                                      <p:cBhvr>
                                        <p:cTn id="184" dur="1" fill="hold">
                                          <p:stCondLst>
                                            <p:cond delay="499"/>
                                          </p:stCondLst>
                                        </p:cTn>
                                        <p:tgtEl>
                                          <p:spTgt spid="9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93"/>
                                        </p:tgtEl>
                                      </p:cBhvr>
                                    </p:animEffect>
                                    <p:set>
                                      <p:cBhvr>
                                        <p:cTn id="187" dur="1" fill="hold">
                                          <p:stCondLst>
                                            <p:cond delay="499"/>
                                          </p:stCondLst>
                                        </p:cTn>
                                        <p:tgtEl>
                                          <p:spTgt spid="93"/>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104"/>
                                        </p:tgtEl>
                                        <p:attrNameLst>
                                          <p:attrName>style.visibility</p:attrName>
                                        </p:attrNameLst>
                                      </p:cBhvr>
                                      <p:to>
                                        <p:strVal val="visible"/>
                                      </p:to>
                                    </p:set>
                                  </p:childTnLst>
                                </p:cTn>
                              </p:par>
                            </p:childTnLst>
                          </p:cTn>
                        </p:par>
                        <p:par>
                          <p:cTn id="192" fill="hold">
                            <p:stCondLst>
                              <p:cond delay="0"/>
                            </p:stCondLst>
                            <p:childTnLst>
                              <p:par>
                                <p:cTn id="193" presetID="1" presetClass="entr" presetSubtype="0" fill="hold" grpId="0" nodeType="afterEffect">
                                  <p:stCondLst>
                                    <p:cond delay="0"/>
                                  </p:stCondLst>
                                  <p:childTnLst>
                                    <p:set>
                                      <p:cBhvr>
                                        <p:cTn id="194" dur="1" fill="hold">
                                          <p:stCondLst>
                                            <p:cond delay="0"/>
                                          </p:stCondLst>
                                        </p:cTn>
                                        <p:tgtEl>
                                          <p:spTgt spid="70"/>
                                        </p:tgtEl>
                                        <p:attrNameLst>
                                          <p:attrName>style.visibility</p:attrName>
                                        </p:attrNameLst>
                                      </p:cBhvr>
                                      <p:to>
                                        <p:strVal val="visible"/>
                                      </p:to>
                                    </p:set>
                                  </p:childTnLst>
                                </p:cTn>
                              </p:par>
                            </p:childTnLst>
                          </p:cTn>
                        </p:par>
                        <p:par>
                          <p:cTn id="195" fill="hold">
                            <p:stCondLst>
                              <p:cond delay="0"/>
                            </p:stCondLst>
                            <p:childTnLst>
                              <p:par>
                                <p:cTn id="196" presetID="1" presetClass="entr" presetSubtype="0" fill="hold" grpId="0" nodeType="afterEffect">
                                  <p:stCondLst>
                                    <p:cond delay="0"/>
                                  </p:stCondLst>
                                  <p:childTnLst>
                                    <p:set>
                                      <p:cBhvr>
                                        <p:cTn id="197" dur="1" fill="hold">
                                          <p:stCondLst>
                                            <p:cond delay="0"/>
                                          </p:stCondLst>
                                        </p:cTn>
                                        <p:tgtEl>
                                          <p:spTgt spid="71"/>
                                        </p:tgtEl>
                                        <p:attrNameLst>
                                          <p:attrName>style.visibility</p:attrName>
                                        </p:attrNameLst>
                                      </p:cBhvr>
                                      <p:to>
                                        <p:strVal val="visible"/>
                                      </p:to>
                                    </p:set>
                                  </p:childTnLst>
                                </p:cTn>
                              </p:par>
                            </p:childTnLst>
                          </p:cTn>
                        </p:par>
                        <p:par>
                          <p:cTn id="198" fill="hold">
                            <p:stCondLst>
                              <p:cond delay="0"/>
                            </p:stCondLst>
                            <p:childTnLst>
                              <p:par>
                                <p:cTn id="199" presetID="1" presetClass="entr" presetSubtype="0" fill="hold" nodeType="afterEffect">
                                  <p:stCondLst>
                                    <p:cond delay="0"/>
                                  </p:stCondLst>
                                  <p:childTnLst>
                                    <p:set>
                                      <p:cBhvr>
                                        <p:cTn id="200" dur="1" fill="hold">
                                          <p:stCondLst>
                                            <p:cond delay="0"/>
                                          </p:stCondLst>
                                        </p:cTn>
                                        <p:tgtEl>
                                          <p:spTgt spid="72"/>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nodeType="afterEffect">
                                  <p:stCondLst>
                                    <p:cond delay="0"/>
                                  </p:stCondLst>
                                  <p:childTnLst>
                                    <p:set>
                                      <p:cBhvr>
                                        <p:cTn id="203" dur="1" fill="hold">
                                          <p:stCondLst>
                                            <p:cond delay="0"/>
                                          </p:stCondLst>
                                        </p:cTn>
                                        <p:tgtEl>
                                          <p:spTgt spid="73"/>
                                        </p:tgtEl>
                                        <p:attrNameLst>
                                          <p:attrName>style.visibility</p:attrName>
                                        </p:attrNameLst>
                                      </p:cBhvr>
                                      <p:to>
                                        <p:strVal val="visible"/>
                                      </p:to>
                                    </p:set>
                                  </p:childTnLst>
                                </p:cTn>
                              </p:par>
                            </p:childTnLst>
                          </p:cTn>
                        </p:par>
                        <p:par>
                          <p:cTn id="204" fill="hold">
                            <p:stCondLst>
                              <p:cond delay="0"/>
                            </p:stCondLst>
                            <p:childTnLst>
                              <p:par>
                                <p:cTn id="205" presetID="1" presetClass="entr" presetSubtype="0" fill="hold" grpId="0" nodeType="afterEffect">
                                  <p:stCondLst>
                                    <p:cond delay="0"/>
                                  </p:stCondLst>
                                  <p:childTnLst>
                                    <p:set>
                                      <p:cBhvr>
                                        <p:cTn id="206" dur="1" fill="hold">
                                          <p:stCondLst>
                                            <p:cond delay="0"/>
                                          </p:stCondLst>
                                        </p:cTn>
                                        <p:tgtEl>
                                          <p:spTgt spid="74"/>
                                        </p:tgtEl>
                                        <p:attrNameLst>
                                          <p:attrName>style.visibility</p:attrName>
                                        </p:attrNameLst>
                                      </p:cBhvr>
                                      <p:to>
                                        <p:strVal val="visible"/>
                                      </p:to>
                                    </p:set>
                                  </p:childTnLst>
                                </p:cTn>
                              </p:par>
                            </p:childTnLst>
                          </p:cTn>
                        </p:par>
                        <p:par>
                          <p:cTn id="207" fill="hold">
                            <p:stCondLst>
                              <p:cond delay="0"/>
                            </p:stCondLst>
                            <p:childTnLst>
                              <p:par>
                                <p:cTn id="208" presetID="1" presetClass="entr" presetSubtype="0" fill="hold" grpId="0" nodeType="afterEffect">
                                  <p:stCondLst>
                                    <p:cond delay="0"/>
                                  </p:stCondLst>
                                  <p:childTnLst>
                                    <p:set>
                                      <p:cBhvr>
                                        <p:cTn id="209" dur="1" fill="hold">
                                          <p:stCondLst>
                                            <p:cond delay="0"/>
                                          </p:stCondLst>
                                        </p:cTn>
                                        <p:tgtEl>
                                          <p:spTgt spid="75"/>
                                        </p:tgtEl>
                                        <p:attrNameLst>
                                          <p:attrName>style.visibility</p:attrName>
                                        </p:attrNameLst>
                                      </p:cBhvr>
                                      <p:to>
                                        <p:strVal val="visible"/>
                                      </p:to>
                                    </p:set>
                                  </p:childTnLst>
                                </p:cTn>
                              </p:par>
                            </p:childTnLst>
                          </p:cTn>
                        </p:par>
                        <p:par>
                          <p:cTn id="210" fill="hold">
                            <p:stCondLst>
                              <p:cond delay="0"/>
                            </p:stCondLst>
                            <p:childTnLst>
                              <p:par>
                                <p:cTn id="211" presetID="1" presetClass="entr" presetSubtype="0" fill="hold" grpId="0" nodeType="afterEffect">
                                  <p:stCondLst>
                                    <p:cond delay="0"/>
                                  </p:stCondLst>
                                  <p:childTnLst>
                                    <p:set>
                                      <p:cBhvr>
                                        <p:cTn id="212" dur="1" fill="hold">
                                          <p:stCondLst>
                                            <p:cond delay="0"/>
                                          </p:stCondLst>
                                        </p:cTn>
                                        <p:tgtEl>
                                          <p:spTgt spid="76"/>
                                        </p:tgtEl>
                                        <p:attrNameLst>
                                          <p:attrName>style.visibility</p:attrName>
                                        </p:attrNameLst>
                                      </p:cBhvr>
                                      <p:to>
                                        <p:strVal val="visible"/>
                                      </p:to>
                                    </p:set>
                                  </p:childTnLst>
                                </p:cTn>
                              </p:par>
                            </p:childTnLst>
                          </p:cTn>
                        </p:par>
                        <p:par>
                          <p:cTn id="213" fill="hold">
                            <p:stCondLst>
                              <p:cond delay="0"/>
                            </p:stCondLst>
                            <p:childTnLst>
                              <p:par>
                                <p:cTn id="214" presetID="1" presetClass="entr" presetSubtype="0" fill="hold" grpId="0" nodeType="afterEffect">
                                  <p:stCondLst>
                                    <p:cond delay="0"/>
                                  </p:stCondLst>
                                  <p:childTnLst>
                                    <p:set>
                                      <p:cBhvr>
                                        <p:cTn id="215" dur="1" fill="hold">
                                          <p:stCondLst>
                                            <p:cond delay="0"/>
                                          </p:stCondLst>
                                        </p:cTn>
                                        <p:tgtEl>
                                          <p:spTgt spid="77"/>
                                        </p:tgtEl>
                                        <p:attrNameLst>
                                          <p:attrName>style.visibility</p:attrName>
                                        </p:attrNameLst>
                                      </p:cBhvr>
                                      <p:to>
                                        <p:strVal val="visible"/>
                                      </p:to>
                                    </p:set>
                                  </p:childTnLst>
                                </p:cTn>
                              </p:par>
                            </p:childTnLst>
                          </p:cTn>
                        </p:par>
                        <p:par>
                          <p:cTn id="216" fill="hold">
                            <p:stCondLst>
                              <p:cond delay="0"/>
                            </p:stCondLst>
                            <p:childTnLst>
                              <p:par>
                                <p:cTn id="217" presetID="1" presetClass="entr" presetSubtype="0"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childTnLst>
                                </p:cTn>
                              </p:par>
                            </p:childTnLst>
                          </p:cTn>
                        </p:par>
                        <p:par>
                          <p:cTn id="219" fill="hold">
                            <p:stCondLst>
                              <p:cond delay="0"/>
                            </p:stCondLst>
                            <p:childTnLst>
                              <p:par>
                                <p:cTn id="220" presetID="1" presetClass="entr" presetSubtype="0" fill="hold" grpId="0" nodeType="afterEffect">
                                  <p:stCondLst>
                                    <p:cond delay="0"/>
                                  </p:stCondLst>
                                  <p:childTnLst>
                                    <p:set>
                                      <p:cBhvr>
                                        <p:cTn id="221" dur="1" fill="hold">
                                          <p:stCondLst>
                                            <p:cond delay="0"/>
                                          </p:stCondLst>
                                        </p:cTn>
                                        <p:tgtEl>
                                          <p:spTgt spid="79"/>
                                        </p:tgtEl>
                                        <p:attrNameLst>
                                          <p:attrName>style.visibility</p:attrName>
                                        </p:attrNameLst>
                                      </p:cBhvr>
                                      <p:to>
                                        <p:strVal val="visible"/>
                                      </p:to>
                                    </p:set>
                                  </p:childTnLst>
                                </p:cTn>
                              </p:par>
                            </p:childTnLst>
                          </p:cTn>
                        </p:par>
                        <p:par>
                          <p:cTn id="222" fill="hold">
                            <p:stCondLst>
                              <p:cond delay="0"/>
                            </p:stCondLst>
                            <p:childTnLst>
                              <p:par>
                                <p:cTn id="223" presetID="1" presetClass="entr" presetSubtype="0" fill="hold" grpId="0" nodeType="afterEffect">
                                  <p:stCondLst>
                                    <p:cond delay="0"/>
                                  </p:stCondLst>
                                  <p:childTnLst>
                                    <p:set>
                                      <p:cBhvr>
                                        <p:cTn id="224" dur="1" fill="hold">
                                          <p:stCondLst>
                                            <p:cond delay="0"/>
                                          </p:stCondLst>
                                        </p:cTn>
                                        <p:tgtEl>
                                          <p:spTgt spid="80"/>
                                        </p:tgtEl>
                                        <p:attrNameLst>
                                          <p:attrName>style.visibility</p:attrName>
                                        </p:attrNameLst>
                                      </p:cBhvr>
                                      <p:to>
                                        <p:strVal val="visible"/>
                                      </p:to>
                                    </p:set>
                                  </p:childTnLst>
                                </p:cTn>
                              </p:par>
                            </p:childTnLst>
                          </p:cTn>
                        </p:par>
                        <p:par>
                          <p:cTn id="225" fill="hold">
                            <p:stCondLst>
                              <p:cond delay="0"/>
                            </p:stCondLst>
                            <p:childTnLst>
                              <p:par>
                                <p:cTn id="226" presetID="1" presetClass="entr" presetSubtype="0" fill="hold" grpId="0" nodeType="afterEffect">
                                  <p:stCondLst>
                                    <p:cond delay="0"/>
                                  </p:stCondLst>
                                  <p:childTnLst>
                                    <p:set>
                                      <p:cBhvr>
                                        <p:cTn id="227" dur="1" fill="hold">
                                          <p:stCondLst>
                                            <p:cond delay="0"/>
                                          </p:stCondLst>
                                        </p:cTn>
                                        <p:tgtEl>
                                          <p:spTgt spid="81"/>
                                        </p:tgtEl>
                                        <p:attrNameLst>
                                          <p:attrName>style.visibility</p:attrName>
                                        </p:attrNameLst>
                                      </p:cBhvr>
                                      <p:to>
                                        <p:strVal val="visible"/>
                                      </p:to>
                                    </p:set>
                                  </p:childTnLst>
                                </p:cTn>
                              </p:par>
                            </p:childTnLst>
                          </p:cTn>
                        </p:par>
                        <p:par>
                          <p:cTn id="228" fill="hold">
                            <p:stCondLst>
                              <p:cond delay="0"/>
                            </p:stCondLst>
                            <p:childTnLst>
                              <p:par>
                                <p:cTn id="229" presetID="1" presetClass="entr" presetSubtype="0" fill="hold" nodeType="afterEffect">
                                  <p:stCondLst>
                                    <p:cond delay="0"/>
                                  </p:stCondLst>
                                  <p:childTnLst>
                                    <p:set>
                                      <p:cBhvr>
                                        <p:cTn id="230" dur="1" fill="hold">
                                          <p:stCondLst>
                                            <p:cond delay="0"/>
                                          </p:stCondLst>
                                        </p:cTn>
                                        <p:tgtEl>
                                          <p:spTgt spid="86"/>
                                        </p:tgtEl>
                                        <p:attrNameLst>
                                          <p:attrName>style.visibility</p:attrName>
                                        </p:attrNameLst>
                                      </p:cBhvr>
                                      <p:to>
                                        <p:strVal val="visible"/>
                                      </p:to>
                                    </p:set>
                                  </p:childTnLst>
                                </p:cTn>
                              </p:par>
                            </p:childTnLst>
                          </p:cTn>
                        </p:par>
                        <p:par>
                          <p:cTn id="231" fill="hold">
                            <p:stCondLst>
                              <p:cond delay="0"/>
                            </p:stCondLst>
                            <p:childTnLst>
                              <p:par>
                                <p:cTn id="232" presetID="1" presetClass="exit" presetSubtype="0" fill="hold" grpId="0" nodeType="afterEffect">
                                  <p:stCondLst>
                                    <p:cond delay="0"/>
                                  </p:stCondLst>
                                  <p:childTnLst>
                                    <p:set>
                                      <p:cBhvr>
                                        <p:cTn id="233" dur="1" fill="hold">
                                          <p:stCondLst>
                                            <p:cond delay="0"/>
                                          </p:stCondLst>
                                        </p:cTn>
                                        <p:tgtEl>
                                          <p:spTgt spid="84"/>
                                        </p:tgtEl>
                                        <p:attrNameLst>
                                          <p:attrName>style.visibility</p:attrName>
                                        </p:attrNameLst>
                                      </p:cBhvr>
                                      <p:to>
                                        <p:strVal val="hidden"/>
                                      </p:to>
                                    </p:set>
                                  </p:childTnLst>
                                </p:cTn>
                              </p:par>
                            </p:childTnLst>
                          </p:cTn>
                        </p:par>
                        <p:par>
                          <p:cTn id="234" fill="hold">
                            <p:stCondLst>
                              <p:cond delay="0"/>
                            </p:stCondLst>
                            <p:childTnLst>
                              <p:par>
                                <p:cTn id="235" presetID="1" presetClass="exit" presetSubtype="0" fill="hold" grpId="0" nodeType="afterEffect">
                                  <p:stCondLst>
                                    <p:cond delay="0"/>
                                  </p:stCondLst>
                                  <p:childTnLst>
                                    <p:set>
                                      <p:cBhvr>
                                        <p:cTn id="236" dur="1" fill="hold">
                                          <p:stCondLst>
                                            <p:cond delay="0"/>
                                          </p:stCondLst>
                                        </p:cTn>
                                        <p:tgtEl>
                                          <p:spTgt spid="85"/>
                                        </p:tgtEl>
                                        <p:attrNameLst>
                                          <p:attrName>style.visibility</p:attrName>
                                        </p:attrNameLst>
                                      </p:cBhvr>
                                      <p:to>
                                        <p:strVal val="hidden"/>
                                      </p:to>
                                    </p:set>
                                  </p:childTnLst>
                                </p:cTn>
                              </p:par>
                            </p:childTnLst>
                          </p:cTn>
                        </p:par>
                        <p:par>
                          <p:cTn id="237" fill="hold">
                            <p:stCondLst>
                              <p:cond delay="0"/>
                            </p:stCondLst>
                            <p:childTnLst>
                              <p:par>
                                <p:cTn id="238" presetID="1" presetClass="entr" presetSubtype="0" fill="hold" nodeType="afterEffect">
                                  <p:stCondLst>
                                    <p:cond delay="0"/>
                                  </p:stCondLst>
                                  <p:childTnLst>
                                    <p:set>
                                      <p:cBhvr>
                                        <p:cTn id="239" dur="1" fill="hold">
                                          <p:stCondLst>
                                            <p:cond delay="0"/>
                                          </p:stCondLst>
                                        </p:cTn>
                                        <p:tgtEl>
                                          <p:spTgt spid="87"/>
                                        </p:tgtEl>
                                        <p:attrNameLst>
                                          <p:attrName>style.visibility</p:attrName>
                                        </p:attrNameLst>
                                      </p:cBhvr>
                                      <p:to>
                                        <p:strVal val="visible"/>
                                      </p:to>
                                    </p:set>
                                  </p:childTnLst>
                                </p:cTn>
                              </p:par>
                            </p:childTnLst>
                          </p:cTn>
                        </p:par>
                        <p:par>
                          <p:cTn id="240" fill="hold">
                            <p:stCondLst>
                              <p:cond delay="0"/>
                            </p:stCondLst>
                            <p:childTnLst>
                              <p:par>
                                <p:cTn id="241" presetID="1" presetClass="entr" presetSubtype="0" fill="hold" grpId="0" nodeType="afterEffect">
                                  <p:stCondLst>
                                    <p:cond delay="0"/>
                                  </p:stCondLst>
                                  <p:childTnLst>
                                    <p:set>
                                      <p:cBhvr>
                                        <p:cTn id="242" dur="1" fill="hold">
                                          <p:stCondLst>
                                            <p:cond delay="0"/>
                                          </p:stCondLst>
                                        </p:cTn>
                                        <p:tgtEl>
                                          <p:spTgt spid="88"/>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9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94"/>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95"/>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86"/>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90"/>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208"/>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209"/>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p:bldP spid="56" grpId="0" animBg="1"/>
      <p:bldP spid="57" grpId="0" animBg="1"/>
      <p:bldP spid="58" grpId="0" animBg="1"/>
      <p:bldP spid="59" grpId="0" animBg="1"/>
      <p:bldP spid="60" grpId="0" animBg="1"/>
      <p:bldP spid="62" grpId="0" animBg="1"/>
      <p:bldP spid="64" grpId="0" animBg="1"/>
      <p:bldP spid="65" grpId="0" animBg="1"/>
      <p:bldP spid="67" grpId="0"/>
      <p:bldP spid="68" grpId="0"/>
      <p:bldP spid="69"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4" grpId="0" animBg="1"/>
      <p:bldP spid="85" grpId="0" animBg="1"/>
      <p:bldP spid="88" grpId="0"/>
      <p:bldP spid="89" grpId="0"/>
      <p:bldP spid="90" grpId="0"/>
      <p:bldP spid="90" grpId="1"/>
      <p:bldP spid="92" grpId="0" animBg="1"/>
      <p:bldP spid="92" grpId="1" animBg="1"/>
      <p:bldP spid="93" grpId="0" animBg="1"/>
      <p:bldP spid="93" grpId="1" animBg="1"/>
      <p:bldP spid="94" grpId="0" animBg="1"/>
      <p:bldP spid="95" grpId="0" animBg="1"/>
      <p:bldP spid="96" grpId="0" animBg="1"/>
      <p:bldP spid="98" grpId="0"/>
      <p:bldP spid="99" grpId="0"/>
      <p:bldP spid="102" grpId="0"/>
      <p:bldP spid="103" grpId="0" animBg="1"/>
      <p:bldP spid="104" grpId="0" animBg="1"/>
      <p:bldP spid="105" grpId="0" animBg="1"/>
      <p:bldP spid="106" grpId="0" animBg="1"/>
      <p:bldP spid="107" grpId="0" animBg="1"/>
      <p:bldP spid="108" grpId="0" animBg="1"/>
      <p:bldP spid="109" grpId="0" animBg="1"/>
      <p:bldP spid="110" grpId="0"/>
      <p:bldP spid="111" grpId="0" animBg="1"/>
      <p:bldP spid="112" grpId="0" animBg="1"/>
      <p:bldP spid="113" grpId="0" animBg="1"/>
      <p:bldP spid="114" grpId="0" animBg="1"/>
      <p:bldP spid="115" grpId="0" animBg="1"/>
      <p:bldP spid="125" grpId="0" animBg="1"/>
      <p:bldP spid="126" grpId="0" animBg="1"/>
      <p:bldP spid="128" grpId="0" animBg="1"/>
      <p:bldP spid="129" grpId="0" animBg="1"/>
      <p:bldP spid="133" grpId="0" animBg="1"/>
      <p:bldP spid="139" grpId="0" animBg="1"/>
      <p:bldP spid="140" grpId="0" animBg="1"/>
      <p:bldP spid="141" grpId="0" animBg="1"/>
      <p:bldP spid="142" grpId="0" animBg="1"/>
      <p:bldP spid="143" grpId="0" animBg="1"/>
      <p:bldP spid="144"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7" grpId="0" animBg="1"/>
      <p:bldP spid="171" grpId="0" animBg="1"/>
      <p:bldP spid="172" grpId="0" animBg="1"/>
      <p:bldP spid="173" grpId="0" animBg="1"/>
      <p:bldP spid="174" grpId="0" animBg="1"/>
      <p:bldP spid="175" grpId="0" animBg="1"/>
      <p:bldP spid="176" grpId="0" animBg="1"/>
      <p:bldP spid="177" grpId="0" animBg="1"/>
      <p:bldP spid="178" grpId="0"/>
      <p:bldP spid="186" grpId="0"/>
      <p:bldP spid="190" grpId="0"/>
      <p:bldP spid="208" grpId="0"/>
      <p:bldP spid="2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388352" y="624455"/>
            <a:ext cx="7408564" cy="400110"/>
          </a:xfrm>
          <a:prstGeom prst="rect">
            <a:avLst/>
          </a:prstGeom>
          <a:noFill/>
        </p:spPr>
        <p:txBody>
          <a:bodyPr wrap="square" rtlCol="0">
            <a:spAutoFit/>
          </a:bodyPr>
          <a:lstStyle/>
          <a:p>
            <a:r>
              <a:rPr lang="en-US" sz="2000" b="1" dirty="0">
                <a:latin typeface="+mj-lt"/>
              </a:rPr>
              <a:t>LOB, LOD &amp; LOQ of five </a:t>
            </a:r>
            <a:r>
              <a:rPr lang="en-US" sz="2000" b="1" dirty="0" err="1">
                <a:latin typeface="+mj-lt"/>
              </a:rPr>
              <a:t>ddPCR</a:t>
            </a:r>
            <a:r>
              <a:rPr lang="en-US" sz="2000" b="1" dirty="0">
                <a:latin typeface="+mj-lt"/>
              </a:rPr>
              <a:t> assays</a:t>
            </a:r>
          </a:p>
        </p:txBody>
      </p:sp>
      <p:sp>
        <p:nvSpPr>
          <p:cNvPr id="3" name="Rectangle 2"/>
          <p:cNvSpPr/>
          <p:nvPr/>
        </p:nvSpPr>
        <p:spPr>
          <a:xfrm>
            <a:off x="1948923" y="5647460"/>
            <a:ext cx="6828312" cy="646331"/>
          </a:xfrm>
          <a:prstGeom prst="rect">
            <a:avLst/>
          </a:prstGeom>
          <a:solidFill>
            <a:schemeClr val="bg1">
              <a:lumMod val="95000"/>
            </a:schemeClr>
          </a:solidFill>
        </p:spPr>
        <p:txBody>
          <a:bodyPr wrap="square">
            <a:spAutoFit/>
          </a:bodyPr>
          <a:lstStyle/>
          <a:p>
            <a:r>
              <a:rPr lang="en-US" b="1" dirty="0"/>
              <a:t>Assay-specific performance characteristics for analysis of low-frequency tumor variants</a:t>
            </a:r>
          </a:p>
        </p:txBody>
      </p:sp>
      <p:pic>
        <p:nvPicPr>
          <p:cNvPr id="5" name="Grafik 4"/>
          <p:cNvPicPr>
            <a:picLocks noChangeAspect="1"/>
          </p:cNvPicPr>
          <p:nvPr/>
        </p:nvPicPr>
        <p:blipFill>
          <a:blip r:embed="rId2"/>
          <a:stretch>
            <a:fillRect/>
          </a:stretch>
        </p:blipFill>
        <p:spPr>
          <a:xfrm>
            <a:off x="5584240" y="1503543"/>
            <a:ext cx="3588545" cy="1476139"/>
          </a:xfrm>
          <a:prstGeom prst="rect">
            <a:avLst/>
          </a:prstGeom>
        </p:spPr>
      </p:pic>
      <p:pic>
        <p:nvPicPr>
          <p:cNvPr id="8" name="Grafik 7"/>
          <p:cNvPicPr>
            <a:picLocks noChangeAspect="1"/>
          </p:cNvPicPr>
          <p:nvPr/>
        </p:nvPicPr>
        <p:blipFill>
          <a:blip r:embed="rId3"/>
          <a:stretch>
            <a:fillRect/>
          </a:stretch>
        </p:blipFill>
        <p:spPr>
          <a:xfrm>
            <a:off x="0" y="1270595"/>
            <a:ext cx="5710818" cy="3872362"/>
          </a:xfrm>
          <a:prstGeom prst="rect">
            <a:avLst/>
          </a:prstGeom>
        </p:spPr>
      </p:pic>
      <p:sp>
        <p:nvSpPr>
          <p:cNvPr id="10" name="Textfeld 9"/>
          <p:cNvSpPr txBox="1"/>
          <p:nvPr/>
        </p:nvSpPr>
        <p:spPr>
          <a:xfrm>
            <a:off x="2236731" y="5267556"/>
            <a:ext cx="2002023" cy="276999"/>
          </a:xfrm>
          <a:prstGeom prst="rect">
            <a:avLst/>
          </a:prstGeom>
          <a:noFill/>
        </p:spPr>
        <p:txBody>
          <a:bodyPr wrap="none" rtlCol="0">
            <a:spAutoFit/>
          </a:bodyPr>
          <a:lstStyle/>
          <a:p>
            <a:r>
              <a:rPr lang="de-DE" sz="1200" dirty="0">
                <a:solidFill>
                  <a:srgbClr val="4B483F"/>
                </a:solidFill>
                <a:latin typeface="Arial" panose="020B0604020202020204" pitchFamily="34" charset="0"/>
                <a:cs typeface="Arial" panose="020B0604020202020204" pitchFamily="34" charset="0"/>
              </a:rPr>
              <a:t>% Tumor variant in </a:t>
            </a:r>
            <a:r>
              <a:rPr lang="de-DE" sz="1200" dirty="0" err="1">
                <a:solidFill>
                  <a:srgbClr val="4B483F"/>
                </a:solidFill>
                <a:latin typeface="Arial" panose="020B0604020202020204" pitchFamily="34" charset="0"/>
                <a:cs typeface="Arial" panose="020B0604020202020204" pitchFamily="34" charset="0"/>
              </a:rPr>
              <a:t>plasma</a:t>
            </a:r>
            <a:endParaRPr lang="de-DE" sz="1200" dirty="0">
              <a:solidFill>
                <a:srgbClr val="4B483F"/>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5595329" y="3323155"/>
            <a:ext cx="3260736" cy="24412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Each assay has different performance characteristics</a:t>
            </a:r>
          </a:p>
          <a:p>
            <a:r>
              <a:rPr lang="en-US" sz="1500" dirty="0"/>
              <a:t>Differences must be considered in clinical reporting</a:t>
            </a:r>
          </a:p>
          <a:p>
            <a:r>
              <a:rPr lang="en-US" sz="1500" dirty="0"/>
              <a:t>Clinically relevant LOB and LOQ are not commonly reported by liquid biopsy assay providers</a:t>
            </a:r>
          </a:p>
          <a:p>
            <a:endParaRPr lang="en-US" sz="1500" dirty="0"/>
          </a:p>
          <a:p>
            <a:pPr lvl="1"/>
            <a:endParaRPr lang="en-US" sz="1500" dirty="0"/>
          </a:p>
        </p:txBody>
      </p:sp>
      <p:sp>
        <p:nvSpPr>
          <p:cNvPr id="2" name="Textfeld 1"/>
          <p:cNvSpPr txBox="1"/>
          <p:nvPr/>
        </p:nvSpPr>
        <p:spPr>
          <a:xfrm>
            <a:off x="2743021" y="2245489"/>
            <a:ext cx="932616" cy="230832"/>
          </a:xfrm>
          <a:prstGeom prst="rect">
            <a:avLst/>
          </a:prstGeom>
          <a:solidFill>
            <a:srgbClr val="D9D9D9"/>
          </a:solidFill>
        </p:spPr>
        <p:txBody>
          <a:bodyPr wrap="square" rtlCol="0">
            <a:spAutoFit/>
          </a:bodyPr>
          <a:lstStyle/>
          <a:p>
            <a:r>
              <a:rPr lang="de-DE" sz="900" dirty="0"/>
              <a:t>not defined</a:t>
            </a:r>
          </a:p>
        </p:txBody>
      </p:sp>
      <p:sp>
        <p:nvSpPr>
          <p:cNvPr id="11" name="Textfeld 10"/>
          <p:cNvSpPr txBox="1"/>
          <p:nvPr/>
        </p:nvSpPr>
        <p:spPr>
          <a:xfrm>
            <a:off x="2743020" y="4584704"/>
            <a:ext cx="932616" cy="230832"/>
          </a:xfrm>
          <a:prstGeom prst="rect">
            <a:avLst/>
          </a:prstGeom>
          <a:solidFill>
            <a:srgbClr val="D9D9D9"/>
          </a:solidFill>
        </p:spPr>
        <p:txBody>
          <a:bodyPr wrap="square" rtlCol="0">
            <a:spAutoFit/>
          </a:bodyPr>
          <a:lstStyle/>
          <a:p>
            <a:r>
              <a:rPr lang="de-DE" sz="900" dirty="0"/>
              <a:t>not defined</a:t>
            </a:r>
          </a:p>
        </p:txBody>
      </p:sp>
    </p:spTree>
    <p:extLst>
      <p:ext uri="{BB962C8B-B14F-4D97-AF65-F5344CB8AC3E}">
        <p14:creationId xmlns:p14="http://schemas.microsoft.com/office/powerpoint/2010/main" val="1530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TotalTime>
  <Words>1127</Words>
  <Application>Microsoft Office PowerPoint</Application>
  <PresentationFormat>On-screen Show (4:3)</PresentationFormat>
  <Paragraphs>158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Unicode MS</vt:lpstr>
      <vt:lpstr>Avenir</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Introduction summary</vt:lpstr>
      <vt:lpstr>Materials &amp;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Matt Boyle</cp:lastModifiedBy>
  <cp:revision>163</cp:revision>
  <dcterms:created xsi:type="dcterms:W3CDTF">2014-07-07T15:02:10Z</dcterms:created>
  <dcterms:modified xsi:type="dcterms:W3CDTF">2021-12-06T21:46:00Z</dcterms:modified>
</cp:coreProperties>
</file>