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6" r:id="rId4"/>
    <p:sldId id="268" r:id="rId5"/>
    <p:sldId id="264" r:id="rId6"/>
    <p:sldId id="265" r:id="rId7"/>
    <p:sldId id="277" r:id="rId8"/>
    <p:sldId id="270" r:id="rId9"/>
    <p:sldId id="258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7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Baseline hs-cTnT distribution</a:t>
            </a:r>
            <a:r>
              <a:rPr lang="en-US" b="1" baseline="0" dirty="0"/>
              <a:t> by analytical ranges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&lt;LoQ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Overall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0.25700000000000001</c:v>
                </c:pt>
                <c:pt idx="1">
                  <c:v>0.15</c:v>
                </c:pt>
                <c:pt idx="2">
                  <c:v>0.41699999999999998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C-044E-BB40-54F0EB5D61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LoQ-99th URL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Overall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0.31</c:v>
                </c:pt>
                <c:pt idx="1">
                  <c:v>0.39300000000000002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C-044E-BB40-54F0EB5D61F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&gt;99th URL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Overall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0.433</c:v>
                </c:pt>
                <c:pt idx="1">
                  <c:v>0.45800000000000002</c:v>
                </c:pt>
                <c:pt idx="2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C-044E-BB40-54F0EB5D6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0750208"/>
        <c:axId val="160756096"/>
      </c:barChart>
      <c:catAx>
        <c:axId val="16075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0756096"/>
        <c:crosses val="autoZero"/>
        <c:auto val="1"/>
        <c:lblAlgn val="ctr"/>
        <c:lblOffset val="100"/>
        <c:noMultiLvlLbl val="0"/>
      </c:catAx>
      <c:valAx>
        <c:axId val="160756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607502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06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High-Sensitivity Cardiac Troponin T for the Detection of Myocardial Injury and Risk Stratification in COVID-19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L. De Michieli, O. Ola, J.D. Knott, A.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Akula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R.A. Mehta, D.O. Hodge, M.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Dworak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E.H. Yang, M.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Gharacholou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G. Singh, R. Singh, R. Gulati, A.S. Jaffe, Y. Sandoval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August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https://doi.org/10.1093/clinchem/hvab062</a:t>
            </a:r>
            <a:endParaRPr lang="en-US" sz="5500" dirty="0"/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A767E-0707-449C-B06D-A45A7613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" y="1971073"/>
            <a:ext cx="3492685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54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Distribution of hs-cTnT values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5371689"/>
            <a:ext cx="682831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1.  </a:t>
            </a:r>
            <a:r>
              <a:rPr lang="it-IT" sz="1600" dirty="0" err="1"/>
              <a:t>Histograms</a:t>
            </a:r>
            <a:r>
              <a:rPr lang="it-IT" sz="1600" dirty="0"/>
              <a:t> for the </a:t>
            </a:r>
            <a:r>
              <a:rPr lang="it-IT" sz="1600" dirty="0" err="1"/>
              <a:t>distribution</a:t>
            </a:r>
            <a:r>
              <a:rPr lang="it-IT" sz="1600" dirty="0"/>
              <a:t> of baseline (panel A) and maximum (panel B) hs-cTnT </a:t>
            </a:r>
            <a:r>
              <a:rPr lang="it-IT" sz="1600" dirty="0" err="1"/>
              <a:t>concentrations</a:t>
            </a:r>
            <a:r>
              <a:rPr lang="it-IT" sz="1600" dirty="0"/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A868D9-0B08-754F-A61A-103E46C3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23" y="1434264"/>
            <a:ext cx="7595754" cy="38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6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545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Distribution of hs-cTnT values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6696" y="5553195"/>
            <a:ext cx="682831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 of baseline hs-cTnT concentrations for the overall study cohort and by sex using sex specific cut off values.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hart 17">
            <a:extLst>
              <a:ext uri="{FF2B5EF4-FFF2-40B4-BE49-F238E27FC236}">
                <a16:creationId xmlns:a16="http://schemas.microsoft.com/office/drawing/2014/main" id="{B658E345-AB96-5346-BBA5-1D5243155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005105"/>
              </p:ext>
            </p:extLst>
          </p:nvPr>
        </p:nvGraphicFramePr>
        <p:xfrm>
          <a:off x="1400841" y="1414895"/>
          <a:ext cx="6317673" cy="402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01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981" y="1401285"/>
            <a:ext cx="8239991" cy="43552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in-hospital (15% vs. 3.5%,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&lt;0.0001) and post-discharge death (8.8% vs. 1.1%,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=0.0013) than patients without myocardial injury. </a:t>
            </a:r>
          </a:p>
          <a:p>
            <a:pPr marL="0" indent="0" algn="just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(35% vs. 11%,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&lt;0.0001; adjusted OR 3.84, 95% CI 2.00-7.36,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&lt;0.0001). </a:t>
            </a:r>
          </a:p>
          <a:p>
            <a:pPr marL="0" indent="0" algn="just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Both baseline (adjusted OR 1.003, 95% CI 1.00-1.007,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=0.047) and maximum (adjusted OR 1.005, 95% CI 1.001-1.009,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=0.0012) hs-cTnT were independent predictors of major adverse events. </a:t>
            </a:r>
          </a:p>
          <a:p>
            <a:pPr marL="0" indent="0" algn="just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hs-cTnT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&lt;6 ng/L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26%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short-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or major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with a 94.9% (95% CI 87.5-98.6) negative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93.1%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(95% CI 83.3-98.1)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ED.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42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Overall survival in patients with and without myocardial injury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6008108"/>
            <a:ext cx="682831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3. </a:t>
            </a:r>
            <a:r>
              <a:rPr lang="it-IT" sz="1400" dirty="0" err="1"/>
              <a:t>Survival</a:t>
            </a:r>
            <a:r>
              <a:rPr lang="it-IT" sz="1400" dirty="0"/>
              <a:t> </a:t>
            </a:r>
            <a:r>
              <a:rPr lang="it-IT" sz="1400" dirty="0" err="1"/>
              <a:t>among</a:t>
            </a:r>
            <a:r>
              <a:rPr lang="it-IT" sz="1400" dirty="0"/>
              <a:t> COVID-19 </a:t>
            </a:r>
            <a:r>
              <a:rPr lang="it-IT" sz="1400" dirty="0" err="1"/>
              <a:t>patients</a:t>
            </a:r>
            <a:r>
              <a:rPr lang="it-IT" sz="1400" dirty="0"/>
              <a:t> with and </a:t>
            </a:r>
            <a:r>
              <a:rPr lang="it-IT" sz="1400" dirty="0" err="1"/>
              <a:t>without</a:t>
            </a:r>
            <a:r>
              <a:rPr lang="it-IT" sz="1400" dirty="0"/>
              <a:t> </a:t>
            </a:r>
            <a:r>
              <a:rPr lang="it-IT" sz="1400" dirty="0" err="1"/>
              <a:t>myocardial</a:t>
            </a:r>
            <a:r>
              <a:rPr lang="it-IT" sz="1400" dirty="0"/>
              <a:t> </a:t>
            </a:r>
            <a:r>
              <a:rPr lang="it-IT" sz="1400" dirty="0" err="1"/>
              <a:t>injury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25C8EF4-A5D0-3A45-8583-28266155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04" y="1457081"/>
            <a:ext cx="5630390" cy="41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42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Overall survival according to analytical thresholds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5665238"/>
            <a:ext cx="682831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B11F24"/>
                </a:solidFill>
              </a:rPr>
              <a:t>Figure 4.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Survival among COVID-19 patients according to baseline (Figure A) and maximum (Figure B) hs-cTnT concentrations based on sex specifc cut off values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885B9E-5955-1741-86F3-7F35320B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44" y="1338081"/>
            <a:ext cx="6828311" cy="40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8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779689"/>
            <a:ext cx="7793356" cy="379418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b="1"/>
              <a:t>QUESTION FOR DISCUSSION, 3</a:t>
            </a:r>
          </a:p>
          <a:p>
            <a:pPr marL="457200" lvl="1" indent="0" algn="just">
              <a:buNone/>
            </a:pPr>
            <a:endParaRPr lang="en-US" b="1" dirty="0"/>
          </a:p>
          <a:p>
            <a:pPr lvl="1" algn="just"/>
            <a:r>
              <a:rPr lang="en-US" dirty="0"/>
              <a:t>If not related to myocardial infarction, what is the pathophysiology of cardiac troponin elevation in COVID-19 patients?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747407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KEY MESSAGES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027" y="1664028"/>
            <a:ext cx="8291946" cy="4313715"/>
          </a:xfrm>
        </p:spPr>
        <p:txBody>
          <a:bodyPr>
            <a:noAutofit/>
          </a:bodyPr>
          <a:lstStyle/>
          <a:p>
            <a:pPr algn="just"/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Using the hs-cTnT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with sex-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99th percentile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URLs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in 46% of COVID-19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hs-cTnT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hospitalization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prognostic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with 20% of COVID-19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short-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and 35% major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adjudication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Universal Definition of MI,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(95%)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(i.e.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ischemia). </a:t>
            </a:r>
          </a:p>
          <a:p>
            <a:pPr marL="0" indent="0" algn="just">
              <a:buNone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hs-cTnT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modest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500" dirty="0"/>
              <a:t> maximum hs-cTnT </a:t>
            </a:r>
            <a:r>
              <a:rPr lang="it-IT" sz="1500" dirty="0" err="1"/>
              <a:t>was</a:t>
            </a:r>
            <a:r>
              <a:rPr lang="it-IT" sz="1500" dirty="0"/>
              <a:t> an </a:t>
            </a:r>
            <a:r>
              <a:rPr lang="it-IT" sz="1500" dirty="0" err="1"/>
              <a:t>independent</a:t>
            </a:r>
            <a:r>
              <a:rPr lang="it-IT" sz="1500" dirty="0"/>
              <a:t> </a:t>
            </a:r>
            <a:r>
              <a:rPr lang="it-IT" sz="1500" dirty="0" err="1"/>
              <a:t>predictor</a:t>
            </a:r>
            <a:r>
              <a:rPr lang="it-IT" sz="1500" dirty="0"/>
              <a:t> of </a:t>
            </a:r>
            <a:r>
              <a:rPr lang="it-IT" sz="1500" dirty="0" err="1"/>
              <a:t>both</a:t>
            </a:r>
            <a:r>
              <a:rPr lang="it-IT" sz="1500" dirty="0"/>
              <a:t> </a:t>
            </a:r>
            <a:r>
              <a:rPr lang="it-IT" sz="1500" dirty="0" err="1"/>
              <a:t>mortality</a:t>
            </a:r>
            <a:r>
              <a:rPr lang="it-IT" sz="1500" dirty="0"/>
              <a:t> and major </a:t>
            </a:r>
            <a:r>
              <a:rPr lang="it-IT" sz="1500" dirty="0" err="1"/>
              <a:t>adverse</a:t>
            </a:r>
            <a:r>
              <a:rPr lang="it-IT" sz="1500" dirty="0"/>
              <a:t> </a:t>
            </a:r>
            <a:r>
              <a:rPr lang="it-IT" sz="1500" dirty="0" err="1"/>
              <a:t>events</a:t>
            </a:r>
            <a:r>
              <a:rPr lang="it-IT" sz="1500" dirty="0"/>
              <a:t>. Baseline hs-cTnT </a:t>
            </a:r>
            <a:r>
              <a:rPr lang="it-IT" sz="1500" dirty="0" err="1"/>
              <a:t>concentrations</a:t>
            </a:r>
            <a:r>
              <a:rPr lang="it-IT" sz="1500" dirty="0"/>
              <a:t> </a:t>
            </a:r>
            <a:r>
              <a:rPr lang="it-IT" sz="1500" dirty="0" err="1"/>
              <a:t>were</a:t>
            </a:r>
            <a:r>
              <a:rPr lang="it-IT" sz="1500" dirty="0"/>
              <a:t> </a:t>
            </a:r>
            <a:r>
              <a:rPr lang="it-IT" sz="1500" dirty="0" err="1"/>
              <a:t>also</a:t>
            </a:r>
            <a:r>
              <a:rPr lang="it-IT" sz="1500" dirty="0"/>
              <a:t> </a:t>
            </a:r>
            <a:r>
              <a:rPr lang="it-IT" sz="1500" dirty="0" err="1"/>
              <a:t>associated</a:t>
            </a:r>
            <a:r>
              <a:rPr lang="it-IT" sz="1500" dirty="0"/>
              <a:t> with the major </a:t>
            </a:r>
            <a:r>
              <a:rPr lang="it-IT" sz="1500" dirty="0" err="1"/>
              <a:t>adverse</a:t>
            </a:r>
            <a:r>
              <a:rPr lang="it-IT" sz="1500" dirty="0"/>
              <a:t> </a:t>
            </a:r>
            <a:r>
              <a:rPr lang="it-IT" sz="1500" dirty="0" err="1"/>
              <a:t>event</a:t>
            </a:r>
            <a:r>
              <a:rPr lang="it-IT" sz="1500" dirty="0"/>
              <a:t> composite </a:t>
            </a:r>
            <a:r>
              <a:rPr lang="it-IT" sz="1500" dirty="0" err="1"/>
              <a:t>endpoint</a:t>
            </a:r>
            <a:r>
              <a:rPr lang="it-IT" sz="1500" dirty="0"/>
              <a:t>.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 single hs-cTnT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&lt;6 ng/L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identifies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26% of COVID-19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with a more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prognosis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help with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triage. </a:t>
            </a:r>
            <a:endParaRPr lang="it-IT" sz="1500" dirty="0"/>
          </a:p>
          <a:p>
            <a:pPr algn="just"/>
            <a:endParaRPr lang="it-IT" sz="1500" dirty="0"/>
          </a:p>
          <a:p>
            <a:pPr lvl="1" algn="just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779689"/>
            <a:ext cx="7793356" cy="37941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The coronavirus </a:t>
            </a:r>
            <a:r>
              <a:rPr lang="it-IT" dirty="0" err="1"/>
              <a:t>disease</a:t>
            </a:r>
            <a:r>
              <a:rPr lang="it-IT" dirty="0"/>
              <a:t> 2019 (COVID-19) </a:t>
            </a:r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severe acute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coronavirus 2 (SARS-CoV-2)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</a:t>
            </a:r>
            <a:r>
              <a:rPr lang="it-IT" dirty="0" err="1"/>
              <a:t>millions</a:t>
            </a:r>
            <a:r>
              <a:rPr lang="it-IT" dirty="0"/>
              <a:t> of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worldwide</a:t>
            </a:r>
            <a:r>
              <a:rPr lang="it-IT" dirty="0"/>
              <a:t> with </a:t>
            </a:r>
            <a:r>
              <a:rPr lang="it-IT" dirty="0" err="1"/>
              <a:t>substantial</a:t>
            </a:r>
            <a:r>
              <a:rPr lang="it-IT" dirty="0"/>
              <a:t> </a:t>
            </a:r>
            <a:r>
              <a:rPr lang="it-IT" dirty="0" err="1"/>
              <a:t>morbidity</a:t>
            </a:r>
            <a:r>
              <a:rPr lang="it-IT" dirty="0"/>
              <a:t> and </a:t>
            </a:r>
            <a:r>
              <a:rPr lang="it-IT" dirty="0" err="1"/>
              <a:t>mortality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showed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common, in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those</a:t>
            </a:r>
            <a:r>
              <a:rPr lang="it-IT" dirty="0"/>
              <a:t> with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and more severe COVID-19 </a:t>
            </a:r>
            <a:r>
              <a:rPr lang="it-IT" dirty="0" err="1"/>
              <a:t>presentations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The </a:t>
            </a:r>
            <a:r>
              <a:rPr lang="it-IT" dirty="0" err="1"/>
              <a:t>presence</a:t>
            </a:r>
            <a:r>
              <a:rPr lang="it-IT" dirty="0"/>
              <a:t> and </a:t>
            </a:r>
            <a:r>
              <a:rPr lang="it-IT" dirty="0" err="1"/>
              <a:t>magnitude</a:t>
            </a:r>
            <a:r>
              <a:rPr lang="it-IT" dirty="0"/>
              <a:t> of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worse</a:t>
            </a:r>
            <a:r>
              <a:rPr lang="it-IT" dirty="0"/>
              <a:t> </a:t>
            </a:r>
            <a:r>
              <a:rPr lang="it-IT" dirty="0" err="1"/>
              <a:t>outcomes</a:t>
            </a:r>
            <a:endParaRPr lang="it-IT" dirty="0"/>
          </a:p>
          <a:p>
            <a:pPr algn="just"/>
            <a:endParaRPr lang="it-IT" dirty="0"/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779689"/>
            <a:ext cx="7793356" cy="379418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b="1" dirty="0"/>
              <a:t>QUESTION FOR DISCUSSION, 1</a:t>
            </a:r>
          </a:p>
          <a:p>
            <a:pPr marL="457200" lvl="1" indent="0" algn="just">
              <a:buNone/>
            </a:pPr>
            <a:endParaRPr lang="en-US" b="1" dirty="0"/>
          </a:p>
          <a:p>
            <a:pPr lvl="1" algn="just"/>
            <a:r>
              <a:rPr lang="en-US" dirty="0"/>
              <a:t>How do we define myocardial injury as per the most recent Guidelines? Which is the biomarker of choice and which are the most appropriate cutoffs to define abnormality?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8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9288" y="1652526"/>
            <a:ext cx="8365424" cy="379479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troponin</a:t>
            </a:r>
            <a:r>
              <a:rPr lang="it-IT" dirty="0"/>
              <a:t> (cTn)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preferred</a:t>
            </a:r>
            <a:r>
              <a:rPr lang="it-IT" dirty="0"/>
              <a:t> </a:t>
            </a:r>
            <a:r>
              <a:rPr lang="it-IT" dirty="0" err="1"/>
              <a:t>biomarker</a:t>
            </a:r>
            <a:r>
              <a:rPr lang="it-IT" dirty="0"/>
              <a:t> for the </a:t>
            </a:r>
            <a:r>
              <a:rPr lang="it-IT" dirty="0" err="1"/>
              <a:t>detection</a:t>
            </a:r>
            <a:r>
              <a:rPr lang="it-IT" dirty="0"/>
              <a:t> of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cTn </a:t>
            </a:r>
            <a:r>
              <a:rPr lang="it-IT" dirty="0" err="1"/>
              <a:t>concentration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the sex-</a:t>
            </a:r>
            <a:r>
              <a:rPr lang="it-IT" dirty="0" err="1"/>
              <a:t>specific</a:t>
            </a:r>
            <a:r>
              <a:rPr lang="it-IT" dirty="0"/>
              <a:t> 99th percentile </a:t>
            </a:r>
            <a:r>
              <a:rPr lang="it-IT" dirty="0" err="1"/>
              <a:t>upper-reference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 (URL) of a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cohort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Limited data exist on the incidence of myocardial injury as determined with high sensitivity cardiac troponin (hs-cTn) using sex-specific 99th URLs and on the use of the hs-cTn for risk-stratification in patients with COVID-19.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244CE0-2336-F347-AF6E-8D878259D77D}"/>
              </a:ext>
            </a:extLst>
          </p:cNvPr>
          <p:cNvSpPr txBox="1"/>
          <p:nvPr/>
        </p:nvSpPr>
        <p:spPr>
          <a:xfrm>
            <a:off x="1901537" y="5822788"/>
            <a:ext cx="6972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/>
              <a:t>Thygesen</a:t>
            </a:r>
            <a:r>
              <a:rPr lang="it-IT" sz="800" dirty="0"/>
              <a:t> K, </a:t>
            </a:r>
            <a:r>
              <a:rPr lang="it-IT" sz="800" dirty="0" err="1"/>
              <a:t>Alpert</a:t>
            </a:r>
            <a:r>
              <a:rPr lang="it-IT" sz="800" dirty="0"/>
              <a:t> JS, </a:t>
            </a:r>
            <a:r>
              <a:rPr lang="it-IT" sz="800" dirty="0" err="1"/>
              <a:t>Jaffe</a:t>
            </a:r>
            <a:r>
              <a:rPr lang="it-IT" sz="800" dirty="0"/>
              <a:t> AS et al. </a:t>
            </a:r>
            <a:r>
              <a:rPr lang="it-IT" sz="800" dirty="0" err="1"/>
              <a:t>Fourth</a:t>
            </a:r>
            <a:r>
              <a:rPr lang="it-IT" sz="800" dirty="0"/>
              <a:t> Universal Definition of </a:t>
            </a:r>
            <a:r>
              <a:rPr lang="it-IT" sz="800" dirty="0" err="1"/>
              <a:t>Myocardial</a:t>
            </a:r>
            <a:r>
              <a:rPr lang="it-IT" sz="800" dirty="0"/>
              <a:t> </a:t>
            </a:r>
            <a:r>
              <a:rPr lang="it-IT" sz="800" dirty="0" err="1"/>
              <a:t>Infarction</a:t>
            </a:r>
            <a:r>
              <a:rPr lang="it-IT" sz="800" dirty="0"/>
              <a:t> (2018). </a:t>
            </a:r>
            <a:r>
              <a:rPr lang="it-IT" sz="800" dirty="0" err="1"/>
              <a:t>J</a:t>
            </a:r>
            <a:r>
              <a:rPr lang="it-IT" sz="800" dirty="0"/>
              <a:t> </a:t>
            </a:r>
            <a:r>
              <a:rPr lang="it-IT" sz="800" dirty="0" err="1"/>
              <a:t>Am</a:t>
            </a:r>
            <a:r>
              <a:rPr lang="it-IT" sz="800" dirty="0"/>
              <a:t> </a:t>
            </a:r>
            <a:r>
              <a:rPr lang="it-IT" sz="800" dirty="0" err="1"/>
              <a:t>Coll</a:t>
            </a:r>
            <a:r>
              <a:rPr lang="it-IT" sz="800" dirty="0"/>
              <a:t> </a:t>
            </a:r>
            <a:r>
              <a:rPr lang="it-IT" sz="800" dirty="0" err="1"/>
              <a:t>Cardiol</a:t>
            </a:r>
            <a:r>
              <a:rPr lang="it-IT" sz="800" dirty="0"/>
              <a:t>. 2018 </a:t>
            </a:r>
            <a:r>
              <a:rPr lang="it-IT" sz="800" dirty="0" err="1"/>
              <a:t>Oct</a:t>
            </a:r>
            <a:r>
              <a:rPr lang="it-IT" sz="800" dirty="0"/>
              <a:t> 30;72(18):2231-2264.</a:t>
            </a:r>
            <a:endParaRPr lang="it-US" sz="800" dirty="0"/>
          </a:p>
        </p:txBody>
      </p:sp>
    </p:spTree>
    <p:extLst>
      <p:ext uri="{BB962C8B-B14F-4D97-AF65-F5344CB8AC3E}">
        <p14:creationId xmlns:p14="http://schemas.microsoft.com/office/powerpoint/2010/main" val="403761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616729"/>
            <a:ext cx="7793356" cy="37941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To </a:t>
            </a:r>
            <a:r>
              <a:rPr lang="it-IT" dirty="0" err="1"/>
              <a:t>determine</a:t>
            </a:r>
            <a:r>
              <a:rPr lang="it-IT" dirty="0"/>
              <a:t> the </a:t>
            </a:r>
            <a:r>
              <a:rPr lang="it-IT" dirty="0" err="1"/>
              <a:t>incidence</a:t>
            </a:r>
            <a:r>
              <a:rPr lang="it-IT" dirty="0"/>
              <a:t> of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and acute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infarction</a:t>
            </a:r>
            <a:r>
              <a:rPr lang="it-IT" dirty="0"/>
              <a:t> (MI), </a:t>
            </a:r>
            <a:r>
              <a:rPr lang="it-IT" dirty="0" err="1"/>
              <a:t>including</a:t>
            </a:r>
            <a:r>
              <a:rPr lang="it-IT" dirty="0"/>
              <a:t> the </a:t>
            </a:r>
            <a:r>
              <a:rPr lang="it-IT" dirty="0" err="1"/>
              <a:t>frequency</a:t>
            </a:r>
            <a:r>
              <a:rPr lang="it-IT" dirty="0"/>
              <a:t> of </a:t>
            </a:r>
            <a:r>
              <a:rPr lang="it-IT" dirty="0" err="1"/>
              <a:t>type</a:t>
            </a:r>
            <a:r>
              <a:rPr lang="it-IT" dirty="0"/>
              <a:t> 1 and 2 </a:t>
            </a:r>
            <a:r>
              <a:rPr lang="it-IT" dirty="0" err="1"/>
              <a:t>MIs</a:t>
            </a:r>
            <a:r>
              <a:rPr lang="it-IT" dirty="0"/>
              <a:t>, </a:t>
            </a:r>
            <a:r>
              <a:rPr lang="it-IT" dirty="0" err="1"/>
              <a:t>following</a:t>
            </a:r>
            <a:r>
              <a:rPr lang="it-IT" dirty="0"/>
              <a:t> the </a:t>
            </a:r>
            <a:r>
              <a:rPr lang="it-IT" dirty="0" err="1"/>
              <a:t>recommendations</a:t>
            </a:r>
            <a:r>
              <a:rPr lang="it-IT" dirty="0"/>
              <a:t> from the Task Force for the </a:t>
            </a:r>
            <a:r>
              <a:rPr lang="it-IT" dirty="0" err="1"/>
              <a:t>Fourth</a:t>
            </a:r>
            <a:r>
              <a:rPr lang="it-IT" dirty="0"/>
              <a:t> Universal Definition of MI (UDMI) in a </a:t>
            </a:r>
            <a:r>
              <a:rPr lang="it-IT" dirty="0" err="1"/>
              <a:t>multicenter</a:t>
            </a:r>
            <a:r>
              <a:rPr lang="it-IT" dirty="0"/>
              <a:t> COVID-19 US </a:t>
            </a:r>
            <a:r>
              <a:rPr lang="it-IT" dirty="0" err="1"/>
              <a:t>cohort</a:t>
            </a:r>
            <a:r>
              <a:rPr lang="it-IT" dirty="0"/>
              <a:t>.  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To </a:t>
            </a:r>
            <a:r>
              <a:rPr lang="it-IT" dirty="0" err="1"/>
              <a:t>evaluate</a:t>
            </a:r>
            <a:r>
              <a:rPr lang="it-IT" dirty="0"/>
              <a:t> the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and </a:t>
            </a:r>
            <a:r>
              <a:rPr lang="it-IT" dirty="0" err="1"/>
              <a:t>outcomes</a:t>
            </a:r>
            <a:r>
              <a:rPr lang="it-IT" dirty="0"/>
              <a:t> of COVID-19 </a:t>
            </a:r>
            <a:r>
              <a:rPr lang="it-IT" dirty="0" err="1"/>
              <a:t>patients</a:t>
            </a:r>
            <a:r>
              <a:rPr lang="it-IT" dirty="0"/>
              <a:t> with and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dirty="0"/>
              <a:t> </a:t>
            </a:r>
          </a:p>
          <a:p>
            <a:pPr algn="just"/>
            <a:r>
              <a:rPr lang="it-IT" dirty="0"/>
              <a:t>To </a:t>
            </a:r>
            <a:r>
              <a:rPr lang="it-IT" dirty="0" err="1"/>
              <a:t>evaluate</a:t>
            </a:r>
            <a:r>
              <a:rPr lang="it-IT" dirty="0"/>
              <a:t> the </a:t>
            </a:r>
            <a:r>
              <a:rPr lang="it-IT" dirty="0" err="1"/>
              <a:t>prognostic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of hs-cTnT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use as a </a:t>
            </a:r>
            <a:r>
              <a:rPr lang="it-IT" dirty="0" err="1"/>
              <a:t>risk-stratification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.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C6E27A-CE29-4444-93D1-D1259091CF64}"/>
              </a:ext>
            </a:extLst>
          </p:cNvPr>
          <p:cNvSpPr txBox="1"/>
          <p:nvPr/>
        </p:nvSpPr>
        <p:spPr>
          <a:xfrm>
            <a:off x="1891146" y="5856973"/>
            <a:ext cx="6972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/>
              <a:t>Thygesen</a:t>
            </a:r>
            <a:r>
              <a:rPr lang="it-IT" sz="800" dirty="0"/>
              <a:t> K, </a:t>
            </a:r>
            <a:r>
              <a:rPr lang="it-IT" sz="800" dirty="0" err="1"/>
              <a:t>Alpert</a:t>
            </a:r>
            <a:r>
              <a:rPr lang="it-IT" sz="800" dirty="0"/>
              <a:t> JS, </a:t>
            </a:r>
            <a:r>
              <a:rPr lang="it-IT" sz="800" dirty="0" err="1"/>
              <a:t>Jaffe</a:t>
            </a:r>
            <a:r>
              <a:rPr lang="it-IT" sz="800" dirty="0"/>
              <a:t> AS et al. </a:t>
            </a:r>
            <a:r>
              <a:rPr lang="it-IT" sz="800" dirty="0" err="1"/>
              <a:t>Fourth</a:t>
            </a:r>
            <a:r>
              <a:rPr lang="it-IT" sz="800" dirty="0"/>
              <a:t> Universal Definition of </a:t>
            </a:r>
            <a:r>
              <a:rPr lang="it-IT" sz="800" dirty="0" err="1"/>
              <a:t>Myocardial</a:t>
            </a:r>
            <a:r>
              <a:rPr lang="it-IT" sz="800" dirty="0"/>
              <a:t> </a:t>
            </a:r>
            <a:r>
              <a:rPr lang="it-IT" sz="800" dirty="0" err="1"/>
              <a:t>Infarction</a:t>
            </a:r>
            <a:r>
              <a:rPr lang="it-IT" sz="800" dirty="0"/>
              <a:t> (2018). </a:t>
            </a:r>
            <a:r>
              <a:rPr lang="it-IT" sz="800" dirty="0" err="1"/>
              <a:t>J</a:t>
            </a:r>
            <a:r>
              <a:rPr lang="it-IT" sz="800" dirty="0"/>
              <a:t> </a:t>
            </a:r>
            <a:r>
              <a:rPr lang="it-IT" sz="800" dirty="0" err="1"/>
              <a:t>Am</a:t>
            </a:r>
            <a:r>
              <a:rPr lang="it-IT" sz="800" dirty="0"/>
              <a:t> </a:t>
            </a:r>
            <a:r>
              <a:rPr lang="it-IT" sz="800" dirty="0" err="1"/>
              <a:t>Coll</a:t>
            </a:r>
            <a:r>
              <a:rPr lang="it-IT" sz="800" dirty="0"/>
              <a:t> </a:t>
            </a:r>
            <a:r>
              <a:rPr lang="it-IT" sz="800" dirty="0" err="1"/>
              <a:t>Cardiol</a:t>
            </a:r>
            <a:r>
              <a:rPr lang="it-IT" sz="800" dirty="0"/>
              <a:t>. 2018 </a:t>
            </a:r>
            <a:r>
              <a:rPr lang="it-IT" sz="800" dirty="0" err="1"/>
              <a:t>Oct</a:t>
            </a:r>
            <a:r>
              <a:rPr lang="it-IT" sz="800" dirty="0"/>
              <a:t> 30;72(18):2231-2264.</a:t>
            </a:r>
            <a:endParaRPr lang="it-US" sz="800" dirty="0"/>
          </a:p>
        </p:txBody>
      </p:sp>
    </p:spTree>
    <p:extLst>
      <p:ext uri="{BB962C8B-B14F-4D97-AF65-F5344CB8AC3E}">
        <p14:creationId xmlns:p14="http://schemas.microsoft.com/office/powerpoint/2010/main" val="343728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981" y="1665390"/>
            <a:ext cx="8130651" cy="4101565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Retrospective,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=20),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US-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COVID-19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undergoing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hs-cTnT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 this assay, the limit of quantification (LoQ) is &lt;6 ng/L and sex-specific 99° percentiles (F 10 ng/L, M 15 ng/L) were used to define myocardial injury. </a:t>
            </a:r>
          </a:p>
          <a:p>
            <a:pPr lvl="1"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in-hospital and 30-days post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and a composite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major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adverse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ventilation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arrest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shock and/or in-hospital or 30-day post-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7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779689"/>
            <a:ext cx="7793356" cy="379418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b="1" dirty="0"/>
              <a:t>QUESTION FOR DISCUSSION, 2</a:t>
            </a:r>
          </a:p>
          <a:p>
            <a:pPr marL="457200" lvl="1" indent="0" algn="just">
              <a:buNone/>
            </a:pPr>
            <a:endParaRPr lang="en-US" b="1" dirty="0"/>
          </a:p>
          <a:p>
            <a:pPr algn="just"/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selection</a:t>
            </a:r>
            <a:r>
              <a:rPr lang="it-IT" dirty="0"/>
              <a:t> </a:t>
            </a:r>
            <a:r>
              <a:rPr lang="it-IT" dirty="0" err="1"/>
              <a:t>bias</a:t>
            </a:r>
            <a:r>
              <a:rPr lang="it-IT" dirty="0"/>
              <a:t> as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COVID-19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underwent</a:t>
            </a:r>
            <a:r>
              <a:rPr lang="it-IT" dirty="0"/>
              <a:t> </a:t>
            </a:r>
            <a:r>
              <a:rPr lang="it-IT" dirty="0" err="1"/>
              <a:t>systematic</a:t>
            </a:r>
            <a:r>
              <a:rPr lang="it-IT" dirty="0"/>
              <a:t> hs-cTnT </a:t>
            </a:r>
            <a:r>
              <a:rPr lang="it-IT" dirty="0" err="1"/>
              <a:t>measurements</a:t>
            </a:r>
            <a:r>
              <a:rPr lang="en-US" dirty="0"/>
              <a:t>? What are the data on hs-cTn values in non-selected COVID-19 patients?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634217"/>
            <a:ext cx="7793356" cy="37941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Among 367 COVID-19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hs-cTnT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46%. </a:t>
            </a:r>
          </a:p>
          <a:p>
            <a:pPr algn="just"/>
            <a:endParaRPr lang="it-IT" dirty="0"/>
          </a:p>
          <a:p>
            <a:pPr algn="just"/>
            <a:r>
              <a:rPr lang="it-IT" dirty="0" err="1"/>
              <a:t>Median</a:t>
            </a:r>
            <a:r>
              <a:rPr lang="it-IT" dirty="0"/>
              <a:t> baseline hs-cTnT </a:t>
            </a:r>
            <a:r>
              <a:rPr lang="it-IT" dirty="0" err="1"/>
              <a:t>concentrations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11 (IQR 5, 29) ng/L, with men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baseline </a:t>
            </a:r>
            <a:r>
              <a:rPr lang="it-IT" dirty="0" err="1"/>
              <a:t>concentrations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women</a:t>
            </a:r>
            <a:r>
              <a:rPr lang="it-IT" dirty="0"/>
              <a:t> (14 vs 7.5 ng/L, </a:t>
            </a:r>
            <a:r>
              <a:rPr lang="it-IT" i="1" dirty="0" err="1"/>
              <a:t>P</a:t>
            </a:r>
            <a:r>
              <a:rPr lang="it-IT" dirty="0"/>
              <a:t>&lt;0.0001).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(95%) hs-cTnT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5%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=8)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adjudicated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1 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 MI.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398" y="43252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Baseline characteristics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6983" y="6148898"/>
            <a:ext cx="637831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Table 1</a:t>
            </a:r>
            <a:r>
              <a:rPr lang="en-US" sz="1200" dirty="0">
                <a:solidFill>
                  <a:srgbClr val="B11F24"/>
                </a:solidFill>
              </a:rPr>
              <a:t>. Baseline characteristics. </a:t>
            </a:r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F893013-0321-8243-A47B-E9AF8F2E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148854"/>
            <a:ext cx="6182591" cy="48800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1133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</vt:lpstr>
      <vt:lpstr>INTRODUCTION</vt:lpstr>
      <vt:lpstr>OBJECTIVES</vt:lpstr>
      <vt:lpstr>Methods</vt:lpstr>
      <vt:lpstr>METHODS</vt:lpstr>
      <vt:lpstr>RESULTS </vt:lpstr>
      <vt:lpstr>PowerPoint Presentation</vt:lpstr>
      <vt:lpstr>PowerPoint Presentation</vt:lpstr>
      <vt:lpstr>PowerPoint Presentation</vt:lpstr>
      <vt:lpstr>RESULTS </vt:lpstr>
      <vt:lpstr>PowerPoint Presentation</vt:lpstr>
      <vt:lpstr>PowerPoint Presentation</vt:lpstr>
      <vt:lpstr>RESULTS</vt:lpstr>
      <vt:lpstr>KEY MESSAGES AND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Matt Boyle</cp:lastModifiedBy>
  <cp:revision>132</cp:revision>
  <dcterms:created xsi:type="dcterms:W3CDTF">2014-07-07T15:02:10Z</dcterms:created>
  <dcterms:modified xsi:type="dcterms:W3CDTF">2021-08-25T20:42:05Z</dcterms:modified>
</cp:coreProperties>
</file>