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58" r:id="rId3"/>
    <p:sldId id="263" r:id="rId4"/>
    <p:sldId id="265" r:id="rId5"/>
    <p:sldId id="266" r:id="rId6"/>
    <p:sldId id="267" r:id="rId7"/>
    <p:sldId id="269" r:id="rId8"/>
    <p:sldId id="275" r:id="rId9"/>
    <p:sldId id="270" r:id="rId10"/>
    <p:sldId id="276" r:id="rId11"/>
    <p:sldId id="277" r:id="rId12"/>
    <p:sldId id="271" r:id="rId13"/>
    <p:sldId id="272" r:id="rId14"/>
    <p:sldId id="273" r:id="rId15"/>
    <p:sldId id="274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260" y="44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b04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6800" b="1" dirty="0"/>
              <a:t>A New Equation Based on the Standard Lipid Panel for Calculating Small Dense Low-Density Lipoprotein-Cholesterol and Its Use as a Risk-Enhancer Test </a:t>
            </a:r>
          </a:p>
          <a:p>
            <a:pPr marL="0" indent="0">
              <a:buNone/>
            </a:pPr>
            <a:endParaRPr lang="en-US" sz="7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M. Sampson, A. Wolska, R.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Warnick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D. Lucero, A.T. Remaley </a:t>
            </a:r>
          </a:p>
          <a:p>
            <a:pPr marL="0" indent="0">
              <a:buNone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July 2021</a:t>
            </a:r>
            <a:endParaRPr lang="en-US" sz="5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hlinkClick r:id="rId2"/>
              </a:rPr>
              <a:t>https://doi.org/10.1093/clinchem/hvab048</a:t>
            </a:r>
            <a:r>
              <a:rPr lang="en-US" sz="5500" dirty="0"/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© Copyright 2021 by the American Association for Clinical Chemistry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15A68E-5DED-406A-9D37-B60D81FD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" y="1971072"/>
            <a:ext cx="3507696" cy="47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79ACC9-E95E-A94F-9893-3A0E31313512}"/>
              </a:ext>
            </a:extLst>
          </p:cNvPr>
          <p:cNvSpPr txBox="1">
            <a:spLocks/>
          </p:cNvSpPr>
          <p:nvPr/>
        </p:nvSpPr>
        <p:spPr>
          <a:xfrm>
            <a:off x="75837" y="32727"/>
            <a:ext cx="6553563" cy="9401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dirty="0">
                <a:solidFill>
                  <a:srgbClr val="0070C0"/>
                </a:solidFill>
                <a:latin typeface="+mn-lt"/>
              </a:rPr>
              <a:t>Evaluation of </a:t>
            </a:r>
            <a:r>
              <a:rPr lang="en-GB" sz="2400" dirty="0" err="1">
                <a:solidFill>
                  <a:srgbClr val="0070C0"/>
                </a:solidFill>
                <a:latin typeface="+mn-lt"/>
              </a:rPr>
              <a:t>Esd</a:t>
            </a:r>
            <a:r>
              <a:rPr lang="en-GB" sz="2400" dirty="0">
                <a:solidFill>
                  <a:srgbClr val="0070C0"/>
                </a:solidFill>
                <a:latin typeface="+mn-lt"/>
              </a:rPr>
              <a:t>-LDL-C as a risk-enhancer test 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99623-5415-FA4F-A203-5E81B5809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-531"/>
          <a:stretch/>
        </p:blipFill>
        <p:spPr>
          <a:xfrm>
            <a:off x="3139077" y="1027455"/>
            <a:ext cx="6004923" cy="5161311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86EDB8A7-E56E-234F-A357-FA35DE7B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7" y="1196732"/>
            <a:ext cx="306324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GB" sz="1600" b="1" dirty="0"/>
              <a:t>(C) </a:t>
            </a:r>
            <a:r>
              <a:rPr lang="en-GB" sz="1600" dirty="0"/>
              <a:t>We evaluated the mean lipid values for the different patient groups defined by these various risk-enhancer rules.</a:t>
            </a:r>
            <a:r>
              <a:rPr lang="en-US" sz="1600" dirty="0"/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GB" sz="1600" b="1" dirty="0"/>
              <a:t>(D) </a:t>
            </a:r>
            <a:r>
              <a:rPr lang="en-GB" sz="1600" dirty="0"/>
              <a:t>We calculated the mean </a:t>
            </a:r>
            <a:r>
              <a:rPr lang="en-GB" sz="1600" dirty="0" err="1"/>
              <a:t>apoB</a:t>
            </a:r>
            <a:r>
              <a:rPr lang="en-GB" sz="1600" dirty="0"/>
              <a:t>/LDL-C (in mg/dL) ratio for indicated groups.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GB" sz="1600" b="1" dirty="0"/>
              <a:t>(E) </a:t>
            </a:r>
            <a:r>
              <a:rPr lang="en-GB" sz="1600" dirty="0"/>
              <a:t>We analysed the mean 10-year ASCVD risk score for each group, using the 4 pool-cohort risk equations for NHWF, AAF, for NHWM, and AAM for age 65, with a systolic blood pressure of 120 mm Hg and no other risk factors.</a:t>
            </a:r>
            <a:r>
              <a:rPr lang="en-US" sz="1600" dirty="0"/>
              <a:t>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846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01AC04-DA89-D240-B57A-43257A32CBBA}"/>
              </a:ext>
            </a:extLst>
          </p:cNvPr>
          <p:cNvSpPr/>
          <p:nvPr/>
        </p:nvSpPr>
        <p:spPr>
          <a:xfrm>
            <a:off x="42487" y="115062"/>
            <a:ext cx="666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ASCVD survival curve analysis of </a:t>
            </a:r>
            <a:r>
              <a:rPr lang="en-GB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risk-enhancer</a:t>
            </a:r>
            <a:r>
              <a:rPr lang="en-GB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rules.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13AAE-8EBD-BE43-AA35-7E3DE3C1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7" y="608785"/>
            <a:ext cx="5352288" cy="6249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22218F-324E-1640-BF56-666FEFEF8D59}"/>
              </a:ext>
            </a:extLst>
          </p:cNvPr>
          <p:cNvSpPr/>
          <p:nvPr/>
        </p:nvSpPr>
        <p:spPr>
          <a:xfrm>
            <a:off x="106587" y="944493"/>
            <a:ext cx="3267456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Individuals in MESA, who had an </a:t>
            </a:r>
            <a:r>
              <a:rPr lang="en-US" sz="1600" dirty="0" err="1"/>
              <a:t>sdLDL</a:t>
            </a:r>
            <a:r>
              <a:rPr lang="en-US" sz="1600" dirty="0"/>
              <a:t>-C test performed by the direct Denka assay (n=4,610), were divided into two groups by whether or not they had results above </a:t>
            </a:r>
            <a:r>
              <a:rPr lang="en-US" sz="1600" dirty="0">
                <a:solidFill>
                  <a:srgbClr val="0070C0"/>
                </a:solidFill>
              </a:rPr>
              <a:t>(blue) </a:t>
            </a:r>
            <a:r>
              <a:rPr lang="en-US" sz="1600" dirty="0"/>
              <a:t>or below </a:t>
            </a:r>
            <a:r>
              <a:rPr lang="en-US" sz="1600" dirty="0">
                <a:solidFill>
                  <a:srgbClr val="FF0000"/>
                </a:solidFill>
              </a:rPr>
              <a:t>(red) </a:t>
            </a:r>
            <a:r>
              <a:rPr lang="en-US" sz="1600" dirty="0"/>
              <a:t>the 80th percentile for the indicated risk-enhancer rule cut-points. </a:t>
            </a:r>
          </a:p>
          <a:p>
            <a:pPr>
              <a:lnSpc>
                <a:spcPct val="150000"/>
              </a:lnSpc>
            </a:pPr>
            <a:r>
              <a:rPr lang="en-US" sz="1600" i="1" dirty="0"/>
              <a:t># failed indicates number of individuals that had an ASCVD event. </a:t>
            </a:r>
          </a:p>
          <a:p>
            <a:pPr>
              <a:lnSpc>
                <a:spcPct val="150000"/>
              </a:lnSpc>
            </a:pPr>
            <a:r>
              <a:rPr lang="en-US" sz="1600" i="1" dirty="0"/>
              <a:t>* scores with an asterisk are statistically significant.</a:t>
            </a:r>
          </a:p>
        </p:txBody>
      </p:sp>
    </p:spTree>
    <p:extLst>
      <p:ext uri="{BB962C8B-B14F-4D97-AF65-F5344CB8AC3E}">
        <p14:creationId xmlns:p14="http://schemas.microsoft.com/office/powerpoint/2010/main" val="104975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217368-B769-F143-AA74-F5AB1EF6E8C9}"/>
              </a:ext>
            </a:extLst>
          </p:cNvPr>
          <p:cNvSpPr/>
          <p:nvPr/>
        </p:nvSpPr>
        <p:spPr>
          <a:xfrm>
            <a:off x="0" y="52124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Association of </a:t>
            </a:r>
            <a:r>
              <a:rPr lang="en-US" sz="2000" b="1" dirty="0" err="1">
                <a:solidFill>
                  <a:srgbClr val="0070C0"/>
                </a:solidFill>
              </a:rPr>
              <a:t>Esd</a:t>
            </a:r>
            <a:r>
              <a:rPr lang="en-US" sz="2000" b="1" dirty="0">
                <a:solidFill>
                  <a:srgbClr val="0070C0"/>
                </a:solidFill>
              </a:rPr>
              <a:t>-LDL-C and other lipid parameters with ASCVD events in MESA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37E3C6-BB1B-1440-9E6A-BD0D1562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5925"/>
              </p:ext>
            </p:extLst>
          </p:nvPr>
        </p:nvGraphicFramePr>
        <p:xfrm>
          <a:off x="79247" y="715348"/>
          <a:ext cx="8985505" cy="5424188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201816">
                  <a:extLst>
                    <a:ext uri="{9D8B030D-6E8A-4147-A177-3AD203B41FA5}">
                      <a16:colId xmlns:a16="http://schemas.microsoft.com/office/drawing/2014/main" val="4050153720"/>
                    </a:ext>
                  </a:extLst>
                </a:gridCol>
                <a:gridCol w="759042">
                  <a:extLst>
                    <a:ext uri="{9D8B030D-6E8A-4147-A177-3AD203B41FA5}">
                      <a16:colId xmlns:a16="http://schemas.microsoft.com/office/drawing/2014/main" val="1301964752"/>
                    </a:ext>
                  </a:extLst>
                </a:gridCol>
                <a:gridCol w="1381033">
                  <a:extLst>
                    <a:ext uri="{9D8B030D-6E8A-4147-A177-3AD203B41FA5}">
                      <a16:colId xmlns:a16="http://schemas.microsoft.com/office/drawing/2014/main" val="299527233"/>
                    </a:ext>
                  </a:extLst>
                </a:gridCol>
                <a:gridCol w="1138562">
                  <a:extLst>
                    <a:ext uri="{9D8B030D-6E8A-4147-A177-3AD203B41FA5}">
                      <a16:colId xmlns:a16="http://schemas.microsoft.com/office/drawing/2014/main" val="2797159408"/>
                    </a:ext>
                  </a:extLst>
                </a:gridCol>
                <a:gridCol w="1152618">
                  <a:extLst>
                    <a:ext uri="{9D8B030D-6E8A-4147-A177-3AD203B41FA5}">
                      <a16:colId xmlns:a16="http://schemas.microsoft.com/office/drawing/2014/main" val="2096237451"/>
                    </a:ext>
                  </a:extLst>
                </a:gridCol>
                <a:gridCol w="885548">
                  <a:extLst>
                    <a:ext uri="{9D8B030D-6E8A-4147-A177-3AD203B41FA5}">
                      <a16:colId xmlns:a16="http://schemas.microsoft.com/office/drawing/2014/main" val="3576597007"/>
                    </a:ext>
                  </a:extLst>
                </a:gridCol>
                <a:gridCol w="1314268">
                  <a:extLst>
                    <a:ext uri="{9D8B030D-6E8A-4147-A177-3AD203B41FA5}">
                      <a16:colId xmlns:a16="http://schemas.microsoft.com/office/drawing/2014/main" val="454772642"/>
                    </a:ext>
                  </a:extLst>
                </a:gridCol>
                <a:gridCol w="1152618">
                  <a:extLst>
                    <a:ext uri="{9D8B030D-6E8A-4147-A177-3AD203B41FA5}">
                      <a16:colId xmlns:a16="http://schemas.microsoft.com/office/drawing/2014/main" val="746745883"/>
                    </a:ext>
                  </a:extLst>
                </a:gridCol>
              </a:tblGrid>
              <a:tr h="817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 Variables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                 Hazard ratio per SD (95% CI)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Overall model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Chi-Square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 Variables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Test                  Hazard ratio per SD (95% CI)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Overall model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Chi-Square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23360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Model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Baseline Model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364.4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19271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Esd</a:t>
                      </a:r>
                      <a:r>
                        <a:rPr lang="en-US" sz="1200" dirty="0">
                          <a:effectLst/>
                        </a:rPr>
                        <a:t>-LDL-C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&lt;0.0001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1.28 (1.18-1.38)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361.9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HDL-C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&lt;0.0001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0.71 (0.59-0.83)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214572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nonHDL-C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&lt;0.0001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1.22 (1.13-1.31)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352.6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0.0001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1.18 (1.09-1.28)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772749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HDL-C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&lt;0.0001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0.75 (0.63-0.87)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350.6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Model 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368.7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868144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LDL-C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0.0002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1.18 (1.09-1.28)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345.5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Esd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-LDL-C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0.0537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1.23 (1.00-1.47)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356012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TC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0.0021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1.15 (1.06-1.25)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341.2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HDL-C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0.0626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0.83 (0.66-1.01)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43987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TRL-C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0.0016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1.09 (1.03-1.14)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338.6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0.999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1.00 (0.78-1.22)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879505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TG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0.0080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1.08 (1.02-1.14)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337.3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Model 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368.7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25840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apoB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0.0004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1.20 (1.09-1.31)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287.9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Esd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-LDL-C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&lt;0.0001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1.23 (1.13-1.34)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03883"/>
                  </a:ext>
                </a:extLst>
              </a:tr>
              <a:tr h="4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Msd</a:t>
                      </a:r>
                      <a:r>
                        <a:rPr lang="en-US" sz="1200" dirty="0">
                          <a:effectLst/>
                        </a:rPr>
                        <a:t>-LDL-C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0.0109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1.14 (1.03-1.25)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283.7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HDL-C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0.83 (0.71-0.96)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333" marR="3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792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7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23D5E0-F751-3348-B9CD-11F6D2B216E7}"/>
              </a:ext>
            </a:extLst>
          </p:cNvPr>
          <p:cNvSpPr txBox="1">
            <a:spLocks/>
          </p:cNvSpPr>
          <p:nvPr/>
        </p:nvSpPr>
        <p:spPr>
          <a:xfrm>
            <a:off x="2350828" y="832073"/>
            <a:ext cx="5830004" cy="11971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Advances of our study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02C819-BFD1-C645-9604-0C771BDC7A96}"/>
              </a:ext>
            </a:extLst>
          </p:cNvPr>
          <p:cNvSpPr/>
          <p:nvPr/>
        </p:nvSpPr>
        <p:spPr>
          <a:xfrm>
            <a:off x="963168" y="1705451"/>
            <a:ext cx="74486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The main advances of this study are the following: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GB" sz="2000" dirty="0"/>
              <a:t>development of a new </a:t>
            </a:r>
            <a:r>
              <a:rPr lang="en-GB" sz="2000" dirty="0" err="1"/>
              <a:t>sdLDL</a:t>
            </a:r>
            <a:r>
              <a:rPr lang="en-GB" sz="2000" dirty="0"/>
              <a:t>-C equation that could be widely used on all patients with a standard lipid panel, without incurring additional laboratory testing costs,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GB" sz="2000" dirty="0"/>
              <a:t>demonstration of the possible value of </a:t>
            </a:r>
            <a:r>
              <a:rPr lang="en-GB" sz="2000" dirty="0" err="1"/>
              <a:t>Esd</a:t>
            </a:r>
            <a:r>
              <a:rPr lang="en-GB" sz="2000" dirty="0"/>
              <a:t>-LDL-C as a risk-enhancer test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GB" sz="2000" dirty="0"/>
              <a:t>finding that </a:t>
            </a:r>
            <a:r>
              <a:rPr lang="en-GB" sz="2000" dirty="0" err="1"/>
              <a:t>Esd</a:t>
            </a:r>
            <a:r>
              <a:rPr lang="en-GB" sz="2000" dirty="0"/>
              <a:t>-LDL-C is an independent predictor of ASCVD risk and thus could have other applications.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B26F18-7D57-1547-A508-7EF5B7CED727}"/>
              </a:ext>
            </a:extLst>
          </p:cNvPr>
          <p:cNvSpPr txBox="1">
            <a:spLocks/>
          </p:cNvSpPr>
          <p:nvPr/>
        </p:nvSpPr>
        <p:spPr>
          <a:xfrm>
            <a:off x="2207180" y="734537"/>
            <a:ext cx="5830004" cy="11971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Limitations to our study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8FF2B-D6D8-C541-9FF5-BD0952B61844}"/>
              </a:ext>
            </a:extLst>
          </p:cNvPr>
          <p:cNvSpPr/>
          <p:nvPr/>
        </p:nvSpPr>
        <p:spPr>
          <a:xfrm>
            <a:off x="808014" y="1547539"/>
            <a:ext cx="73972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Although we used 3 large population studies in our analysis, the use of </a:t>
            </a:r>
            <a:r>
              <a:rPr lang="en-US" sz="2000" dirty="0" err="1">
                <a:ea typeface="Calibri" panose="020F0502020204030204" pitchFamily="34" charset="0"/>
              </a:rPr>
              <a:t>Esd</a:t>
            </a:r>
            <a:r>
              <a:rPr lang="en-US" sz="2000" dirty="0">
                <a:ea typeface="Calibri" panose="020F0502020204030204" pitchFamily="34" charset="0"/>
              </a:rPr>
              <a:t>-LDL-C should be investigated in other populations to determine if our results are generalizable.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The equations developed in this study were based on fasting subjects, so it will also be important to establish their accuracy on non-fasting individuals.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Prospective type studies will be needed to fully establish the clinical utility of our </a:t>
            </a:r>
            <a:r>
              <a:rPr lang="en-US" sz="2000" dirty="0" err="1">
                <a:ea typeface="Calibri" panose="020F0502020204030204" pitchFamily="34" charset="0"/>
              </a:rPr>
              <a:t>Esd</a:t>
            </a:r>
            <a:r>
              <a:rPr lang="en-US" sz="2000" dirty="0">
                <a:ea typeface="Calibri" panose="020F0502020204030204" pitchFamily="34" charset="0"/>
              </a:rPr>
              <a:t>-LDL-C as a potential ASCVD risk marker.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Additional type of studies will be needed to establish whether </a:t>
            </a:r>
            <a:r>
              <a:rPr lang="en-US" sz="2000" dirty="0" err="1">
                <a:ea typeface="Calibri" panose="020F0502020204030204" pitchFamily="34" charset="0"/>
              </a:rPr>
              <a:t>sdLDL</a:t>
            </a:r>
            <a:r>
              <a:rPr lang="en-US" sz="2000" dirty="0">
                <a:ea typeface="Calibri" panose="020F0502020204030204" pitchFamily="34" charset="0"/>
              </a:rPr>
              <a:t>-C is more atherogenic than </a:t>
            </a:r>
            <a:r>
              <a:rPr lang="en-US" sz="2000" dirty="0" err="1">
                <a:ea typeface="Calibri" panose="020F0502020204030204" pitchFamily="34" charset="0"/>
              </a:rPr>
              <a:t>lbLDL</a:t>
            </a:r>
            <a:r>
              <a:rPr lang="en-US" sz="2000" dirty="0">
                <a:ea typeface="Calibri" panose="020F0502020204030204" pitchFamily="34" charset="0"/>
              </a:rPr>
              <a:t>-C or is simply a marker for higher risk patients.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78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4660EE-8F07-8847-8E10-1DCF60C4B430}"/>
              </a:ext>
            </a:extLst>
          </p:cNvPr>
          <p:cNvSpPr txBox="1">
            <a:spLocks/>
          </p:cNvSpPr>
          <p:nvPr/>
        </p:nvSpPr>
        <p:spPr>
          <a:xfrm>
            <a:off x="3213682" y="1156480"/>
            <a:ext cx="5830004" cy="11971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In a summary,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CFB78-AB45-554C-B060-D012B8514A34}"/>
              </a:ext>
            </a:extLst>
          </p:cNvPr>
          <p:cNvSpPr/>
          <p:nvPr/>
        </p:nvSpPr>
        <p:spPr>
          <a:xfrm>
            <a:off x="755905" y="1588678"/>
            <a:ext cx="7655945" cy="304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our new equation for </a:t>
            </a:r>
            <a:r>
              <a:rPr 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sdLDL</a:t>
            </a: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-C:</a:t>
            </a:r>
          </a:p>
          <a:p>
            <a:pPr marL="457200" indent="-457200" algn="ctr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 be easily calculated at </a:t>
            </a: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additional laboratory costs</a:t>
            </a: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ctr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 be valuable as </a:t>
            </a: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risk-enhancer test,</a:t>
            </a:r>
          </a:p>
          <a:p>
            <a:pPr marL="457200" indent="-457200" algn="ctr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</a:rPr>
              <a:t>could be a potential </a:t>
            </a: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</a:rPr>
              <a:t>ASCVD risk marker</a:t>
            </a: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endParaRPr lang="en-US" sz="20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603E44-A0D0-6248-80E7-6B99C45301E6}"/>
              </a:ext>
            </a:extLst>
          </p:cNvPr>
          <p:cNvSpPr txBox="1">
            <a:spLocks/>
          </p:cNvSpPr>
          <p:nvPr/>
        </p:nvSpPr>
        <p:spPr bwMode="auto">
          <a:xfrm>
            <a:off x="1302179" y="764030"/>
            <a:ext cx="6229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sdLDL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and the risk of ASCVD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65573-CC67-5443-A3BE-93F7FDFE6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56" y="1659166"/>
            <a:ext cx="7989312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ctr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Increased LDL-C is a key causal factor in the development of ASCVD.</a:t>
            </a:r>
          </a:p>
          <a:p>
            <a:pPr marL="285750" marR="0" lvl="0" indent="-285750" algn="l" defTabSz="914400" rtl="0" eaLnBrk="0" fontAlgn="ctr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LDL particles vary in their size and density and possibly in their atherogenicity. </a:t>
            </a:r>
          </a:p>
          <a:p>
            <a:pPr marL="285750" marR="0" lvl="0" indent="-285750" algn="l" defTabSz="914400" rtl="0" eaLnBrk="0" fontAlgn="ctr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There are 2 major LDL size phenotypes: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pattern 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</a:t>
            </a:r>
            <a:r>
              <a:rPr lang="en-GB" alt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461962" marR="0" lvl="0" indent="-342900" algn="l" defTabSz="914400" rtl="0" eaLnBrk="0" fontAlgn="ctr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Pattern A</a:t>
            </a:r>
            <a:r>
              <a:rPr lang="en-GB" alt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en-GB" alt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large buoyant LDL (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lbLDL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), diameter 20.6-22 nm, </a:t>
            </a:r>
          </a:p>
          <a:p>
            <a:pPr marL="461962" marR="0" lvl="0" indent="-342900" algn="l" defTabSz="914400" rtl="0" eaLnBrk="0" fontAlgn="ctr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</a:pPr>
            <a:r>
              <a:rPr lang="en-GB" alt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attern B</a:t>
            </a:r>
            <a:r>
              <a:rPr lang="en-GB" alt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small dense LDL (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sdLDL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), diameter 19.0-20.5 nm. </a:t>
            </a:r>
          </a:p>
          <a:p>
            <a:pPr marL="285750" marR="0" lvl="0" indent="-285750" algn="l" defTabSz="914400" rtl="0" eaLnBrk="0" fontAlgn="ctr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ASCVD risk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is more strongly associated with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sdLDL</a:t>
            </a:r>
            <a:r>
              <a:rPr lang="en-GB" altLang="en-US" sz="2000" dirty="0">
                <a:solidFill>
                  <a:srgbClr val="FF0000"/>
                </a:solidFill>
                <a:ea typeface="Calibri" panose="020F0502020204030204" pitchFamily="34" charset="0"/>
              </a:rPr>
              <a:t>.</a:t>
            </a:r>
          </a:p>
          <a:p>
            <a:pPr marL="285750" lvl="0" indent="-285750" eaLnBrk="0" fontAlgn="ctr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In 2002, the National Cholesterol Education Program recognized </a:t>
            </a:r>
            <a:r>
              <a:rPr lang="en-GB" sz="2000" dirty="0" err="1">
                <a:solidFill>
                  <a:srgbClr val="FF0000"/>
                </a:solidFill>
              </a:rPr>
              <a:t>sdLDL</a:t>
            </a:r>
            <a:r>
              <a:rPr lang="en-GB" sz="2000" dirty="0">
                <a:solidFill>
                  <a:srgbClr val="FF0000"/>
                </a:solidFill>
              </a:rPr>
              <a:t>-C as </a:t>
            </a:r>
            <a:r>
              <a:rPr lang="en-GB" sz="2000" b="1" dirty="0">
                <a:solidFill>
                  <a:srgbClr val="FF0000"/>
                </a:solidFill>
              </a:rPr>
              <a:t>an emerging risk factor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8E36E0-7AB5-DB40-AC12-D99766038382}"/>
              </a:ext>
            </a:extLst>
          </p:cNvPr>
          <p:cNvSpPr txBox="1">
            <a:spLocks/>
          </p:cNvSpPr>
          <p:nvPr/>
        </p:nvSpPr>
        <p:spPr bwMode="auto">
          <a:xfrm>
            <a:off x="1326261" y="379970"/>
            <a:ext cx="6229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sdLDL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-C measure methods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28DA0D0-B013-7A43-AD60-065FBE23D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97" y="1306683"/>
            <a:ext cx="872159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ctr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traditional methods used to measure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sdLDL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-C are ultracentrifugation </a:t>
            </a:r>
            <a:r>
              <a:rPr lang="en-GB" altLang="en-US" sz="2000" dirty="0">
                <a:ea typeface="Calibri" panose="020F0502020204030204" pitchFamily="34" charset="0"/>
              </a:rPr>
              <a:t>and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gradient gel electrophoresis</a:t>
            </a:r>
            <a:r>
              <a:rPr lang="en-GB" altLang="en-US" sz="2000" dirty="0">
                <a:ea typeface="Calibri" panose="020F0502020204030204" pitchFamily="34" charset="0"/>
              </a:rPr>
              <a:t>.</a:t>
            </a:r>
          </a:p>
          <a:p>
            <a:pPr marL="285750" lvl="0" indent="-285750" eaLnBrk="0" fontAlgn="ctr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Calibri" panose="020F0502020204030204" pitchFamily="34" charset="0"/>
              </a:rPr>
              <a:t>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fully automated direct method (Denka) for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sdLDL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-C approved by the FDA</a:t>
            </a:r>
            <a:r>
              <a:rPr kumimoji="0" lang="en-GB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altLang="en-US" sz="2000" dirty="0">
                <a:ea typeface="Calibri" panose="020F0502020204030204" pitchFamily="34" charset="0"/>
              </a:rPr>
              <a:t>shows good agreement with the ultracentrifugation method. </a:t>
            </a:r>
          </a:p>
          <a:p>
            <a:pPr marL="285750" lvl="0" indent="-285750" eaLnBrk="0" fontAlgn="ctr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In several large studies the direct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sdLDL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-C test was found to be a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stronger risk marker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than LDL-C. 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898CC5-99C7-734C-BB89-965A72EF9F34}"/>
              </a:ext>
            </a:extLst>
          </p:cNvPr>
          <p:cNvSpPr txBox="1">
            <a:spLocks/>
          </p:cNvSpPr>
          <p:nvPr/>
        </p:nvSpPr>
        <p:spPr>
          <a:xfrm>
            <a:off x="2947231" y="3458437"/>
            <a:ext cx="5830004" cy="11971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Calculated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sdLDL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-C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226B024-A79F-4347-9A00-597C4A394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97" y="4057003"/>
            <a:ext cx="8721599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0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have developed a new </a:t>
            </a:r>
            <a:r>
              <a:rPr kumimoji="0" lang="en-GB" altLang="en-US" sz="20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sdLDL</a:t>
            </a: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-C equation that is just based on the results of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standard lipid panel</a:t>
            </a: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show how calculated </a:t>
            </a:r>
            <a:r>
              <a:rPr kumimoji="0" lang="en-GB" altLang="en-US" sz="20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sdLDL</a:t>
            </a: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-C can potentially be used as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risk-enhancer test </a:t>
            </a: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identify higher risk patients and discuss several other possible applications.</a:t>
            </a:r>
            <a:endParaRPr kumimoji="0" lang="en-GB" altLang="en-US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6DB2F2-13B5-3E4F-93FD-9BE4AA1FED39}"/>
              </a:ext>
            </a:extLst>
          </p:cNvPr>
          <p:cNvSpPr txBox="1">
            <a:spLocks/>
          </p:cNvSpPr>
          <p:nvPr/>
        </p:nvSpPr>
        <p:spPr>
          <a:xfrm>
            <a:off x="498599" y="830537"/>
            <a:ext cx="8830594" cy="10557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Three populations studies were used in this research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725A5F-B0B1-6749-8E1F-72BBA32C6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672518"/>
              </p:ext>
            </p:extLst>
          </p:nvPr>
        </p:nvGraphicFramePr>
        <p:xfrm>
          <a:off x="498599" y="1551138"/>
          <a:ext cx="8146802" cy="4306759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267280">
                  <a:extLst>
                    <a:ext uri="{9D8B030D-6E8A-4147-A177-3AD203B41FA5}">
                      <a16:colId xmlns:a16="http://schemas.microsoft.com/office/drawing/2014/main" val="2443159848"/>
                    </a:ext>
                  </a:extLst>
                </a:gridCol>
                <a:gridCol w="913753">
                  <a:extLst>
                    <a:ext uri="{9D8B030D-6E8A-4147-A177-3AD203B41FA5}">
                      <a16:colId xmlns:a16="http://schemas.microsoft.com/office/drawing/2014/main" val="413877156"/>
                    </a:ext>
                  </a:extLst>
                </a:gridCol>
                <a:gridCol w="898073">
                  <a:extLst>
                    <a:ext uri="{9D8B030D-6E8A-4147-A177-3AD203B41FA5}">
                      <a16:colId xmlns:a16="http://schemas.microsoft.com/office/drawing/2014/main" val="524874337"/>
                    </a:ext>
                  </a:extLst>
                </a:gridCol>
                <a:gridCol w="962221">
                  <a:extLst>
                    <a:ext uri="{9D8B030D-6E8A-4147-A177-3AD203B41FA5}">
                      <a16:colId xmlns:a16="http://schemas.microsoft.com/office/drawing/2014/main" val="3977830672"/>
                    </a:ext>
                  </a:extLst>
                </a:gridCol>
                <a:gridCol w="1026369">
                  <a:extLst>
                    <a:ext uri="{9D8B030D-6E8A-4147-A177-3AD203B41FA5}">
                      <a16:colId xmlns:a16="http://schemas.microsoft.com/office/drawing/2014/main" val="4048952509"/>
                    </a:ext>
                  </a:extLst>
                </a:gridCol>
                <a:gridCol w="833925">
                  <a:extLst>
                    <a:ext uri="{9D8B030D-6E8A-4147-A177-3AD203B41FA5}">
                      <a16:colId xmlns:a16="http://schemas.microsoft.com/office/drawing/2014/main" val="2811625870"/>
                    </a:ext>
                  </a:extLst>
                </a:gridCol>
                <a:gridCol w="887381">
                  <a:extLst>
                    <a:ext uri="{9D8B030D-6E8A-4147-A177-3AD203B41FA5}">
                      <a16:colId xmlns:a16="http://schemas.microsoft.com/office/drawing/2014/main" val="3766684049"/>
                    </a:ext>
                  </a:extLst>
                </a:gridCol>
                <a:gridCol w="543120">
                  <a:extLst>
                    <a:ext uri="{9D8B030D-6E8A-4147-A177-3AD203B41FA5}">
                      <a16:colId xmlns:a16="http://schemas.microsoft.com/office/drawing/2014/main" val="490467908"/>
                    </a:ext>
                  </a:extLst>
                </a:gridCol>
                <a:gridCol w="814680">
                  <a:extLst>
                    <a:ext uri="{9D8B030D-6E8A-4147-A177-3AD203B41FA5}">
                      <a16:colId xmlns:a16="http://schemas.microsoft.com/office/drawing/2014/main" val="1314575041"/>
                    </a:ext>
                  </a:extLst>
                </a:gridCol>
              </a:tblGrid>
              <a:tr h="656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TC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mg/dL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HDL-C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mg/dL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mg/dL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LDL-C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mg/dL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apoB</a:t>
                      </a:r>
                      <a:r>
                        <a:rPr lang="en-US" sz="11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mg/dL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Age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male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African American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61151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NHANES (n=13,085)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49%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19%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015954"/>
                  </a:ext>
                </a:extLst>
              </a:tr>
              <a:tr h="346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median (IQR)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189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(163-217)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52 (43-63)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(72-153)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(90-138)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(75-108)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 (34-63)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78753"/>
                  </a:ext>
                </a:extLst>
              </a:tr>
              <a:tr h="227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185124"/>
                  </a:ext>
                </a:extLst>
              </a:tr>
              <a:tr h="227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max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2742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069355"/>
                  </a:ext>
                </a:extLst>
              </a:tr>
              <a:tr h="519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Prism Health Dx </a:t>
                      </a:r>
                      <a:r>
                        <a:rPr lang="en-US" sz="1100" dirty="0">
                          <a:effectLst/>
                        </a:rPr>
                        <a:t>(n=20,171)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45%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22230"/>
                  </a:ext>
                </a:extLst>
              </a:tr>
              <a:tr h="346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median (IQR)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(158-215)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 (43-63)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(77-161)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(83-133)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(79-111)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 (43-66)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637609"/>
                  </a:ext>
                </a:extLst>
              </a:tr>
              <a:tr h="227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67330"/>
                  </a:ext>
                </a:extLst>
              </a:tr>
              <a:tr h="227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max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1161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2569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828955"/>
                  </a:ext>
                </a:extLst>
              </a:tr>
              <a:tr h="3583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MESA (n=5,690)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47%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28%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236529"/>
                  </a:ext>
                </a:extLst>
              </a:tr>
              <a:tr h="346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median (IQR)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(173-218)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 (40-59)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(77-158)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(101-141)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99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(84-114)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61 (53-70)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56336"/>
                  </a:ext>
                </a:extLst>
              </a:tr>
              <a:tr h="227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419031"/>
                  </a:ext>
                </a:extLst>
              </a:tr>
              <a:tr h="227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max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2256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80" marR="550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7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1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03425-678E-8847-8D3B-838DE307264C}"/>
              </a:ext>
            </a:extLst>
          </p:cNvPr>
          <p:cNvSpPr/>
          <p:nvPr/>
        </p:nvSpPr>
        <p:spPr>
          <a:xfrm>
            <a:off x="182880" y="144850"/>
            <a:ext cx="6278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Distribution of cholesterol on different lipoprotein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30D45-47CC-7544-A162-EA0D26159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25" y="707290"/>
            <a:ext cx="6044895" cy="5612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8222A-6752-B749-B7B1-809453E38F50}"/>
              </a:ext>
            </a:extLst>
          </p:cNvPr>
          <p:cNvSpPr/>
          <p:nvPr/>
        </p:nvSpPr>
        <p:spPr>
          <a:xfrm>
            <a:off x="134112" y="836875"/>
            <a:ext cx="291484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Cholesterol as measured by the direct Denka assay for </a:t>
            </a:r>
            <a:r>
              <a:rPr lang="en-US" sz="1600" dirty="0" err="1"/>
              <a:t>lbLDL</a:t>
            </a:r>
            <a:r>
              <a:rPr lang="en-US" sz="1600" dirty="0"/>
              <a:t>-C </a:t>
            </a:r>
            <a:r>
              <a:rPr lang="en-US" sz="1600" b="1" dirty="0"/>
              <a:t>(A) </a:t>
            </a:r>
            <a:r>
              <a:rPr lang="en-US" sz="1600" dirty="0"/>
              <a:t>and </a:t>
            </a:r>
            <a:r>
              <a:rPr lang="en-US" sz="1600" dirty="0" err="1"/>
              <a:t>sdLDL</a:t>
            </a:r>
            <a:r>
              <a:rPr lang="en-US" sz="1600" dirty="0"/>
              <a:t>-C </a:t>
            </a:r>
            <a:r>
              <a:rPr lang="en-US" sz="1600" b="1" dirty="0"/>
              <a:t>(B) </a:t>
            </a:r>
            <a:r>
              <a:rPr lang="en-US" sz="1600" dirty="0"/>
              <a:t>was plotted against LDL-C (n=20,171). </a:t>
            </a:r>
          </a:p>
          <a:p>
            <a:endParaRPr lang="en-US" sz="1600" b="1" dirty="0"/>
          </a:p>
          <a:p>
            <a:r>
              <a:rPr lang="en-US" sz="1600" b="1" dirty="0"/>
              <a:t>(C) </a:t>
            </a:r>
            <a:r>
              <a:rPr lang="en-US" sz="1600" dirty="0"/>
              <a:t>Measured </a:t>
            </a:r>
            <a:r>
              <a:rPr lang="en-US" sz="1600" dirty="0" err="1"/>
              <a:t>sdLDL</a:t>
            </a:r>
            <a:r>
              <a:rPr lang="en-US" sz="1600" dirty="0"/>
              <a:t>-C (</a:t>
            </a:r>
            <a:r>
              <a:rPr lang="en-US" sz="1600" dirty="0" err="1"/>
              <a:t>Msd</a:t>
            </a:r>
            <a:r>
              <a:rPr lang="en-US" sz="1600" dirty="0"/>
              <a:t>-LDL-C) plotted against the natural log of TG (as a point of reference ln(150) = 5). Points on graphs are color-coded according to their TG or LDL-C percentile level as indicated in legend. </a:t>
            </a:r>
          </a:p>
          <a:p>
            <a:endParaRPr lang="en-US" sz="1600" b="1" dirty="0"/>
          </a:p>
          <a:p>
            <a:r>
              <a:rPr lang="en-US" sz="1600" b="1" dirty="0"/>
              <a:t>(D) </a:t>
            </a:r>
            <a:r>
              <a:rPr lang="en-US" sz="1600" dirty="0"/>
              <a:t>Cholesterol on </a:t>
            </a:r>
            <a:r>
              <a:rPr lang="en-US" sz="1600" dirty="0" err="1"/>
              <a:t>Mlb</a:t>
            </a:r>
            <a:r>
              <a:rPr lang="en-US" sz="1600" dirty="0"/>
              <a:t>-LDL-C (blue), </a:t>
            </a:r>
            <a:r>
              <a:rPr lang="en-US" sz="1600" dirty="0" err="1"/>
              <a:t>Msd</a:t>
            </a:r>
            <a:r>
              <a:rPr lang="en-US" sz="1600" dirty="0"/>
              <a:t>-LDL-C (red) and TRL-C (green) at various TG intervals. </a:t>
            </a:r>
          </a:p>
        </p:txBody>
      </p:sp>
    </p:spTree>
    <p:extLst>
      <p:ext uri="{BB962C8B-B14F-4D97-AF65-F5344CB8AC3E}">
        <p14:creationId xmlns:p14="http://schemas.microsoft.com/office/powerpoint/2010/main" val="97599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AA7E6C-E228-4D41-B62F-0CDF7C9AB333}"/>
              </a:ext>
            </a:extLst>
          </p:cNvPr>
          <p:cNvSpPr txBox="1">
            <a:spLocks/>
          </p:cNvSpPr>
          <p:nvPr/>
        </p:nvSpPr>
        <p:spPr>
          <a:xfrm>
            <a:off x="2445303" y="843788"/>
            <a:ext cx="5830004" cy="11971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Equation-1 for </a:t>
            </a:r>
            <a:r>
              <a:rPr 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lbLDL</a:t>
            </a:r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-C</a:t>
            </a:r>
            <a:endParaRPr lang="en-US" sz="28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4BB37F0-5849-F444-A209-17AB1FD97BB6}"/>
              </a:ext>
            </a:extLst>
          </p:cNvPr>
          <p:cNvSpPr txBox="1">
            <a:spLocks/>
          </p:cNvSpPr>
          <p:nvPr/>
        </p:nvSpPr>
        <p:spPr>
          <a:xfrm>
            <a:off x="7040404" y="5384078"/>
            <a:ext cx="4298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000" kern="1200">
                <a:solidFill>
                  <a:srgbClr val="81ADA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E52BEB1-FE42-47FF-8B8C-1C3F92CB93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0AF862-C089-5F4B-8C6E-2A3C2F9E9043}"/>
                  </a:ext>
                </a:extLst>
              </p:cNvPr>
              <p:cNvSpPr/>
              <p:nvPr/>
            </p:nvSpPr>
            <p:spPr>
              <a:xfrm>
                <a:off x="1257300" y="1599048"/>
                <a:ext cx="6629400" cy="450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­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𝐿𝐷𝐿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­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=1.43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𝐿𝐷𝐿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­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0.14 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𝑇𝐺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𝐿𝐷𝐿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­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)− 8.99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0AF862-C089-5F4B-8C6E-2A3C2F9E9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1599048"/>
                <a:ext cx="6629400" cy="450957"/>
              </a:xfrm>
              <a:prstGeom prst="rect">
                <a:avLst/>
              </a:prstGeom>
              <a:blipFill>
                <a:blip r:embed="rId2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6B7B3491-6598-6146-8FEE-01FF7576DE5E}"/>
              </a:ext>
            </a:extLst>
          </p:cNvPr>
          <p:cNvSpPr txBox="1">
            <a:spLocks/>
          </p:cNvSpPr>
          <p:nvPr/>
        </p:nvSpPr>
        <p:spPr>
          <a:xfrm>
            <a:off x="1640271" y="3402220"/>
            <a:ext cx="5830004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>
                <a:solidFill>
                  <a:srgbClr val="0070C0"/>
                </a:solidFill>
                <a:cs typeface="Arial" panose="020B0604020202020204" pitchFamily="34" charset="0"/>
              </a:rPr>
              <a:t>Equation-2 for </a:t>
            </a:r>
            <a:r>
              <a:rPr lang="en-US" sz="2800" b="1" cap="none" dirty="0" err="1">
                <a:solidFill>
                  <a:srgbClr val="0070C0"/>
                </a:solidFill>
                <a:cs typeface="Arial" panose="020B0604020202020204" pitchFamily="34" charset="0"/>
              </a:rPr>
              <a:t>sdLDL</a:t>
            </a:r>
            <a:r>
              <a:rPr lang="en-US" sz="2800" b="1" cap="none" dirty="0">
                <a:solidFill>
                  <a:srgbClr val="0070C0"/>
                </a:solidFill>
                <a:cs typeface="Arial" panose="020B0604020202020204" pitchFamily="34" charset="0"/>
              </a:rPr>
              <a:t>-C</a:t>
            </a:r>
            <a:endParaRPr lang="en-US" sz="2800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47CD21-03D6-4244-8A83-045FD1B9A5CB}"/>
                  </a:ext>
                </a:extLst>
              </p:cNvPr>
              <p:cNvSpPr/>
              <p:nvPr/>
            </p:nvSpPr>
            <p:spPr>
              <a:xfrm>
                <a:off x="2445303" y="4305371"/>
                <a:ext cx="4219938" cy="506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𝐸𝑠𝑑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­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𝐿𝐷𝐿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­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𝐿𝐷𝐿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­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𝐸𝑙𝑏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­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𝐿𝐷𝐿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­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47CD21-03D6-4244-8A83-045FD1B9A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303" y="4305371"/>
                <a:ext cx="4219938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B8DF185-A1B5-F84E-9B8B-82AA5D9646C8}"/>
              </a:ext>
            </a:extLst>
          </p:cNvPr>
          <p:cNvSpPr/>
          <p:nvPr/>
        </p:nvSpPr>
        <p:spPr>
          <a:xfrm>
            <a:off x="1126272" y="2400371"/>
            <a:ext cx="67437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</a:rPr>
              <a:t>By least-squares regression analysis, LDL-C and an interaction term between LDL-C and the natural log of TG were used to derive the equation-1.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LDL-C was calculated by the Sampson formula. 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B53EBD-1507-6349-B228-35F4853AA05B}"/>
              </a:ext>
            </a:extLst>
          </p:cNvPr>
          <p:cNvSpPr/>
          <p:nvPr/>
        </p:nvSpPr>
        <p:spPr>
          <a:xfrm>
            <a:off x="1128131" y="4991171"/>
            <a:ext cx="6615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Esd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-LDL-C is calculated by subtracting </a:t>
            </a:r>
            <a:r>
              <a:rPr lang="en-GB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Elb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-LDL-C from LDL-C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82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548915D-1883-4445-924F-1C8A5CB26660}"/>
              </a:ext>
            </a:extLst>
          </p:cNvPr>
          <p:cNvSpPr txBox="1">
            <a:spLocks/>
          </p:cNvSpPr>
          <p:nvPr/>
        </p:nvSpPr>
        <p:spPr>
          <a:xfrm>
            <a:off x="6596884" y="5278089"/>
            <a:ext cx="5078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000" kern="1200">
                <a:solidFill>
                  <a:srgbClr val="81ADA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E52BEB1-FE42-47FF-8B8C-1C3F92CB93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E0516B-FD0F-E548-9CB2-8740E3961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8" r="1" b="50000"/>
          <a:stretch/>
        </p:blipFill>
        <p:spPr>
          <a:xfrm>
            <a:off x="1628271" y="972135"/>
            <a:ext cx="6545826" cy="54989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71DB0BA-77DA-2445-B624-F6B1ECAED95F}"/>
              </a:ext>
            </a:extLst>
          </p:cNvPr>
          <p:cNvSpPr/>
          <p:nvPr/>
        </p:nvSpPr>
        <p:spPr>
          <a:xfrm>
            <a:off x="182584" y="92370"/>
            <a:ext cx="641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Linear regression equations for estimating </a:t>
            </a:r>
            <a:r>
              <a:rPr lang="en-US" sz="24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lbLDL</a:t>
            </a:r>
            <a:r>
              <a:rPr lang="en-US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-C &amp; </a:t>
            </a:r>
            <a:r>
              <a:rPr lang="en-US" sz="24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sdLDL</a:t>
            </a:r>
            <a:r>
              <a:rPr lang="en-US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-C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9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FC6F7-482E-EA46-B954-B90D505C3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926336" y="1085088"/>
            <a:ext cx="6209427" cy="53062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64B0836-1FE8-9B43-B495-DC96F991C9C8}"/>
              </a:ext>
            </a:extLst>
          </p:cNvPr>
          <p:cNvSpPr txBox="1">
            <a:spLocks/>
          </p:cNvSpPr>
          <p:nvPr/>
        </p:nvSpPr>
        <p:spPr>
          <a:xfrm>
            <a:off x="5914132" y="4412457"/>
            <a:ext cx="4298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000" kern="1200">
                <a:solidFill>
                  <a:srgbClr val="81ADA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E52BEB1-FE42-47FF-8B8C-1C3F92CB93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7EAAA-3D1C-3042-8894-C9132C8AE501}"/>
              </a:ext>
            </a:extLst>
          </p:cNvPr>
          <p:cNvSpPr/>
          <p:nvPr/>
        </p:nvSpPr>
        <p:spPr>
          <a:xfrm>
            <a:off x="0" y="101398"/>
            <a:ext cx="6742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Linear regression equations for estimating </a:t>
            </a:r>
            <a:r>
              <a:rPr lang="en-US" sz="24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lbLDL</a:t>
            </a:r>
            <a:r>
              <a:rPr lang="en-US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-C &amp; </a:t>
            </a:r>
            <a:r>
              <a:rPr lang="en-US" sz="24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sdLDL</a:t>
            </a:r>
            <a:r>
              <a:rPr lang="en-US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-C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3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C92393-9490-D14F-A99A-B62E88499FE2}"/>
              </a:ext>
            </a:extLst>
          </p:cNvPr>
          <p:cNvSpPr txBox="1">
            <a:spLocks/>
          </p:cNvSpPr>
          <p:nvPr/>
        </p:nvSpPr>
        <p:spPr>
          <a:xfrm>
            <a:off x="96156" y="116973"/>
            <a:ext cx="6537960" cy="11971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dirty="0">
                <a:solidFill>
                  <a:srgbClr val="0070C0"/>
                </a:solidFill>
                <a:latin typeface="+mn-lt"/>
              </a:rPr>
              <a:t>Evaluation of </a:t>
            </a:r>
            <a:r>
              <a:rPr lang="en-GB" sz="2400" dirty="0" err="1">
                <a:solidFill>
                  <a:srgbClr val="0070C0"/>
                </a:solidFill>
                <a:latin typeface="+mn-lt"/>
              </a:rPr>
              <a:t>Esd</a:t>
            </a:r>
            <a:r>
              <a:rPr lang="en-GB" sz="2400" dirty="0">
                <a:solidFill>
                  <a:srgbClr val="0070C0"/>
                </a:solidFill>
                <a:latin typeface="+mn-lt"/>
              </a:rPr>
              <a:t>-LDL-C as a risk-enhancer test 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42F93-7918-6C4A-B217-010895B54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1" b="63333"/>
          <a:stretch/>
        </p:blipFill>
        <p:spPr>
          <a:xfrm>
            <a:off x="938784" y="975360"/>
            <a:ext cx="7172372" cy="356906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D80DF5D-82DD-3245-B965-D61179A9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6" y="4642086"/>
            <a:ext cx="9046464" cy="1400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(A)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Using a cohort representative of the US general population (NHANES), we compared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Esd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-LDL-C to the TG and LDL-C risk-enhancer rules recommended by the 2018-Multi-society guideline on lipid management.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GB" sz="1600" b="1" dirty="0"/>
              <a:t>(B) </a:t>
            </a:r>
            <a:r>
              <a:rPr lang="en-GB" sz="1600" dirty="0"/>
              <a:t>We show how </a:t>
            </a:r>
            <a:r>
              <a:rPr lang="en-GB" sz="1600" dirty="0" err="1"/>
              <a:t>Esd</a:t>
            </a:r>
            <a:r>
              <a:rPr lang="en-GB" sz="1600" dirty="0"/>
              <a:t>-LDL-C identified new high risk patients not detected by other risk-enhancer rules.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249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1313</Words>
  <Application>Microsoft Office PowerPoint</Application>
  <PresentationFormat>On-screen Show (4:3)</PresentationFormat>
  <Paragraphs>270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130</cp:revision>
  <dcterms:created xsi:type="dcterms:W3CDTF">2014-07-07T15:02:10Z</dcterms:created>
  <dcterms:modified xsi:type="dcterms:W3CDTF">2021-08-17T15:57:19Z</dcterms:modified>
</cp:coreProperties>
</file>